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6"/>
  </p:notesMasterIdLst>
  <p:sldIdLst>
    <p:sldId id="256" r:id="rId2"/>
    <p:sldId id="257" r:id="rId3"/>
    <p:sldId id="258" r:id="rId4"/>
    <p:sldId id="278" r:id="rId5"/>
    <p:sldId id="276" r:id="rId6"/>
    <p:sldId id="259" r:id="rId7"/>
    <p:sldId id="260" r:id="rId8"/>
    <p:sldId id="261" r:id="rId9"/>
    <p:sldId id="262" r:id="rId10"/>
    <p:sldId id="263" r:id="rId11"/>
    <p:sldId id="277" r:id="rId12"/>
    <p:sldId id="264" r:id="rId13"/>
    <p:sldId id="279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060A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6627C0-A317-455B-99AD-C4303B968AE6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5992047-2F72-4566-876F-8ADD1096E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47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8DFAB-89D4-4FA3-8FB0-DEE9A72ADC2A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B0584-A0CF-4918-8F82-932E7ACB5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32718-33BB-4585-9F82-4C7DCFAB65A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38F45-4BB4-4230-849A-599AF10AE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48D77-A092-4317-BB93-C60880E4352B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40414-F74A-420D-BD1B-916900FAD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564F4-778A-41DA-BBEE-59DB1FC0D1E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54D6E-14F9-4523-8ABE-E8D0A85B0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AFD3-F0E0-4DBB-A003-E92A4F6152D9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32F8E-6991-4010-A3E9-1EE5D746C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57995-25D1-42B3-8F10-C3CB12A5060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CA544-EF8A-4070-9AA5-702A41DEE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4DFF8-CE83-481F-80FA-180A81CD9AC0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CCBA9-6163-4853-90E7-BDEAAB25A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C0702-2B49-4CC2-8B94-E7CA64E61647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00022-1A04-434A-B00E-4E7F00E77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A48A5-95D0-4F77-92A4-877B1040ED39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CF9A9-354F-4DB8-BAD9-ED8F9A053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AD600-EB10-4D35-BE4E-5627EED54F62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A8448-51EA-40F1-9182-BD66B5595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F5BA7-2BA5-4EF9-8B47-2ADD203A707D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C9B6F-E3D4-46EB-A494-71C766F6C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1DE9BA-465F-4E50-8CCE-9EBC5CE575B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4660D3-6603-430A-BE86-4EBECB45F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4" r:id="rId2"/>
    <p:sldLayoutId id="2147483813" r:id="rId3"/>
    <p:sldLayoutId id="2147483812" r:id="rId4"/>
    <p:sldLayoutId id="2147483811" r:id="rId5"/>
    <p:sldLayoutId id="2147483810" r:id="rId6"/>
    <p:sldLayoutId id="2147483809" r:id="rId7"/>
    <p:sldLayoutId id="2147483808" r:id="rId8"/>
    <p:sldLayoutId id="2147483807" r:id="rId9"/>
    <p:sldLayoutId id="2147483806" r:id="rId10"/>
    <p:sldLayoutId id="214748380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214290"/>
            <a:ext cx="6858048" cy="64296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cap="none" dirty="0" err="1" smtClean="0">
                <a:ln w="50800"/>
                <a:solidFill>
                  <a:schemeClr val="tx1"/>
                </a:solidFill>
                <a:effectLst/>
                <a:latin typeface="+mn-lt"/>
              </a:rPr>
              <a:t>Ессентукский</a:t>
            </a:r>
            <a:r>
              <a:rPr lang="ru-RU" sz="2000" cap="none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 филиал ГБОУ </a:t>
            </a:r>
            <a:r>
              <a:rPr lang="ru-RU" sz="2000" cap="none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ВО </a:t>
            </a:r>
            <a:r>
              <a:rPr lang="ru-RU" sz="2000" cap="none" dirty="0" err="1" smtClean="0">
                <a:ln w="50800"/>
                <a:solidFill>
                  <a:schemeClr val="tx1"/>
                </a:solidFill>
                <a:effectLst/>
                <a:latin typeface="+mn-lt"/>
              </a:rPr>
              <a:t>СтГМУ</a:t>
            </a:r>
            <a:r>
              <a:rPr lang="ru-RU" sz="2000" cap="none" dirty="0" smtClean="0">
                <a:ln w="50800"/>
                <a:solidFill>
                  <a:schemeClr val="tx1"/>
                </a:solidFill>
                <a:effectLst/>
                <a:latin typeface="+mn-lt"/>
              </a:rPr>
              <a:t>  Министерства здравоохранения Российской Федерации</a:t>
            </a:r>
            <a:endParaRPr lang="ru-RU" sz="2000" cap="none" dirty="0">
              <a:ln w="50800"/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571612"/>
            <a:ext cx="6643734" cy="35004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Энтеральный</a:t>
            </a:r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способ введения лекарственных средств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6000750" y="4714875"/>
            <a:ext cx="2857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>
              <a:latin typeface="Corbel" pitchFamily="34" charset="0"/>
            </a:endParaRPr>
          </a:p>
          <a:p>
            <a:r>
              <a:rPr lang="ru-RU" b="1" dirty="0">
                <a:latin typeface="Corbel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7290" y="1285860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«МДК технология оказания медицинских услуг»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Ректальный путь введения</a:t>
            </a:r>
            <a:br>
              <a:rPr lang="ru-RU" b="0" dirty="0" smtClean="0">
                <a:solidFill>
                  <a:schemeClr val="tx1"/>
                </a:solidFill>
                <a:effectLst/>
              </a:rPr>
            </a:br>
            <a:r>
              <a:rPr lang="ru-RU" sz="4400" dirty="0" smtClean="0">
                <a:latin typeface="Corbel" pitchFamily="34" charset="0"/>
              </a:rPr>
              <a:t> 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Corbel" pitchFamily="34" charset="0"/>
              </a:rPr>
              <a:t>(</a:t>
            </a:r>
            <a:r>
              <a:rPr lang="en-US" sz="3600" b="0" dirty="0" smtClean="0">
                <a:solidFill>
                  <a:schemeClr val="tx1"/>
                </a:solidFill>
                <a:effectLst/>
                <a:latin typeface="Gill Sans MT"/>
              </a:rPr>
              <a:t>per rectum-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Corbel" pitchFamily="34" charset="0"/>
              </a:rPr>
              <a:t>через прямую кишку)</a:t>
            </a:r>
            <a:endParaRPr lang="ru-RU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5972188" cy="4708525"/>
          </a:xfrm>
        </p:spPr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В прямую кишку вводят жидкие (отвары, растворы, слизи), а также твердые (суппозитории) лекарственные формы, которые становятся жидкими при температуре тела. Эти лекарственные средства действуют как </a:t>
            </a:r>
            <a:r>
              <a:rPr lang="ru-RU" dirty="0" err="1" smtClean="0"/>
              <a:t>резорбтивно</a:t>
            </a:r>
            <a:r>
              <a:rPr lang="ru-RU" dirty="0" smtClean="0"/>
              <a:t>, всасываясь в кровь через геморроидальные вены, так и местно(на слизистую оболочку прямой кишки).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/>
              <a:t>Запомните! </a:t>
            </a:r>
            <a:r>
              <a:rPr lang="ru-RU" dirty="0" smtClean="0"/>
              <a:t>Перед введением лекарственных средств в прямую кишку (за исключением слабительных) следует сделать пациенту очистительную клизму.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5" name="Рисунок 4" descr="150px-Suppository_casting_mould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2428868"/>
            <a:ext cx="2370730" cy="2071702"/>
          </a:xfrm>
          <a:prstGeom prst="rect">
            <a:avLst/>
          </a:prstGeom>
        </p:spPr>
      </p:pic>
      <p:pic>
        <p:nvPicPr>
          <p:cNvPr id="7" name="Рисунок 6" descr="images (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4857760"/>
            <a:ext cx="2857488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0" dirty="0" err="1" smtClean="0">
                <a:solidFill>
                  <a:schemeClr val="tx1"/>
                </a:solidFill>
                <a:effectLst/>
              </a:rPr>
              <a:t>Трансбуккальный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путь введения           (за щеку)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трансбуккального</a:t>
            </a:r>
            <a:r>
              <a:rPr lang="ru-RU" dirty="0" smtClean="0"/>
              <a:t> </a:t>
            </a:r>
            <a:r>
              <a:rPr lang="ru-RU" dirty="0" smtClean="0"/>
              <a:t>введения препаратов используют специальные лекарственные формы, которые, с одной стороны, обеспечивают быстроту всасывания в полости рта, а с другой - позволяют продлить всасывание для увеличения продолжительности действия препарата.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Следует помнить, что при частом </a:t>
            </a:r>
            <a:r>
              <a:rPr lang="ru-RU" dirty="0" err="1" smtClean="0"/>
              <a:t>сублингвальном</a:t>
            </a:r>
            <a:r>
              <a:rPr lang="ru-RU" dirty="0" smtClean="0"/>
              <a:t> и </a:t>
            </a:r>
            <a:r>
              <a:rPr lang="ru-RU" dirty="0" err="1" smtClean="0"/>
              <a:t>трансбуккальном</a:t>
            </a:r>
            <a:r>
              <a:rPr lang="ru-RU" dirty="0" smtClean="0"/>
              <a:t> </a:t>
            </a:r>
            <a:r>
              <a:rPr lang="ru-RU" dirty="0" smtClean="0"/>
              <a:t>применении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лекарственных препаратов возможно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раздражение слизистой оболочки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ротовой полости</a:t>
            </a:r>
          </a:p>
          <a:p>
            <a:endParaRPr lang="ru-RU" dirty="0" smtClean="0"/>
          </a:p>
        </p:txBody>
      </p:sp>
      <p:pic>
        <p:nvPicPr>
          <p:cNvPr id="5" name="Рисунок 4" descr="546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4714884"/>
            <a:ext cx="2540000" cy="195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Введение пациенту суппозитория со слабительным действием</a:t>
            </a:r>
            <a:endParaRPr lang="ru-RU" sz="2000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5451475"/>
          </a:xfrm>
        </p:spPr>
        <p:txBody>
          <a:bodyPr/>
          <a:lstStyle/>
          <a:p>
            <a:pPr marL="411163">
              <a:buAutoNum type="arabicPeriod"/>
            </a:pPr>
            <a:r>
              <a:rPr lang="ru-RU" sz="1500" dirty="0" smtClean="0"/>
              <a:t>Поздороваться</a:t>
            </a:r>
            <a:r>
              <a:rPr lang="ru-RU" sz="1500" dirty="0"/>
              <a:t>, представиться, обозначить свой статус. Уточнить у пациента понимание хода предстоящей процедуры и его согласие на процедуру. В случае не информированности уточнить дальнейшую тактику у врача. Уточнить у пациента о переносимости лекарственного </a:t>
            </a:r>
            <a:r>
              <a:rPr lang="ru-RU" sz="1500" dirty="0" smtClean="0"/>
              <a:t>препарата. </a:t>
            </a:r>
          </a:p>
          <a:p>
            <a:pPr marL="411163">
              <a:buAutoNum type="arabicPeriod"/>
            </a:pPr>
            <a:r>
              <a:rPr lang="ru-RU" sz="1500" dirty="0" smtClean="0"/>
              <a:t> </a:t>
            </a:r>
            <a:r>
              <a:rPr lang="ru-RU" sz="1500" dirty="0" smtClean="0"/>
              <a:t>Взять упаковку с суппозиториями из холодильника, прочитать название, отрезать от ленты одну свечу.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3 . Отгородить пациента ширмой (если в палате присутствуют другие пациенты).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4. Помочь пациенту лечь на бок и согнуть ноги в коленях.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5. Надеть перчатки.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6. Вскрыть упаковку с суппозиторием (не извлекать суппозиторий из оболочки!).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 7. Попросить пациента расслабиться, развести его ягодицы одной рукой, а другой—ввести суппозиторий в анальное  отверстие (оболочка останется у вас в руке).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8. Предложить пациенту лечь в удобное для него положение.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9. Снять перчатки, вымыть руки.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10. Убрать ширму.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1 1 . Сделать запись о выполненной процедуре и о реакции на нее пациента в «Медицинской карте».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12. Спросить пациента через несколько часов, была ли у него дефекация.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13. Записать результат в «Медицинской карте».</a:t>
            </a:r>
          </a:p>
          <a:p>
            <a:pPr>
              <a:buFont typeface="Wingdings 2" pitchFamily="18" charset="2"/>
              <a:buNone/>
            </a:pPr>
            <a:r>
              <a:rPr lang="ru-RU" sz="1500" dirty="0" smtClean="0"/>
              <a:t>Введение лекарственных средств через прямую кишку возможно и с помощью грушевидного баллончика. Эта процедура называется «лечебная (лекарственная) клизма». Лекарственное средство, введенное в прямую кишку, может оказывать как местное, так и резорбтивное действие.</a:t>
            </a:r>
          </a:p>
          <a:p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15338" cy="78579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Постановка лечебной клизмы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214313" y="785813"/>
            <a:ext cx="8715375" cy="6072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400" dirty="0" smtClean="0"/>
              <a:t>1. </a:t>
            </a:r>
            <a:r>
              <a:rPr lang="ru-RU" sz="1400" dirty="0" smtClean="0"/>
              <a:t>Поздороваться, представиться, обозначить свой статус. Уточнить </a:t>
            </a:r>
            <a:r>
              <a:rPr lang="ru-RU" sz="1400" dirty="0" smtClean="0"/>
              <a:t>у пациента понимание хода предстоящей процедуры и его согласие на процедуру. В случае не информированности уточнить дальнейшую тактику у врача. Уточнить </a:t>
            </a:r>
            <a:r>
              <a:rPr lang="ru-RU" sz="1400" dirty="0" smtClean="0"/>
              <a:t>у пациента о переносимости лекарственного препарата.</a:t>
            </a:r>
            <a:endParaRPr lang="ru-RU" sz="1400" dirty="0" smtClean="0"/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2 . Отгородить пациента ширмой (если в палате присутствуют другие люди).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3. Сделать пациенту очистительную клизму за 20—30 мин до постановки лекарственной.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4. Подогреть на водяной бане до температуры 37—38 °С лекарственный препарат.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5. Набрать его в грушевидный баллончик.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6. Надеть перчатки.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7 . Подложить под таз пациента клеенку (впитывающую пеленку).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8. Помочь пациенту лечь на левый бок и прижать ноги к животу.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9 . Смазать конец газоотводной трубки вазелином.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10. Раздвинуть ягодицы и ввести газоотводную трубку на глубину 10—12 с м 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 1 . При соединить к свободному концу газоотводной трубки грушевидный баллон.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12. Сжать медленно грушевидный баллон и ввести его содержимое в прямую кишку.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13. Отсоединить баллон (он должен оставаться в «сжатом» состоянии).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14. Извлечь газоотводную трубку, вытереть туалетной бумагой область анального отверстия, убрать клеенку (пеленку). Сбросить ее в непромокаемую емкость. 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15. Снять перчатки. Сбросить их в непромокаемую емкость.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16. Вымыть руки.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17. Помочь пациенту лечь в удобное для него положение.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18. Убрать ширму.</a:t>
            </a:r>
          </a:p>
          <a:p>
            <a:pPr>
              <a:buFont typeface="Wingdings 2" pitchFamily="18" charset="2"/>
              <a:buNone/>
            </a:pPr>
            <a:r>
              <a:rPr lang="ru-RU" sz="1400" dirty="0" smtClean="0"/>
              <a:t>19. Сделать запись о процедуре и реакции на нее пациента в «Медицинской карте».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500188"/>
            <a:ext cx="8586788" cy="5357812"/>
          </a:xfrm>
        </p:spPr>
        <p:txBody>
          <a:bodyPr>
            <a:normAutofit fontScale="55000" lnSpcReduction="20000"/>
          </a:bodyPr>
          <a:lstStyle/>
          <a:p>
            <a:pPr marL="653796" indent="-571500">
              <a:buNone/>
            </a:pPr>
            <a:r>
              <a:rPr lang="ru-RU" sz="3300" b="1" dirty="0" smtClean="0"/>
              <a:t> </a:t>
            </a:r>
            <a:r>
              <a:rPr lang="ru-RU" sz="4400" b="1" dirty="0" smtClean="0"/>
              <a:t>Основная литература:</a:t>
            </a:r>
          </a:p>
          <a:p>
            <a:pPr marL="653796" indent="-571500">
              <a:buFont typeface="Wingdings" pitchFamily="2" charset="2"/>
              <a:buChar char="Ø"/>
            </a:pPr>
            <a:r>
              <a:rPr lang="ru-RU" dirty="0" err="1" smtClean="0"/>
              <a:t>М.Д.Гаевый</a:t>
            </a:r>
            <a:r>
              <a:rPr lang="ru-RU" dirty="0" smtClean="0"/>
              <a:t>, </a:t>
            </a:r>
            <a:r>
              <a:rPr lang="ru-RU" dirty="0" err="1" smtClean="0"/>
              <a:t>П.А.Галенко-Ярошевский</a:t>
            </a:r>
            <a:r>
              <a:rPr lang="ru-RU" dirty="0" smtClean="0"/>
              <a:t>, В.И.Петров, </a:t>
            </a:r>
            <a:r>
              <a:rPr lang="ru-RU" dirty="0" err="1" smtClean="0"/>
              <a:t>Л.М.Гаевая</a:t>
            </a:r>
            <a:r>
              <a:rPr lang="ru-RU" dirty="0" smtClean="0"/>
              <a:t> «Фармакология с рецептурой», 2004г.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     Е.Д.Склярова , Методическое пособие для самостоятельной работы студентов         дисциплина     «Основы латинского языка с медицинской терминологией»      специальность «Лечебное дело» «Сестринское дело» Тема: «Рецепт, его структура.   Латинская часть рецепта».2012г.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dirty="0" smtClean="0"/>
              <a:t> Основы сестринского дела</a:t>
            </a:r>
            <a:r>
              <a:rPr lang="en-US" dirty="0" smtClean="0"/>
              <a:t> /</a:t>
            </a:r>
            <a:r>
              <a:rPr lang="ru-RU" dirty="0" smtClean="0"/>
              <a:t> Т.П. </a:t>
            </a:r>
            <a:r>
              <a:rPr lang="ru-RU" dirty="0" err="1" smtClean="0"/>
              <a:t>Обуховец</a:t>
            </a:r>
            <a:r>
              <a:rPr lang="ru-RU" dirty="0" smtClean="0"/>
              <a:t>, Т.А. Склярова, О.В. Чернова; </a:t>
            </a:r>
            <a:r>
              <a:rPr lang="ru-RU" dirty="0" err="1" smtClean="0"/>
              <a:t>подред</a:t>
            </a:r>
            <a:r>
              <a:rPr lang="ru-RU" dirty="0" smtClean="0"/>
              <a:t>. Б.В. Кабарухина.-Изд.13-е, доп. и </a:t>
            </a:r>
            <a:r>
              <a:rPr lang="ru-RU" dirty="0" err="1" smtClean="0"/>
              <a:t>перераб.-Ростов</a:t>
            </a:r>
            <a:r>
              <a:rPr lang="ru-RU" dirty="0" smtClean="0"/>
              <a:t> </a:t>
            </a:r>
            <a:r>
              <a:rPr lang="ru-RU" dirty="0" err="1" smtClean="0"/>
              <a:t>н</a:t>
            </a:r>
            <a:r>
              <a:rPr lang="en-US" dirty="0" smtClean="0"/>
              <a:t>/</a:t>
            </a:r>
            <a:r>
              <a:rPr lang="ru-RU" dirty="0" smtClean="0"/>
              <a:t>Д: Феникс, 2009.-553,</a:t>
            </a:r>
            <a:r>
              <a:rPr lang="en-US" dirty="0" smtClean="0"/>
              <a:t>[1]</a:t>
            </a:r>
            <a:r>
              <a:rPr lang="ru-RU" dirty="0" smtClean="0"/>
              <a:t>с.: ил. –(Медицина для вас).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dirty="0" smtClean="0"/>
              <a:t> Мухина С.А., </a:t>
            </a:r>
            <a:r>
              <a:rPr lang="ru-RU" dirty="0" err="1" smtClean="0"/>
              <a:t>Тарновская</a:t>
            </a:r>
            <a:r>
              <a:rPr lang="ru-RU" dirty="0" smtClean="0"/>
              <a:t> И.И. Практическое руководство к предмету «Основы сестринского дела»: </a:t>
            </a:r>
            <a:r>
              <a:rPr lang="ru-RU" dirty="0" err="1" smtClean="0"/>
              <a:t>ГЭОТАР-Медиа</a:t>
            </a:r>
            <a:r>
              <a:rPr lang="ru-RU" dirty="0" smtClean="0"/>
              <a:t>, 2009.-512с.: ил.</a:t>
            </a:r>
          </a:p>
          <a:p>
            <a:pPr marL="653796" indent="-571500">
              <a:buNone/>
            </a:pPr>
            <a:endParaRPr lang="ru-RU" sz="2400" b="1" dirty="0" smtClean="0"/>
          </a:p>
          <a:p>
            <a:pPr marL="653796" indent="-571500">
              <a:buNone/>
            </a:pPr>
            <a:r>
              <a:rPr lang="ru-RU" sz="4400" b="1" dirty="0" smtClean="0"/>
              <a:t> Дополнительная литература: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dirty="0" smtClean="0"/>
              <a:t>Основы сестринского дела: Практикум.</a:t>
            </a:r>
            <a:r>
              <a:rPr lang="en-US" dirty="0" smtClean="0"/>
              <a:t>/</a:t>
            </a:r>
            <a:r>
              <a:rPr lang="ru-RU" dirty="0" smtClean="0"/>
              <a:t> Т.П. </a:t>
            </a:r>
            <a:r>
              <a:rPr lang="ru-RU" dirty="0" err="1" smtClean="0"/>
              <a:t>Обуховец.-Изд</a:t>
            </a:r>
            <a:r>
              <a:rPr lang="ru-RU" dirty="0" smtClean="0"/>
              <a:t>. 3-е. –Ростов </a:t>
            </a:r>
            <a:r>
              <a:rPr lang="ru-RU" dirty="0" err="1" smtClean="0"/>
              <a:t>н</a:t>
            </a:r>
            <a:r>
              <a:rPr lang="en-US" dirty="0" smtClean="0"/>
              <a:t>/</a:t>
            </a:r>
            <a:r>
              <a:rPr lang="ru-RU" dirty="0" smtClean="0"/>
              <a:t>Д: «Феникс», 2005-479с. –(Медицина для вас)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 smtClean="0"/>
              <a:t>Обуховец</a:t>
            </a:r>
            <a:r>
              <a:rPr lang="ru-RU" dirty="0" smtClean="0"/>
              <a:t> Т.П., Склярова Т.А., Чернова О.В.. Основы сестринского дела. Серия «Медицина для вас». Ростов </a:t>
            </a:r>
            <a:r>
              <a:rPr lang="ru-RU" dirty="0" err="1" smtClean="0"/>
              <a:t>н</a:t>
            </a:r>
            <a:r>
              <a:rPr lang="en-US" dirty="0" smtClean="0"/>
              <a:t>/</a:t>
            </a:r>
            <a:r>
              <a:rPr lang="ru-RU" dirty="0" smtClean="0"/>
              <a:t>Д: Феликс,2003-512с.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dirty="0" smtClean="0"/>
              <a:t>Мухина С.А., </a:t>
            </a:r>
            <a:r>
              <a:rPr lang="ru-RU" dirty="0" err="1" smtClean="0"/>
              <a:t>Тарновская</a:t>
            </a:r>
            <a:r>
              <a:rPr lang="ru-RU" dirty="0" smtClean="0"/>
              <a:t> И.И. Атлас по манипуляционной </a:t>
            </a:r>
            <a:r>
              <a:rPr lang="ru-RU" dirty="0" err="1" smtClean="0"/>
              <a:t>технике.-М</a:t>
            </a:r>
            <a:r>
              <a:rPr lang="ru-RU" dirty="0" smtClean="0"/>
              <a:t>.: «АНМИ»,1995-256с.;  ил.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dirty="0" smtClean="0"/>
              <a:t> Мухина С.А., </a:t>
            </a:r>
            <a:r>
              <a:rPr lang="ru-RU" dirty="0" err="1" smtClean="0"/>
              <a:t>Тарновская</a:t>
            </a:r>
            <a:r>
              <a:rPr lang="ru-RU" dirty="0" smtClean="0"/>
              <a:t> И.И. Теоретические основы сестринского дела</a:t>
            </a:r>
            <a:r>
              <a:rPr lang="en-US" dirty="0" smtClean="0"/>
              <a:t> /</a:t>
            </a:r>
            <a:r>
              <a:rPr lang="ru-RU" dirty="0" smtClean="0"/>
              <a:t> Учебное пособие в 2 частях. Ч.</a:t>
            </a:r>
            <a:r>
              <a:rPr lang="en-US" dirty="0" smtClean="0"/>
              <a:t>I</a:t>
            </a:r>
            <a:r>
              <a:rPr lang="ru-RU" dirty="0" smtClean="0"/>
              <a:t>.-М.:1996.-184с., ил. –(</a:t>
            </a:r>
            <a:r>
              <a:rPr lang="ru-RU" dirty="0" err="1" smtClean="0"/>
              <a:t>Учеб.лит</a:t>
            </a:r>
            <a:r>
              <a:rPr lang="ru-RU" dirty="0" smtClean="0"/>
              <a:t>. для учащихся </a:t>
            </a:r>
            <a:r>
              <a:rPr lang="ru-RU" dirty="0" err="1" smtClean="0"/>
              <a:t>мед.училищ</a:t>
            </a:r>
            <a:r>
              <a:rPr lang="ru-RU" dirty="0" smtClean="0"/>
              <a:t>).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dirty="0" smtClean="0"/>
              <a:t> Мухина С.А., </a:t>
            </a:r>
            <a:r>
              <a:rPr lang="ru-RU" dirty="0" err="1" smtClean="0"/>
              <a:t>Тарновская</a:t>
            </a:r>
            <a:r>
              <a:rPr lang="ru-RU" dirty="0" smtClean="0"/>
              <a:t> И.И. Теоретические основы сестринского дела</a:t>
            </a:r>
            <a:r>
              <a:rPr lang="en-US" dirty="0" smtClean="0"/>
              <a:t> / </a:t>
            </a:r>
            <a:r>
              <a:rPr lang="ru-RU" dirty="0" smtClean="0"/>
              <a:t>Учебное пособие в 2 частях. Ч.</a:t>
            </a:r>
            <a:r>
              <a:rPr lang="en-US" dirty="0" smtClean="0"/>
              <a:t>II</a:t>
            </a:r>
            <a:r>
              <a:rPr lang="ru-RU" dirty="0" smtClean="0"/>
              <a:t>.-М.: Родник, 1998.-208с., ил.18.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dirty="0" smtClean="0"/>
              <a:t> Мухина С.А., </a:t>
            </a:r>
            <a:r>
              <a:rPr lang="ru-RU" dirty="0" err="1" smtClean="0"/>
              <a:t>Тарновская</a:t>
            </a:r>
            <a:r>
              <a:rPr lang="ru-RU" dirty="0" smtClean="0"/>
              <a:t> И.И. Практическое руководство к предмету  «Основы сестринского дела». </a:t>
            </a:r>
            <a:r>
              <a:rPr lang="ru-RU" dirty="0" err="1" smtClean="0"/>
              <a:t>Учебник.-М</a:t>
            </a:r>
            <a:r>
              <a:rPr lang="ru-RU" dirty="0" smtClean="0"/>
              <a:t>.: Родник, 1998.-352с. 166 с – </a:t>
            </a:r>
            <a:r>
              <a:rPr lang="ru-RU" dirty="0" err="1" smtClean="0"/>
              <a:t>цв.вкладка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358114" cy="10001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Литература 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p3d prstMaterial="softEdge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Содержание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4708525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dirty="0" smtClean="0"/>
              <a:t>Способы </a:t>
            </a:r>
            <a:r>
              <a:rPr lang="ru-RU" dirty="0" err="1" smtClean="0"/>
              <a:t>энтерального</a:t>
            </a:r>
            <a:r>
              <a:rPr lang="ru-RU" dirty="0" smtClean="0"/>
              <a:t> применения лекарственных средств;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dirty="0" smtClean="0"/>
              <a:t>Введение лекарственных средств </a:t>
            </a:r>
            <a:r>
              <a:rPr lang="ru-RU" dirty="0" err="1" smtClean="0"/>
              <a:t>перорально</a:t>
            </a:r>
            <a:r>
              <a:rPr lang="ru-RU" dirty="0" smtClean="0"/>
              <a:t>, </a:t>
            </a:r>
            <a:r>
              <a:rPr lang="ru-RU" dirty="0" err="1" smtClean="0"/>
              <a:t>сублингвально</a:t>
            </a:r>
            <a:r>
              <a:rPr lang="ru-RU" dirty="0" smtClean="0"/>
              <a:t>. Взаимодействие лекарственных препаратов с пищей. Обучение пациента приему </a:t>
            </a:r>
            <a:r>
              <a:rPr lang="ru-RU" dirty="0" err="1" smtClean="0"/>
              <a:t>рахличных</a:t>
            </a:r>
            <a:r>
              <a:rPr lang="ru-RU" dirty="0" smtClean="0"/>
              <a:t> форм лекарственных средств </a:t>
            </a:r>
            <a:r>
              <a:rPr lang="ru-RU" dirty="0" err="1" smtClean="0"/>
              <a:t>энтерально</a:t>
            </a:r>
            <a:r>
              <a:rPr lang="ru-RU" dirty="0" smtClean="0"/>
              <a:t>, </a:t>
            </a:r>
            <a:r>
              <a:rPr lang="ru-RU" dirty="0" err="1" smtClean="0"/>
              <a:t>сублингвально</a:t>
            </a:r>
            <a:r>
              <a:rPr lang="ru-RU" dirty="0" smtClean="0"/>
              <a:t>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dirty="0" smtClean="0"/>
              <a:t>Правила раздачи лекарственных средств. Понятия «до еды», «во время еды», «после еды», «натощак», «на ночь»;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dirty="0" smtClean="0"/>
              <a:t>Введение лекарственных средств в прямую кишку: свечи.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Пути введения лекарств в организм</a:t>
            </a:r>
            <a:endParaRPr lang="ru-RU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357430"/>
            <a:ext cx="2786082" cy="1214446"/>
          </a:xfrm>
        </p:spPr>
        <p:txBody>
          <a:bodyPr>
            <a:normAutofit fontScale="6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dirty="0" smtClean="0"/>
              <a:t>   </a:t>
            </a:r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Энтеральные</a:t>
            </a:r>
            <a:endParaRPr lang="ru-RU" sz="4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(через пищеварительный тракт)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571750" y="1357313"/>
            <a:ext cx="1000125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643563" y="1428750"/>
            <a:ext cx="714375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29256" y="2285992"/>
            <a:ext cx="2714644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Парантеральные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(минуя пищеварительный тракт)</a:t>
            </a:r>
          </a:p>
        </p:txBody>
      </p:sp>
      <p:pic>
        <p:nvPicPr>
          <p:cNvPr id="8" name="Рисунок 7" descr="bi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643314"/>
            <a:ext cx="3810000" cy="2857500"/>
          </a:xfrm>
          <a:prstGeom prst="rect">
            <a:avLst/>
          </a:prstGeom>
        </p:spPr>
      </p:pic>
      <p:pic>
        <p:nvPicPr>
          <p:cNvPr id="13" name="Рисунок 12" descr="myagk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643313"/>
            <a:ext cx="3500462" cy="2905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err="1" smtClean="0">
                <a:solidFill>
                  <a:srgbClr val="C00000"/>
                </a:solidFill>
                <a:effectLst/>
              </a:rPr>
              <a:t>Энтеральный</a:t>
            </a:r>
            <a:endParaRPr lang="ru-RU" i="1" dirty="0">
              <a:solidFill>
                <a:srgbClr val="C00000"/>
              </a:solidFill>
              <a:effectLst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571736" y="1000108"/>
            <a:ext cx="928687" cy="857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1428728" y="2071678"/>
            <a:ext cx="18573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 err="1">
                <a:latin typeface="Times New Roman" pitchFamily="18" charset="0"/>
              </a:rPr>
              <a:t>пероральный</a:t>
            </a:r>
            <a:endParaRPr lang="ru-RU" sz="2200" dirty="0">
              <a:latin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3321839" y="1607327"/>
            <a:ext cx="1500187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3" name="TextBox 11"/>
          <p:cNvSpPr txBox="1">
            <a:spLocks noChangeArrowheads="1"/>
          </p:cNvSpPr>
          <p:nvPr/>
        </p:nvSpPr>
        <p:spPr bwMode="auto">
          <a:xfrm>
            <a:off x="2428860" y="2643182"/>
            <a:ext cx="24463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 err="1">
                <a:latin typeface="Times New Roman" pitchFamily="18" charset="0"/>
              </a:rPr>
              <a:t>сублингвальный</a:t>
            </a:r>
            <a:endParaRPr lang="ru-RU" sz="2200" dirty="0">
              <a:latin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4572004" y="1500172"/>
            <a:ext cx="142875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5" name="TextBox 14"/>
          <p:cNvSpPr txBox="1">
            <a:spLocks noChangeArrowheads="1"/>
          </p:cNvSpPr>
          <p:nvPr/>
        </p:nvSpPr>
        <p:spPr bwMode="auto">
          <a:xfrm>
            <a:off x="4929190" y="2643182"/>
            <a:ext cx="250031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 err="1">
                <a:latin typeface="Times New Roman" pitchFamily="18" charset="0"/>
              </a:rPr>
              <a:t>трансбуккальный</a:t>
            </a:r>
            <a:endParaRPr lang="ru-RU" sz="2200" dirty="0">
              <a:latin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5643570" y="1071546"/>
            <a:ext cx="1000125" cy="857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7" name="TextBox 18"/>
          <p:cNvSpPr txBox="1">
            <a:spLocks noChangeArrowheads="1"/>
          </p:cNvSpPr>
          <p:nvPr/>
        </p:nvSpPr>
        <p:spPr bwMode="auto">
          <a:xfrm>
            <a:off x="7010400" y="1938338"/>
            <a:ext cx="3000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18" name="TextBox 19"/>
          <p:cNvSpPr txBox="1">
            <a:spLocks noChangeArrowheads="1"/>
          </p:cNvSpPr>
          <p:nvPr/>
        </p:nvSpPr>
        <p:spPr bwMode="auto">
          <a:xfrm>
            <a:off x="6429388" y="2071678"/>
            <a:ext cx="18573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>
                <a:latin typeface="Times New Roman" pitchFamily="18" charset="0"/>
              </a:rPr>
              <a:t>ректальный</a:t>
            </a:r>
          </a:p>
        </p:txBody>
      </p:sp>
      <p:pic>
        <p:nvPicPr>
          <p:cNvPr id="13" name="Рисунок 12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5000636"/>
            <a:ext cx="3071834" cy="1662112"/>
          </a:xfrm>
          <a:prstGeom prst="rect">
            <a:avLst/>
          </a:prstGeom>
        </p:spPr>
      </p:pic>
      <p:pic>
        <p:nvPicPr>
          <p:cNvPr id="15" name="Рисунок 14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3357562"/>
            <a:ext cx="3214710" cy="1500174"/>
          </a:xfrm>
          <a:prstGeom prst="rect">
            <a:avLst/>
          </a:prstGeom>
        </p:spPr>
      </p:pic>
      <p:pic>
        <p:nvPicPr>
          <p:cNvPr id="18" name="Рисунок 17" descr="2008250913584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4000504"/>
            <a:ext cx="2047876" cy="2600325"/>
          </a:xfrm>
          <a:prstGeom prst="rect">
            <a:avLst/>
          </a:prstGeom>
        </p:spPr>
      </p:pic>
      <p:pic>
        <p:nvPicPr>
          <p:cNvPr id="20" name="Рисунок 19" descr="dgrugshand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071942"/>
            <a:ext cx="2928926" cy="2544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err="1" smtClean="0">
                <a:solidFill>
                  <a:schemeClr val="accent3">
                    <a:lumMod val="50000"/>
                  </a:schemeClr>
                </a:solidFill>
                <a:effectLst/>
              </a:rPr>
              <a:t>Энтеральный</a:t>
            </a:r>
            <a:endParaRPr lang="ru-RU" sz="4000" dirty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Преимущества: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Простота, удобство и доступность применения пациентом;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Не требует помощи медперсонала и специального инструментария;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Пролонгированное действие лекарственных веществ;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endParaRPr lang="ru-RU" dirty="0" smtClean="0">
              <a:latin typeface="Comic Sans MS" pitchFamily="66" charset="0"/>
            </a:endParaRP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Недостатки: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Частичная</a:t>
            </a:r>
            <a:r>
              <a:rPr lang="ru-RU" sz="3200" dirty="0" smtClean="0"/>
              <a:t> </a:t>
            </a:r>
            <a:r>
              <a:rPr lang="ru-RU" dirty="0" err="1" smtClean="0"/>
              <a:t>инактивация</a:t>
            </a:r>
            <a:r>
              <a:rPr lang="ru-RU" sz="3200" dirty="0" smtClean="0"/>
              <a:t> </a:t>
            </a:r>
            <a:r>
              <a:rPr lang="ru-RU" dirty="0" smtClean="0"/>
              <a:t>лекарственного препарата в печени;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3200" dirty="0" smtClean="0"/>
              <a:t>З</a:t>
            </a:r>
            <a:r>
              <a:rPr lang="ru-RU" dirty="0" smtClean="0"/>
              <a:t>ависимость действия от возраста, состояния организма, индивидуальной чувствительности и патологических процессов в организме;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Неполное всасывание в пищеварительном тракте;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Не эффективен для оказания экстренной медицинской помощи;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3200" dirty="0" smtClean="0"/>
              <a:t> </a:t>
            </a:r>
            <a:r>
              <a:rPr lang="ru-RU" dirty="0" smtClean="0"/>
              <a:t>Введение лекарственных средств через рот невозможно при рвоте и в бессознательном состоянии;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Побочное воздействие на слизистую оболочку ЖКТ.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0" dirty="0" err="1" smtClean="0">
                <a:solidFill>
                  <a:schemeClr val="tx1"/>
                </a:solidFill>
                <a:effectLst/>
              </a:rPr>
              <a:t>Пероральный</a:t>
            </a:r>
            <a:r>
              <a:rPr lang="ru-RU" sz="3200" b="0" dirty="0" smtClean="0">
                <a:solidFill>
                  <a:schemeClr val="tx1"/>
                </a:solidFill>
                <a:effectLst/>
              </a:rPr>
              <a:t> путь введения</a:t>
            </a:r>
            <a:br>
              <a:rPr lang="ru-RU" sz="3200" b="0" dirty="0" smtClean="0">
                <a:solidFill>
                  <a:schemeClr val="tx1"/>
                </a:solidFill>
                <a:effectLst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</a:rPr>
              <a:t>(</a:t>
            </a:r>
            <a:r>
              <a:rPr lang="en-US" sz="3200" b="0" dirty="0" smtClean="0">
                <a:solidFill>
                  <a:schemeClr val="tx1"/>
                </a:solidFill>
                <a:effectLst/>
              </a:rPr>
              <a:t>per </a:t>
            </a:r>
            <a:r>
              <a:rPr lang="en-US" sz="3200" b="0" dirty="0" err="1" smtClean="0">
                <a:solidFill>
                  <a:schemeClr val="tx1"/>
                </a:solidFill>
                <a:effectLst/>
              </a:rPr>
              <a:t>os</a:t>
            </a:r>
            <a:r>
              <a:rPr lang="ru-RU" sz="3200" b="0" dirty="0" smtClean="0">
                <a:solidFill>
                  <a:schemeClr val="tx1"/>
                </a:solidFill>
                <a:effectLst/>
              </a:rPr>
              <a:t>- через рот)</a:t>
            </a:r>
            <a:endParaRPr lang="ru-RU" sz="32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6286544" cy="4929221"/>
          </a:xfrm>
        </p:spPr>
        <p:txBody>
          <a:bodyPr>
            <a:normAutofit fontScale="2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	</a:t>
            </a:r>
            <a:r>
              <a:rPr lang="ru-RU" sz="8000" dirty="0" smtClean="0"/>
              <a:t>Применение лекарственных средств через рот наиболее удобно и широко распространено , так как этим способом можно вводить различные лекарственные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8000" dirty="0" smtClean="0"/>
              <a:t>	формы (порошки, таблетки, пилюли, драже, микстуры и др.).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8000" dirty="0" smtClean="0"/>
              <a:t>	</a:t>
            </a:r>
            <a:r>
              <a:rPr lang="ru-RU" sz="8000" b="1" i="1" dirty="0" smtClean="0">
                <a:solidFill>
                  <a:schemeClr val="accent2">
                    <a:lumMod val="50000"/>
                  </a:schemeClr>
                </a:solidFill>
              </a:rPr>
              <a:t>Однако такой способ введения имеет ряд недостатков: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8000" dirty="0" smtClean="0"/>
              <a:t>	• частичная </a:t>
            </a:r>
            <a:r>
              <a:rPr lang="ru-RU" sz="8000" dirty="0" err="1" smtClean="0"/>
              <a:t>инактивация</a:t>
            </a:r>
            <a:r>
              <a:rPr lang="ru-RU" sz="8000" dirty="0" smtClean="0"/>
              <a:t> лекарственного препарата в печени;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8000" dirty="0" smtClean="0"/>
              <a:t>	• зависимость действия от возраста, состояния организма, индивидуальной чувствительности и патологических процессов в организме;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8000" dirty="0" smtClean="0"/>
              <a:t>	• медленное и неполное всасывание в пищеварительном тракте.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8000" dirty="0" smtClean="0"/>
              <a:t>	Кроме того , введение лекарственных средств через рот невозможно при рвоте и в бессознательном состоянии пациента 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5" name="Рисунок 4" descr="114186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4286256"/>
            <a:ext cx="2143140" cy="2143140"/>
          </a:xfrm>
          <a:prstGeom prst="rect">
            <a:avLst/>
          </a:prstGeom>
        </p:spPr>
      </p:pic>
      <p:pic>
        <p:nvPicPr>
          <p:cNvPr id="7" name="Рисунок 6" descr="images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1714488"/>
            <a:ext cx="1500198" cy="2222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З а </a:t>
            </a:r>
            <a:r>
              <a:rPr lang="ru-RU" sz="3600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</a:t>
            </a:r>
            <a:r>
              <a:rPr lang="ru-RU" sz="3600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о м </a:t>
            </a:r>
            <a:r>
              <a:rPr lang="ru-RU" sz="3600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н</a:t>
            </a:r>
            <a:r>
              <a:rPr lang="ru-RU" sz="3600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и т е !</a:t>
            </a:r>
            <a:endParaRPr lang="ru-RU" sz="3600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4708525"/>
          </a:xfrm>
        </p:spPr>
        <p:txBody>
          <a:bodyPr>
            <a:no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i="1" dirty="0" smtClean="0"/>
              <a:t>Прежде чем дать пациенту лекарственное средство: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• внимательно прочитайте лист назначения;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• убедитесь, что перед вами тот пациент, фамилия которого указана в листе назначения;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• проверьте название лекарственного средства, его дозу и способ применения;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• проверьте на упаковке соответствие этикетки назначению врача;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• будьте особенно внимательны в случае пациентов с одинаковыми фамилиями и/или получающим и одинаковые лекарственные средства.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i="1" dirty="0" smtClean="0"/>
              <a:t>Пациент имеет право знать: </a:t>
            </a:r>
          </a:p>
          <a:p>
            <a:pPr marL="594360" indent="-4572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•  название , назначение и дозу лекарственного средства.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• пациенту нужно сообщить, чем запивать лекарственное средство 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• пациент должен быть поставлен в известность об особенностях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взаимодействия применяемого им лекарственного средства с пищей.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раздачи лекарственных средств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858280" cy="5572164"/>
          </a:xfrm>
        </p:spPr>
        <p:txBody>
          <a:bodyPr>
            <a:noAutofit/>
          </a:bodyPr>
          <a:lstStyle/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Средства с пометкой «до еды» пациент принимает за 15 мин до приема пищи.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с пометкой «после еды» — через 15 мин после него.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средства, предназначенные для приема «натощак» (противоглистные, слабительные и др.), пациент принимает утром за 20—60 мин до завтрака. 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Снотворные пациентом принимает за 30 мин до сна (если одновременно назначено обезболивающее, его дают за 15—20 мин до снотворного средства).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Таблетки, драже, капсулы, пилюли пациент помещает на корень языка и запивает небольшим количеством (не менее 50 мл) воды (в некоторых случаях — киселем или молоком).</a:t>
            </a:r>
          </a:p>
          <a:p>
            <a:pPr marL="365760" indent="-283464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Если пациент не может проглотить таблетку целиком, можно предложить ему предварительно разжевать ее (если это разрешено в аннотации к </a:t>
            </a:r>
          </a:p>
          <a:p>
            <a:pPr marL="365760" indent="-283464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1600" i="1" dirty="0" smtClean="0"/>
              <a:t>лекарственному средству).  </a:t>
            </a:r>
          </a:p>
          <a:p>
            <a:pPr marL="365760" indent="-283464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Драже, капсулы, пилюли принимают в неизмененном виде.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Порошок высыпают пациенту на корень языка, дают запить водой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1600" i="1" dirty="0" smtClean="0"/>
              <a:t> или предварительно разводят в воде (если это разрешено в аннотации).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Настои, растворы, микстуры, отвары чаще всего назначают по 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1600" i="1" dirty="0" smtClean="0"/>
              <a:t>столовой ложке (15 мл).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ru-RU" sz="1600" i="1" dirty="0" smtClean="0"/>
              <a:t> Спиртовые настойки, экстракты и некоторые растворы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1600" i="1" dirty="0" smtClean="0"/>
              <a:t> (например 0,1-процентный раствор атропина сульфата) назначают </a:t>
            </a:r>
          </a:p>
          <a:p>
            <a:pPr marL="365760" indent="-283464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1600" i="1" dirty="0" smtClean="0"/>
              <a:t>в каплях.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600" dirty="0"/>
          </a:p>
        </p:txBody>
      </p:sp>
      <p:pic>
        <p:nvPicPr>
          <p:cNvPr id="5" name="Рисунок 4" descr="300px-Выковыривание_таблет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3643314"/>
            <a:ext cx="2357422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35729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0" dirty="0" err="1" smtClean="0">
                <a:solidFill>
                  <a:schemeClr val="tx1"/>
                </a:solidFill>
                <a:effectLst/>
              </a:rPr>
              <a:t>Сублингвальный</a:t>
            </a:r>
            <a:r>
              <a:rPr lang="ru-RU" sz="4000" b="0" dirty="0" smtClean="0">
                <a:solidFill>
                  <a:schemeClr val="tx1"/>
                </a:solidFill>
                <a:effectLst/>
              </a:rPr>
              <a:t> путь введения</a:t>
            </a:r>
            <a:br>
              <a:rPr lang="ru-RU" sz="4000" b="0" dirty="0" smtClean="0">
                <a:solidFill>
                  <a:schemeClr val="tx1"/>
                </a:solidFill>
                <a:effectLst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Corbel" pitchFamily="34" charset="0"/>
              </a:rPr>
              <a:t>(</a:t>
            </a:r>
            <a:r>
              <a:rPr lang="en-US" sz="3600" b="0" dirty="0" smtClean="0">
                <a:solidFill>
                  <a:schemeClr val="tx1"/>
                </a:solidFill>
                <a:effectLst/>
                <a:latin typeface="Gill Sans MT"/>
              </a:rPr>
              <a:t>sub lingua-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Corbel" pitchFamily="34" charset="0"/>
              </a:rPr>
              <a:t>под язык)</a:t>
            </a:r>
            <a:r>
              <a:rPr lang="en-US" sz="3600" b="0" dirty="0" smtClean="0">
                <a:solidFill>
                  <a:schemeClr val="tx1"/>
                </a:solidFill>
                <a:effectLst/>
                <a:latin typeface="Gill Sans MT"/>
              </a:rPr>
              <a:t> </a:t>
            </a:r>
            <a:endParaRPr lang="ru-RU" sz="4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785926"/>
            <a:ext cx="5857884" cy="4708525"/>
          </a:xfrm>
        </p:spPr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Лекарственные формы различны(таблетки, капсулы, растворы). Прием их под язык обычно связан с возникающими у пациента болями в области сердца, представляющими иногда угрозу для жизни, поэтому он вынужден постоянно носить назначенный ему лекарственный препарат.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Лекарственные средства, принятые под язык, быстро всасываются, не разрушаются ферментами пищеварительного тракта и поступают в кровь минуя печень.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5" name="Рисунок 4" descr="1(313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500570"/>
            <a:ext cx="3217892" cy="2143116"/>
          </a:xfrm>
          <a:prstGeom prst="rect">
            <a:avLst/>
          </a:prstGeom>
        </p:spPr>
      </p:pic>
      <p:pic>
        <p:nvPicPr>
          <p:cNvPr id="9" name="Рисунок 8" descr="23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071678"/>
            <a:ext cx="3000396" cy="2046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333</TotalTime>
  <Words>1536</Words>
  <Application>Microsoft Office PowerPoint</Application>
  <PresentationFormat>Экран 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Ессентукский филиал ГБОУ ВО СтГМУ  Министерства здравоохранения Российской Федерации</vt:lpstr>
      <vt:lpstr>Содержание</vt:lpstr>
      <vt:lpstr> Пути введения лекарств в организм</vt:lpstr>
      <vt:lpstr>Энтеральный</vt:lpstr>
      <vt:lpstr>Энтеральный</vt:lpstr>
      <vt:lpstr>Пероральный путь введения (per os- через рот)</vt:lpstr>
      <vt:lpstr>З а п о м н и т е !</vt:lpstr>
      <vt:lpstr>Правила раздачи лекарственных средств</vt:lpstr>
      <vt:lpstr>Сублингвальный путь введения (sub lingua-под язык) </vt:lpstr>
      <vt:lpstr>Ректальный путь введения  (per rectum-через прямую кишку)</vt:lpstr>
      <vt:lpstr>Трансбуккальный путь введения           (за щеку)</vt:lpstr>
      <vt:lpstr>Введение пациенту суппозитория со слабительным действием</vt:lpstr>
      <vt:lpstr>Постановка лечебной клизмы</vt:lpstr>
      <vt:lpstr>Литература :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Ессентукский филиал ГБОУ ВПО СтГМУ  Министерства здравоохранения Российской Федерации</dc:title>
  <dc:creator>Admin</dc:creator>
  <cp:lastModifiedBy>Лилия</cp:lastModifiedBy>
  <cp:revision>37</cp:revision>
  <dcterms:created xsi:type="dcterms:W3CDTF">2013-05-29T11:40:44Z</dcterms:created>
  <dcterms:modified xsi:type="dcterms:W3CDTF">2020-04-07T10:05:45Z</dcterms:modified>
</cp:coreProperties>
</file>