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94" r:id="rId3"/>
    <p:sldId id="262" r:id="rId4"/>
    <p:sldId id="270" r:id="rId5"/>
    <p:sldId id="297" r:id="rId6"/>
    <p:sldId id="272" r:id="rId7"/>
    <p:sldId id="273" r:id="rId8"/>
    <p:sldId id="276" r:id="rId9"/>
    <p:sldId id="284" r:id="rId10"/>
    <p:sldId id="285" r:id="rId11"/>
    <p:sldId id="295" r:id="rId1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7C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6822" autoAdjust="0"/>
  </p:normalViewPr>
  <p:slideViewPr>
    <p:cSldViewPr>
      <p:cViewPr>
        <p:scale>
          <a:sx n="107" d="100"/>
          <a:sy n="107" d="100"/>
        </p:scale>
        <p:origin x="-84" y="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D5AB13-6449-4263-8804-92DDF91028E5}" type="datetimeFigureOut">
              <a:rPr lang="ru-RU"/>
              <a:pPr>
                <a:defRPr/>
              </a:pPr>
              <a:t>07.04.2020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0032A2-8F24-4599-846D-8A0E2F8DB6E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3634832"/>
      </p:ext>
    </p:extLst>
  </p:cSld>
  <p:clrMapOvr>
    <a:masterClrMapping/>
  </p:clrMapOvr>
  <p:transition>
    <p:split orient="vert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C8CE44-CBB4-4470-862A-D05C5F9D0829}" type="datetimeFigureOut">
              <a:rPr lang="ru-RU"/>
              <a:pPr>
                <a:defRPr/>
              </a:pPr>
              <a:t>07.04.2020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2C6363-D149-4778-9913-7C8E0B6F706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3903900"/>
      </p:ext>
    </p:extLst>
  </p:cSld>
  <p:clrMapOvr>
    <a:masterClrMapping/>
  </p:clrMapOvr>
  <p:transition>
    <p:split orient="vert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366A09-85C4-49DA-B8E3-A8387B46EA0A}" type="datetimeFigureOut">
              <a:rPr lang="ru-RU"/>
              <a:pPr>
                <a:defRPr/>
              </a:pPr>
              <a:t>07.04.2020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AAD4C6-1105-4FA8-A3BB-334E073DBA4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2131863"/>
      </p:ext>
    </p:extLst>
  </p:cSld>
  <p:clrMapOvr>
    <a:masterClrMapping/>
  </p:clrMapOvr>
  <p:transition>
    <p:split orient="vert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5AEFF7-50CA-46A9-A832-F6E601280640}" type="datetimeFigureOut">
              <a:rPr lang="ru-RU"/>
              <a:pPr>
                <a:defRPr/>
              </a:pPr>
              <a:t>07.04.2020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DDBA3C-1118-4802-A427-28A0FABECF5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1750420"/>
      </p:ext>
    </p:extLst>
  </p:cSld>
  <p:clrMapOvr>
    <a:masterClrMapping/>
  </p:clrMapOvr>
  <p:transition>
    <p:split orient="vert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D4E71E-842B-4C98-8AD2-B7ED737DF834}" type="datetimeFigureOut">
              <a:rPr lang="ru-RU"/>
              <a:pPr>
                <a:defRPr/>
              </a:pPr>
              <a:t>07.04.2020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151583-F3A8-4D71-9281-DF47D110550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191768"/>
      </p:ext>
    </p:extLst>
  </p:cSld>
  <p:clrMapOvr>
    <a:masterClrMapping/>
  </p:clrMapOvr>
  <p:transition>
    <p:split orient="vert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CE240C-EE32-4728-A26B-951E3E7C0E2D}" type="datetimeFigureOut">
              <a:rPr lang="ru-RU"/>
              <a:pPr>
                <a:defRPr/>
              </a:pPr>
              <a:t>07.04.2020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D4BA10-FAFE-40AE-B8B6-E04B2FFBE53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518794"/>
      </p:ext>
    </p:extLst>
  </p:cSld>
  <p:clrMapOvr>
    <a:masterClrMapping/>
  </p:clrMapOvr>
  <p:transition>
    <p:split orient="vert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F99AD9-A17F-4763-BEB9-FDE7042AFDB8}" type="datetimeFigureOut">
              <a:rPr lang="ru-RU"/>
              <a:pPr>
                <a:defRPr/>
              </a:pPr>
              <a:t>07.04.2020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0AC6AD-0137-478C-B96C-8B6AC930F96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7216826"/>
      </p:ext>
    </p:extLst>
  </p:cSld>
  <p:clrMapOvr>
    <a:masterClrMapping/>
  </p:clrMapOvr>
  <p:transition>
    <p:split orient="vert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B73B4D-9C61-4E66-B44C-5984121A1E2C}" type="datetimeFigureOut">
              <a:rPr lang="ru-RU"/>
              <a:pPr>
                <a:defRPr/>
              </a:pPr>
              <a:t>07.04.2020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90E9DB-29D3-4319-8C6B-C80F9B1F533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6549873"/>
      </p:ext>
    </p:extLst>
  </p:cSld>
  <p:clrMapOvr>
    <a:masterClrMapping/>
  </p:clrMapOvr>
  <p:transition>
    <p:split orient="vert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943396-A58C-4065-9A68-4C0C7EBDBF1A}" type="datetimeFigureOut">
              <a:rPr lang="ru-RU"/>
              <a:pPr>
                <a:defRPr/>
              </a:pPr>
              <a:t>07.04.2020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B9EDF7-AD34-4D86-B693-98C646F1EE1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4021902"/>
      </p:ext>
    </p:extLst>
  </p:cSld>
  <p:clrMapOvr>
    <a:masterClrMapping/>
  </p:clrMapOvr>
  <p:transition>
    <p:split orient="vert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1081C8-87A0-4B4A-B794-7A4B371DB193}" type="datetimeFigureOut">
              <a:rPr lang="ru-RU"/>
              <a:pPr>
                <a:defRPr/>
              </a:pPr>
              <a:t>07.04.2020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160051-1288-4E6F-97DD-48C6200AEC5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0353266"/>
      </p:ext>
    </p:extLst>
  </p:cSld>
  <p:clrMapOvr>
    <a:masterClrMapping/>
  </p:clrMapOvr>
  <p:transition>
    <p:split orient="vert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8C49B6-0554-4823-880F-2ECBEDE1DCAD}" type="datetimeFigureOut">
              <a:rPr lang="ru-RU"/>
              <a:pPr>
                <a:defRPr/>
              </a:pPr>
              <a:t>07.04.2020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F2D9CD-5274-4CF4-B374-7A9375CC727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3120656"/>
      </p:ext>
    </p:extLst>
  </p:cSld>
  <p:clrMapOvr>
    <a:masterClrMapping/>
  </p:clrMapOvr>
  <p:transition>
    <p:split orient="vert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9D82A8AC-123D-44EF-ABF9-A2FC1A73E105}" type="datetimeFigureOut">
              <a:rPr lang="ru-RU"/>
              <a:pPr>
                <a:defRPr/>
              </a:pPr>
              <a:t>07.04.2020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648B2FEA-BD34-45E5-8011-38855D5F79B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split orient="vert"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audio" Target="../media/audio3.wav"/><Relationship Id="rId7" Type="http://schemas.openxmlformats.org/officeDocument/2006/relationships/image" Target="../media/image26.png"/><Relationship Id="rId2" Type="http://schemas.openxmlformats.org/officeDocument/2006/relationships/audio" Target="../media/audio4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image" Target="../media/image20.jpeg"/><Relationship Id="rId10" Type="http://schemas.openxmlformats.org/officeDocument/2006/relationships/image" Target="../media/image28.png"/><Relationship Id="rId4" Type="http://schemas.openxmlformats.org/officeDocument/2006/relationships/audio" Target="../media/audio2.wav"/><Relationship Id="rId9" Type="http://schemas.openxmlformats.org/officeDocument/2006/relationships/slide" Target="slide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29.png"/><Relationship Id="rId5" Type="http://schemas.openxmlformats.org/officeDocument/2006/relationships/image" Target="../media/image19.gif"/><Relationship Id="rId4" Type="http://schemas.openxmlformats.org/officeDocument/2006/relationships/image" Target="../media/image20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openxmlformats.org/officeDocument/2006/relationships/image" Target="../media/image10.pn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openxmlformats.org/officeDocument/2006/relationships/image" Target="../media/image13.pn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gif"/><Relationship Id="rId5" Type="http://schemas.openxmlformats.org/officeDocument/2006/relationships/slide" Target="slide11.xml"/><Relationship Id="rId4" Type="http://schemas.openxmlformats.org/officeDocument/2006/relationships/slide" Target="slide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7" Type="http://schemas.openxmlformats.org/officeDocument/2006/relationships/image" Target="../media/image23.png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7" Type="http://schemas.openxmlformats.org/officeDocument/2006/relationships/image" Target="../media/image24.png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png"/><Relationship Id="rId5" Type="http://schemas.openxmlformats.org/officeDocument/2006/relationships/image" Target="../media/image8.png"/><Relationship Id="rId4" Type="http://schemas.openxmlformats.org/officeDocument/2006/relationships/image" Target="../media/image21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audio" Target="../media/audio3.wav"/><Relationship Id="rId7" Type="http://schemas.openxmlformats.org/officeDocument/2006/relationships/image" Target="../media/image25.png"/><Relationship Id="rId2" Type="http://schemas.openxmlformats.org/officeDocument/2006/relationships/audio" Target="../media/audio4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image" Target="../media/image20.jpeg"/><Relationship Id="rId4" Type="http://schemas.openxmlformats.org/officeDocument/2006/relationships/audio" Target="../media/audio2.wav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Рисунок 3" descr="01labdqcu1267513856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57875" y="142875"/>
            <a:ext cx="1985963" cy="248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601708" y="2481088"/>
            <a:ext cx="7929618" cy="243143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</a:rPr>
              <a:t>Фразеологический словарик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>
                <a:solidFill>
                  <a:srgbClr val="FFFF00"/>
                </a:solidFill>
                <a:latin typeface="+mn-lt"/>
              </a:rPr>
              <a:t> </a:t>
            </a:r>
          </a:p>
        </p:txBody>
      </p:sp>
      <p:pic>
        <p:nvPicPr>
          <p:cNvPr id="2052" name="Рисунок 5" descr="12676001424212897663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1788" y="404813"/>
            <a:ext cx="3143250" cy="2601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3" name="Рисунок 6" descr="12676001424212897663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14688" y="285750"/>
            <a:ext cx="2428875" cy="2357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214688" y="4905375"/>
            <a:ext cx="299085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400" b="1" dirty="0">
                <a:solidFill>
                  <a:srgbClr val="0070C0"/>
                </a:solidFill>
                <a:latin typeface="+mn-lt"/>
              </a:rPr>
              <a:t>  </a:t>
            </a:r>
            <a:r>
              <a:rPr lang="ru-RU" sz="2400" b="1" dirty="0">
                <a:latin typeface="+mn-lt"/>
              </a:rPr>
              <a:t>Подготовила:</a:t>
            </a:r>
          </a:p>
          <a:p>
            <a:pPr algn="ctr">
              <a:defRPr/>
            </a:pPr>
            <a:r>
              <a:rPr lang="ru-RU" sz="2400" b="1" dirty="0">
                <a:latin typeface="+mn-lt"/>
              </a:rPr>
              <a:t> </a:t>
            </a:r>
            <a:r>
              <a:rPr lang="ru-RU" sz="2400" b="1" dirty="0" smtClean="0">
                <a:latin typeface="+mn-lt"/>
              </a:rPr>
              <a:t>учитель - логопед </a:t>
            </a:r>
            <a:endParaRPr lang="ru-RU" sz="2400" b="1" dirty="0">
              <a:latin typeface="+mn-lt"/>
            </a:endParaRPr>
          </a:p>
          <a:p>
            <a:pPr algn="ctr">
              <a:defRPr/>
            </a:pPr>
            <a:r>
              <a:rPr lang="ru-RU" sz="2400" b="1" dirty="0">
                <a:latin typeface="+mn-lt"/>
              </a:rPr>
              <a:t>Тимонина И.И.</a:t>
            </a:r>
          </a:p>
        </p:txBody>
      </p:sp>
    </p:spTree>
  </p:cSld>
  <p:clrMapOvr>
    <a:masterClrMapping/>
  </p:clrMapOvr>
  <p:transition>
    <p:split orient="vert"/>
    <p:sndAc>
      <p:stSnd>
        <p:snd r:embed="rId2" name="Сказочная страна-.wav"/>
      </p:stSnd>
    </p:sndAc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5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26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5786438"/>
            <a:ext cx="928688" cy="928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ятиугольник 3"/>
          <p:cNvSpPr/>
          <p:nvPr/>
        </p:nvSpPr>
        <p:spPr>
          <a:xfrm>
            <a:off x="928662" y="5857892"/>
            <a:ext cx="6572296" cy="785818"/>
          </a:xfrm>
          <a:prstGeom prst="homePlate">
            <a:avLst/>
          </a:prstGeom>
          <a:gradFill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0"/>
          </a:gradFill>
          <a:ln>
            <a:solidFill>
              <a:schemeClr val="accent6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rgbClr val="C00000"/>
                </a:solidFill>
              </a:rPr>
              <a:t>«Бить баклуши» – </a:t>
            </a:r>
            <a:r>
              <a:rPr lang="ru-RU" sz="2400" b="1" dirty="0">
                <a:solidFill>
                  <a:schemeClr val="tx1"/>
                </a:solidFill>
              </a:rPr>
              <a:t>ничего не делать, бездельничать.</a:t>
            </a:r>
          </a:p>
        </p:txBody>
      </p:sp>
      <p:pic>
        <p:nvPicPr>
          <p:cNvPr id="16390" name="Рисунок 4" descr="solna24.gif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063" y="285750"/>
            <a:ext cx="1909762" cy="197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Стрелка вправо 5"/>
          <p:cNvSpPr/>
          <p:nvPr/>
        </p:nvSpPr>
        <p:spPr>
          <a:xfrm>
            <a:off x="5357813" y="2357438"/>
            <a:ext cx="3500437" cy="1285875"/>
          </a:xfrm>
          <a:prstGeom prst="rightArrow">
            <a:avLst/>
          </a:prstGeom>
          <a:gradFill>
            <a:gsLst>
              <a:gs pos="0">
                <a:srgbClr val="E6DCAC"/>
              </a:gs>
              <a:gs pos="12000">
                <a:srgbClr val="E6D78A"/>
              </a:gs>
              <a:gs pos="30000">
                <a:srgbClr val="C7AC4C"/>
              </a:gs>
              <a:gs pos="45000">
                <a:srgbClr val="E6D78A"/>
              </a:gs>
              <a:gs pos="77000">
                <a:srgbClr val="C7AC4C"/>
              </a:gs>
              <a:gs pos="100000">
                <a:srgbClr val="E6DCAC"/>
              </a:gs>
            </a:gsLst>
            <a:lin ang="5400000" scaled="0"/>
          </a:gra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rgbClr val="C00000"/>
                </a:solidFill>
              </a:rPr>
              <a:t>Делать баклуши</a:t>
            </a:r>
          </a:p>
        </p:txBody>
      </p:sp>
      <p:sp>
        <p:nvSpPr>
          <p:cNvPr id="7" name="Стрелка вправо 6"/>
          <p:cNvSpPr/>
          <p:nvPr/>
        </p:nvSpPr>
        <p:spPr>
          <a:xfrm>
            <a:off x="5357813" y="3929063"/>
            <a:ext cx="3500437" cy="1285875"/>
          </a:xfrm>
          <a:prstGeom prst="rightArrow">
            <a:avLst/>
          </a:prstGeom>
          <a:gradFill>
            <a:gsLst>
              <a:gs pos="0">
                <a:srgbClr val="E6DCAC"/>
              </a:gs>
              <a:gs pos="12000">
                <a:srgbClr val="E6D78A"/>
              </a:gs>
              <a:gs pos="30000">
                <a:srgbClr val="C7AC4C"/>
              </a:gs>
              <a:gs pos="45000">
                <a:srgbClr val="E6D78A"/>
              </a:gs>
              <a:gs pos="77000">
                <a:srgbClr val="C7AC4C"/>
              </a:gs>
              <a:gs pos="100000">
                <a:srgbClr val="E6DCAC"/>
              </a:gs>
            </a:gsLst>
            <a:lin ang="5400000" scaled="0"/>
          </a:gra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rgbClr val="C00000"/>
                </a:solidFill>
              </a:rPr>
              <a:t>Бить баклуши</a:t>
            </a:r>
          </a:p>
        </p:txBody>
      </p:sp>
      <p:pic>
        <p:nvPicPr>
          <p:cNvPr id="16393" name="Picture 2" descr="C:\Лена\п.pn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750" y="1071563"/>
            <a:ext cx="4857750" cy="428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94" name="Рисунок 9" descr="6.png">
            <a:hlinkClick r:id="rId9" action="ppaction://hlinksldjump"/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29563" y="5643563"/>
            <a:ext cx="1071562" cy="1071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advClick="0">
    <p:split orient="vert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slide whistl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 nodeType="clickPar">
                      <p:stCondLst>
                        <p:cond delay="0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rompet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 nodeType="clickPar">
                      <p:stCondLst>
                        <p:cond delay="0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arrow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C:\Users\ПК\Desktop\Рисунок1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03188" y="-142875"/>
            <a:ext cx="9336088" cy="7000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611188" y="1557338"/>
            <a:ext cx="5473700" cy="64611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srgbClr val="C00000"/>
                </a:solidFill>
                <a:latin typeface="+mn-lt"/>
              </a:rPr>
              <a:t> </a:t>
            </a:r>
          </a:p>
        </p:txBody>
      </p:sp>
      <p:pic>
        <p:nvPicPr>
          <p:cNvPr id="21508" name="Рисунок 4" descr="i1543.gi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7513" y="2708275"/>
            <a:ext cx="3200400" cy="3857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Выноска-облако 8"/>
          <p:cNvSpPr/>
          <p:nvPr/>
        </p:nvSpPr>
        <p:spPr>
          <a:xfrm>
            <a:off x="3779838" y="333375"/>
            <a:ext cx="5078412" cy="2952750"/>
          </a:xfrm>
          <a:prstGeom prst="cloudCallout">
            <a:avLst>
              <a:gd name="adj1" fmla="val -56697"/>
              <a:gd name="adj2" fmla="val 95018"/>
            </a:avLst>
          </a:prstGeom>
          <a:gradFill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0"/>
          </a:gra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200" b="1" dirty="0">
              <a:solidFill>
                <a:srgbClr val="002060"/>
              </a:solidFill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200" b="1" dirty="0">
              <a:solidFill>
                <a:srgbClr val="002060"/>
              </a:solidFill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srgbClr val="002060"/>
                </a:solidFill>
              </a:rPr>
              <a:t>МОЛОДЦЫ!!!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200" b="1" dirty="0">
              <a:solidFill>
                <a:srgbClr val="002060"/>
              </a:solidFill>
            </a:endParaRPr>
          </a:p>
        </p:txBody>
      </p:sp>
      <p:pic>
        <p:nvPicPr>
          <p:cNvPr id="3" name="j0213540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6388" y="632618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744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04253" y="-261938"/>
            <a:ext cx="9501188" cy="7119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547813" y="549275"/>
            <a:ext cx="5256212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endParaRPr lang="ru-RU" sz="2400" b="1" dirty="0">
              <a:solidFill>
                <a:srgbClr val="002060"/>
              </a:solidFill>
              <a:latin typeface="+mn-lt"/>
            </a:endParaRPr>
          </a:p>
        </p:txBody>
      </p:sp>
      <p:sp>
        <p:nvSpPr>
          <p:cNvPr id="6" name="Выноска-облако 5"/>
          <p:cNvSpPr/>
          <p:nvPr/>
        </p:nvSpPr>
        <p:spPr>
          <a:xfrm>
            <a:off x="5328991" y="-99392"/>
            <a:ext cx="4067944" cy="2493467"/>
          </a:xfrm>
          <a:prstGeom prst="cloudCallout">
            <a:avLst>
              <a:gd name="adj1" fmla="val -56147"/>
              <a:gd name="adj2" fmla="val 60656"/>
            </a:avLst>
          </a:prstGeom>
          <a:gradFill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0"/>
          </a:gra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400" b="1" dirty="0">
              <a:solidFill>
                <a:srgbClr val="002060"/>
              </a:solidFill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 smtClean="0">
                <a:solidFill>
                  <a:srgbClr val="C00000"/>
                </a:solidFill>
              </a:rPr>
              <a:t>Ребята!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 smtClean="0">
                <a:solidFill>
                  <a:srgbClr val="002060"/>
                </a:solidFill>
              </a:rPr>
              <a:t>Хотите, чтобы люди  слушали вас с интересом?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 smtClean="0">
                <a:solidFill>
                  <a:srgbClr val="002060"/>
                </a:solidFill>
              </a:rPr>
              <a:t>Учитесь употреблять                в своей речи </a:t>
            </a:r>
            <a:r>
              <a:rPr lang="ru-RU" sz="1600" b="1" dirty="0" smtClean="0">
                <a:solidFill>
                  <a:srgbClr val="C00000"/>
                </a:solidFill>
              </a:rPr>
              <a:t>крылатые слова </a:t>
            </a:r>
            <a:r>
              <a:rPr lang="ru-RU" sz="1600" b="1" dirty="0" smtClean="0">
                <a:solidFill>
                  <a:srgbClr val="002060"/>
                </a:solidFill>
              </a:rPr>
              <a:t>и меткие, краткие, образные выражения – </a:t>
            </a:r>
            <a:r>
              <a:rPr lang="ru-RU" sz="1600" b="1" dirty="0" smtClean="0">
                <a:solidFill>
                  <a:srgbClr val="C00000"/>
                </a:solidFill>
              </a:rPr>
              <a:t>фразеологизмы.</a:t>
            </a:r>
            <a:r>
              <a:rPr lang="ru-RU" sz="1600" b="1" dirty="0" smtClean="0">
                <a:solidFill>
                  <a:srgbClr val="002060"/>
                </a:solidFill>
              </a:rPr>
              <a:t>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4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Рисунок 9" descr="school19-04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063" y="928688"/>
            <a:ext cx="5214937" cy="3900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Рисунок 1" descr="26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5786438"/>
            <a:ext cx="928688" cy="928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Пятиугольник 2"/>
          <p:cNvSpPr/>
          <p:nvPr/>
        </p:nvSpPr>
        <p:spPr>
          <a:xfrm>
            <a:off x="928662" y="5857892"/>
            <a:ext cx="6572296" cy="785818"/>
          </a:xfrm>
          <a:prstGeom prst="homePlate">
            <a:avLst/>
          </a:prstGeom>
          <a:gradFill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0"/>
          </a:gradFill>
          <a:ln>
            <a:solidFill>
              <a:schemeClr val="accent6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rgbClr val="C00000"/>
                </a:solidFill>
              </a:rPr>
              <a:t>«Куда глаза глядят»</a:t>
            </a:r>
            <a:r>
              <a:rPr lang="ru-RU" b="1" dirty="0">
                <a:solidFill>
                  <a:schemeClr val="tx1"/>
                </a:solidFill>
              </a:rPr>
              <a:t> означает идти, не выбирая пути,                    без определённой цели.</a:t>
            </a:r>
          </a:p>
        </p:txBody>
      </p:sp>
      <p:sp>
        <p:nvSpPr>
          <p:cNvPr id="6151" name="TextBox 3"/>
          <p:cNvSpPr txBox="1">
            <a:spLocks noChangeArrowheads="1"/>
          </p:cNvSpPr>
          <p:nvPr/>
        </p:nvSpPr>
        <p:spPr bwMode="auto">
          <a:xfrm>
            <a:off x="1643063" y="0"/>
            <a:ext cx="649287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5400" b="1">
                <a:solidFill>
                  <a:srgbClr val="C00000"/>
                </a:solidFill>
                <a:latin typeface="Times New Roman" pitchFamily="18" charset="0"/>
              </a:rPr>
              <a:t>«Куда глаза глядят»</a:t>
            </a:r>
          </a:p>
        </p:txBody>
      </p:sp>
      <p:sp>
        <p:nvSpPr>
          <p:cNvPr id="6152" name="Прямоугольник 5"/>
          <p:cNvSpPr>
            <a:spLocks noChangeArrowheads="1"/>
          </p:cNvSpPr>
          <p:nvPr/>
        </p:nvSpPr>
        <p:spPr bwMode="auto">
          <a:xfrm>
            <a:off x="5572125" y="1571625"/>
            <a:ext cx="3571875" cy="2678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ru-RU" sz="2400" b="1">
                <a:solidFill>
                  <a:srgbClr val="002060"/>
                </a:solidFill>
                <a:latin typeface="Times New Roman" pitchFamily="18" charset="0"/>
              </a:rPr>
              <a:t>Чтобы контрольной избежать,</a:t>
            </a:r>
          </a:p>
          <a:p>
            <a:pPr algn="ctr"/>
            <a:r>
              <a:rPr lang="ru-RU" sz="2400" b="1">
                <a:solidFill>
                  <a:srgbClr val="002060"/>
                </a:solidFill>
                <a:latin typeface="Times New Roman" pitchFamily="18" charset="0"/>
              </a:rPr>
              <a:t>Антон готов был убежать</a:t>
            </a:r>
          </a:p>
          <a:p>
            <a:pPr algn="ctr"/>
            <a:r>
              <a:rPr lang="ru-RU" sz="2400" b="1">
                <a:solidFill>
                  <a:srgbClr val="002060"/>
                </a:solidFill>
                <a:latin typeface="Times New Roman" pitchFamily="18" charset="0"/>
              </a:rPr>
              <a:t>От школы вёрст                     за пятьдесят,</a:t>
            </a:r>
          </a:p>
          <a:p>
            <a:pPr algn="ctr"/>
            <a:r>
              <a:rPr lang="ru-RU" sz="2400" b="1">
                <a:solidFill>
                  <a:srgbClr val="002060"/>
                </a:solidFill>
                <a:latin typeface="Times New Roman" pitchFamily="18" charset="0"/>
              </a:rPr>
              <a:t>Уйти </a:t>
            </a:r>
            <a:r>
              <a:rPr lang="ru-RU" sz="2400" b="1">
                <a:solidFill>
                  <a:srgbClr val="FF0000"/>
                </a:solidFill>
                <a:latin typeface="Times New Roman" pitchFamily="18" charset="0"/>
              </a:rPr>
              <a:t>куда глаза глядят.</a:t>
            </a:r>
          </a:p>
        </p:txBody>
      </p:sp>
      <p:pic>
        <p:nvPicPr>
          <p:cNvPr id="6153" name="Рисунок 7" descr="post-280722-1292780911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43313" y="3214688"/>
            <a:ext cx="2643187" cy="2643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4" name="Рисунок 8" descr="post-147850-1249288159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214688"/>
            <a:ext cx="2643188" cy="2598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rrow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6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5786438"/>
            <a:ext cx="928688" cy="928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Пятиугольник 2"/>
          <p:cNvSpPr/>
          <p:nvPr/>
        </p:nvSpPr>
        <p:spPr>
          <a:xfrm>
            <a:off x="928662" y="5857892"/>
            <a:ext cx="6572296" cy="785818"/>
          </a:xfrm>
          <a:prstGeom prst="homePlate">
            <a:avLst/>
          </a:prstGeom>
          <a:gradFill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0"/>
          </a:gradFill>
          <a:ln>
            <a:solidFill>
              <a:schemeClr val="accent6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rgbClr val="C00000"/>
                </a:solidFill>
              </a:rPr>
              <a:t>«Прикусить язык» </a:t>
            </a:r>
            <a:r>
              <a:rPr lang="ru-RU" sz="2400" b="1" dirty="0">
                <a:solidFill>
                  <a:schemeClr val="tx1"/>
                </a:solidFill>
              </a:rPr>
              <a:t>– замолчать.</a:t>
            </a:r>
          </a:p>
        </p:txBody>
      </p:sp>
      <p:sp>
        <p:nvSpPr>
          <p:cNvPr id="9222" name="TextBox 3"/>
          <p:cNvSpPr txBox="1">
            <a:spLocks noChangeArrowheads="1"/>
          </p:cNvSpPr>
          <p:nvPr/>
        </p:nvSpPr>
        <p:spPr bwMode="auto">
          <a:xfrm>
            <a:off x="1571625" y="0"/>
            <a:ext cx="6794500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5400" b="1">
                <a:solidFill>
                  <a:srgbClr val="C00000"/>
                </a:solidFill>
                <a:latin typeface="Times New Roman" pitchFamily="18" charset="0"/>
              </a:rPr>
              <a:t>«Прикусить язык»</a:t>
            </a:r>
          </a:p>
        </p:txBody>
      </p:sp>
      <p:sp>
        <p:nvSpPr>
          <p:cNvPr id="9223" name="TextBox 4"/>
          <p:cNvSpPr txBox="1">
            <a:spLocks noChangeArrowheads="1"/>
          </p:cNvSpPr>
          <p:nvPr/>
        </p:nvSpPr>
        <p:spPr bwMode="auto">
          <a:xfrm>
            <a:off x="5857875" y="1714500"/>
            <a:ext cx="3286125" cy="230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buFontTx/>
              <a:buChar char="-"/>
            </a:pPr>
            <a:r>
              <a:rPr lang="ru-RU" sz="2400" b="1">
                <a:solidFill>
                  <a:srgbClr val="002060"/>
                </a:solidFill>
                <a:latin typeface="Times New Roman" pitchFamily="18" charset="0"/>
              </a:rPr>
              <a:t>Замолчи, Петрусь! –</a:t>
            </a:r>
          </a:p>
          <a:p>
            <a:pPr algn="ctr" eaLnBrk="1" hangingPunct="1"/>
            <a:r>
              <a:rPr lang="ru-RU" sz="2400" b="1">
                <a:solidFill>
                  <a:srgbClr val="002060"/>
                </a:solidFill>
                <a:latin typeface="Times New Roman" pitchFamily="18" charset="0"/>
              </a:rPr>
              <a:t>  говорят.</a:t>
            </a:r>
          </a:p>
          <a:p>
            <a:pPr algn="ctr" eaLnBrk="1" hangingPunct="1">
              <a:buFontTx/>
              <a:buChar char="-"/>
            </a:pPr>
            <a:r>
              <a:rPr lang="ru-RU" sz="2400" b="1">
                <a:solidFill>
                  <a:srgbClr val="FF0000"/>
                </a:solidFill>
                <a:latin typeface="Times New Roman" pitchFamily="18" charset="0"/>
              </a:rPr>
              <a:t>Прикуси язык! – </a:t>
            </a:r>
          </a:p>
          <a:p>
            <a:pPr algn="ctr" eaLnBrk="1" hangingPunct="1"/>
            <a:r>
              <a:rPr lang="ru-RU" sz="2400" b="1">
                <a:solidFill>
                  <a:srgbClr val="002060"/>
                </a:solidFill>
                <a:latin typeface="Times New Roman" pitchFamily="18" charset="0"/>
              </a:rPr>
              <a:t>  говорят.</a:t>
            </a:r>
          </a:p>
          <a:p>
            <a:pPr algn="ctr" eaLnBrk="1" hangingPunct="1"/>
            <a:r>
              <a:rPr lang="ru-RU" sz="2400" b="1">
                <a:solidFill>
                  <a:srgbClr val="002060"/>
                </a:solidFill>
                <a:latin typeface="Times New Roman" pitchFamily="18" charset="0"/>
              </a:rPr>
              <a:t>Он язык прикусил</a:t>
            </a:r>
          </a:p>
          <a:p>
            <a:pPr algn="ctr" eaLnBrk="1" hangingPunct="1"/>
            <a:r>
              <a:rPr lang="ru-RU" sz="2400" b="1">
                <a:solidFill>
                  <a:srgbClr val="002060"/>
                </a:solidFill>
                <a:latin typeface="Times New Roman" pitchFamily="18" charset="0"/>
              </a:rPr>
              <a:t>И сильней заголосил.</a:t>
            </a:r>
          </a:p>
        </p:txBody>
      </p:sp>
      <p:pic>
        <p:nvPicPr>
          <p:cNvPr id="9224" name="Рисунок 5" descr="bcf511c6f842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71688" y="2857500"/>
            <a:ext cx="2024062" cy="3036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5" name="Рисунок 7" descr="post-142790-1283079576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285875"/>
            <a:ext cx="2522538" cy="4475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6" name="Рисунок 8" descr="post-182234-1283586455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29000" y="1285875"/>
            <a:ext cx="2643188" cy="441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rrow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ПК\Desktop\Рисунок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55" y="116632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3"/>
          <p:cNvSpPr txBox="1">
            <a:spLocks noChangeArrowheads="1"/>
          </p:cNvSpPr>
          <p:nvPr/>
        </p:nvSpPr>
        <p:spPr bwMode="auto">
          <a:xfrm>
            <a:off x="1785938" y="116632"/>
            <a:ext cx="6202362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5400" b="1" dirty="0">
                <a:solidFill>
                  <a:srgbClr val="C00000"/>
                </a:solidFill>
                <a:latin typeface="Times New Roman" pitchFamily="18" charset="0"/>
              </a:rPr>
              <a:t>«Считать ворон»</a:t>
            </a:r>
          </a:p>
        </p:txBody>
      </p:sp>
      <p:sp>
        <p:nvSpPr>
          <p:cNvPr id="6" name="TextBox 4"/>
          <p:cNvSpPr txBox="1">
            <a:spLocks noChangeArrowheads="1"/>
          </p:cNvSpPr>
          <p:nvPr/>
        </p:nvSpPr>
        <p:spPr bwMode="auto">
          <a:xfrm>
            <a:off x="5643563" y="1500188"/>
            <a:ext cx="3357562" cy="3478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</a:rPr>
              <a:t>Я люблю </a:t>
            </a:r>
            <a:r>
              <a:rPr lang="ru-RU" sz="2000" b="1" dirty="0">
                <a:solidFill>
                  <a:srgbClr val="FF0000"/>
                </a:solidFill>
                <a:latin typeface="Times New Roman" pitchFamily="18" charset="0"/>
              </a:rPr>
              <a:t>ворон считать:</a:t>
            </a:r>
          </a:p>
          <a:p>
            <a:pPr eaLnBrk="1" hangingPunct="1"/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</a:rPr>
              <a:t>Раз, два, три, четыре, пять.</a:t>
            </a:r>
          </a:p>
          <a:p>
            <a:pPr eaLnBrk="1" hangingPunct="1"/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</a:rPr>
              <a:t>Шесть – ворона на столбе,</a:t>
            </a:r>
          </a:p>
          <a:p>
            <a:pPr eaLnBrk="1" hangingPunct="1"/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</a:rPr>
              <a:t>Семь – ворона на трубе,</a:t>
            </a:r>
          </a:p>
          <a:p>
            <a:pPr eaLnBrk="1" hangingPunct="1"/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</a:rPr>
              <a:t>Восемь – села на плакат,</a:t>
            </a:r>
          </a:p>
          <a:p>
            <a:pPr eaLnBrk="1" hangingPunct="1"/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</a:rPr>
              <a:t>Девять – кормит воронят.</a:t>
            </a:r>
          </a:p>
          <a:p>
            <a:pPr eaLnBrk="1" hangingPunct="1"/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</a:rPr>
              <a:t>Десять – это галка</a:t>
            </a:r>
          </a:p>
          <a:p>
            <a:pPr eaLnBrk="1" hangingPunct="1"/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</a:rPr>
              <a:t>Ходит у дороги…</a:t>
            </a:r>
          </a:p>
          <a:p>
            <a:pPr eaLnBrk="1" hangingPunct="1"/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</a:rPr>
              <a:t>Кончилась считалка.</a:t>
            </a:r>
          </a:p>
          <a:p>
            <a:pPr eaLnBrk="1" hangingPunct="1"/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</a:rPr>
              <a:t>В дневнике – две двойки.</a:t>
            </a:r>
          </a:p>
          <a:p>
            <a:pPr eaLnBrk="1" hangingPunct="1"/>
            <a:endParaRPr lang="ru-RU" sz="2000" b="1" dirty="0">
              <a:solidFill>
                <a:srgbClr val="002060"/>
              </a:solidFill>
              <a:latin typeface="Times New Roman" pitchFamily="18" charset="0"/>
            </a:endParaRPr>
          </a:p>
        </p:txBody>
      </p:sp>
      <p:pic>
        <p:nvPicPr>
          <p:cNvPr id="7" name="Рисунок 6" descr="05labdqcu1271915211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500188"/>
            <a:ext cx="2714625" cy="1357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Рисунок 5" descr="05labdqcu1271915211.png"/>
          <p:cNvPicPr>
            <a:picLocks noChangeAspect="1"/>
          </p:cNvPicPr>
          <p:nvPr/>
        </p:nvPicPr>
        <p:blipFill>
          <a:blip r:embed="rId5">
            <a:lum bright="10000" contras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85875" y="928688"/>
            <a:ext cx="4081463" cy="4895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Рисунок 10" descr="26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5786438"/>
            <a:ext cx="928688" cy="928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Пятиугольник 11"/>
          <p:cNvSpPr/>
          <p:nvPr/>
        </p:nvSpPr>
        <p:spPr>
          <a:xfrm>
            <a:off x="928662" y="5857892"/>
            <a:ext cx="6572296" cy="785818"/>
          </a:xfrm>
          <a:prstGeom prst="homePlate">
            <a:avLst/>
          </a:prstGeom>
          <a:gradFill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0"/>
          </a:gradFill>
          <a:ln>
            <a:solidFill>
              <a:schemeClr val="accent6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solidFill>
                  <a:srgbClr val="C00000"/>
                </a:solidFill>
              </a:rPr>
              <a:t>«Считать ворон» </a:t>
            </a:r>
            <a:r>
              <a:rPr lang="ru-RU" sz="1600" b="1" dirty="0">
                <a:solidFill>
                  <a:schemeClr val="tx1"/>
                </a:solidFill>
              </a:rPr>
              <a:t>– смотреть по сторонам или бездельничать, быть невнимательным, отвлекаться.</a:t>
            </a:r>
          </a:p>
        </p:txBody>
      </p:sp>
    </p:spTree>
    <p:extLst>
      <p:ext uri="{BB962C8B-B14F-4D97-AF65-F5344CB8AC3E}">
        <p14:creationId xmlns:p14="http://schemas.microsoft.com/office/powerpoint/2010/main" val="2869539765"/>
      </p:ext>
    </p:extLst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rrow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Box 1"/>
          <p:cNvSpPr txBox="1">
            <a:spLocks noChangeArrowheads="1"/>
          </p:cNvSpPr>
          <p:nvPr/>
        </p:nvSpPr>
        <p:spPr bwMode="auto">
          <a:xfrm>
            <a:off x="500063" y="0"/>
            <a:ext cx="5943600" cy="157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9600" b="1">
                <a:solidFill>
                  <a:srgbClr val="FFFF00"/>
                </a:solidFill>
                <a:latin typeface="Times New Roman" pitchFamily="18" charset="0"/>
              </a:rPr>
              <a:t>Игротека</a:t>
            </a:r>
          </a:p>
        </p:txBody>
      </p:sp>
      <p:pic>
        <p:nvPicPr>
          <p:cNvPr id="10243" name="Рисунок 2" descr="26943c9f95d2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88" y="2143125"/>
            <a:ext cx="8518525" cy="3735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4" name="TextBox 4"/>
          <p:cNvSpPr txBox="1">
            <a:spLocks noChangeArrowheads="1"/>
          </p:cNvSpPr>
          <p:nvPr/>
        </p:nvSpPr>
        <p:spPr bwMode="auto">
          <a:xfrm>
            <a:off x="500063" y="2857500"/>
            <a:ext cx="2357437" cy="1938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sz="4000" b="1">
                <a:solidFill>
                  <a:srgbClr val="C00000"/>
                </a:solidFill>
                <a:latin typeface="Times New Roman" pitchFamily="18" charset="0"/>
              </a:rPr>
              <a:t>Загадки;</a:t>
            </a:r>
          </a:p>
          <a:p>
            <a:pPr algn="ctr" eaLnBrk="1" hangingPunct="1"/>
            <a:r>
              <a:rPr lang="ru-RU" sz="4000" b="1">
                <a:solidFill>
                  <a:srgbClr val="C00000"/>
                </a:solidFill>
                <a:latin typeface="Times New Roman" pitchFamily="18" charset="0"/>
              </a:rPr>
              <a:t>Загадки-складки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357563" y="2857500"/>
            <a:ext cx="2357437" cy="15700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  <a:latin typeface="+mn-lt"/>
              </a:rPr>
              <a:t>«Угадайте крылатое выражение по иллюстрации»</a:t>
            </a:r>
          </a:p>
        </p:txBody>
      </p:sp>
      <p:sp>
        <p:nvSpPr>
          <p:cNvPr id="10246" name="TextBox 6"/>
          <p:cNvSpPr txBox="1">
            <a:spLocks noChangeArrowheads="1"/>
          </p:cNvSpPr>
          <p:nvPr/>
        </p:nvSpPr>
        <p:spPr bwMode="auto">
          <a:xfrm>
            <a:off x="6072188" y="3071813"/>
            <a:ext cx="2714625" cy="1077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sz="3200" b="1">
                <a:solidFill>
                  <a:srgbClr val="C00000"/>
                </a:solidFill>
                <a:latin typeface="Times New Roman" pitchFamily="18" charset="0"/>
              </a:rPr>
              <a:t>Речевые</a:t>
            </a:r>
          </a:p>
          <a:p>
            <a:pPr algn="ctr" eaLnBrk="1" hangingPunct="1"/>
            <a:r>
              <a:rPr lang="ru-RU" sz="3200" b="1">
                <a:solidFill>
                  <a:srgbClr val="C00000"/>
                </a:solidFill>
                <a:latin typeface="Times New Roman" pitchFamily="18" charset="0"/>
              </a:rPr>
              <a:t>упражнения</a:t>
            </a:r>
          </a:p>
        </p:txBody>
      </p:sp>
      <p:sp>
        <p:nvSpPr>
          <p:cNvPr id="8" name="Прямоугольник 7">
            <a:hlinkClick r:id="rId4" action="ppaction://hlinksldjump"/>
          </p:cNvPr>
          <p:cNvSpPr/>
          <p:nvPr/>
        </p:nvSpPr>
        <p:spPr>
          <a:xfrm>
            <a:off x="500063" y="2500313"/>
            <a:ext cx="2357437" cy="3071812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" name="Прямоугольник 8">
            <a:hlinkClick r:id="" action="ppaction://noaction"/>
          </p:cNvPr>
          <p:cNvSpPr/>
          <p:nvPr/>
        </p:nvSpPr>
        <p:spPr>
          <a:xfrm>
            <a:off x="3357563" y="2500313"/>
            <a:ext cx="2357437" cy="3071812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" name="Прямоугольник 9">
            <a:hlinkClick r:id="rId5" action="ppaction://hlinksldjump"/>
          </p:cNvPr>
          <p:cNvSpPr/>
          <p:nvPr/>
        </p:nvSpPr>
        <p:spPr>
          <a:xfrm>
            <a:off x="6286500" y="2500313"/>
            <a:ext cx="2357438" cy="3071812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10250" name="Рисунок 10" descr="i1543.gif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5857875" y="0"/>
            <a:ext cx="1928813" cy="2325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advClick="0">
    <p:split orient="vert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Рисунок 3" descr="6f5004e27e76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88" y="285750"/>
            <a:ext cx="4929187" cy="6318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Рисунок 2" descr="8af55ce2c51b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00688" y="2643188"/>
            <a:ext cx="3067050" cy="2657475"/>
          </a:xfrm>
          <a:prstGeom prst="rect">
            <a:avLst/>
          </a:prstGeom>
          <a:ln w="28575">
            <a:solidFill>
              <a:schemeClr val="accent6">
                <a:lumMod val="50000"/>
              </a:schemeClr>
            </a:solidFill>
          </a:ln>
        </p:spPr>
      </p:pic>
      <p:pic>
        <p:nvPicPr>
          <p:cNvPr id="5" name="Рисунок 4" descr="26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43688" y="500063"/>
            <a:ext cx="1428750" cy="142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9" name="Рисунок 5" descr="94.png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91475" y="5786438"/>
            <a:ext cx="1152525" cy="1152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1785938" y="1714500"/>
            <a:ext cx="3052762" cy="230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sz="2400" b="1">
                <a:solidFill>
                  <a:srgbClr val="002060"/>
                </a:solidFill>
                <a:latin typeface="Times New Roman" pitchFamily="18" charset="0"/>
              </a:rPr>
              <a:t>Его вешают,</a:t>
            </a:r>
          </a:p>
          <a:p>
            <a:pPr algn="ctr" eaLnBrk="1" hangingPunct="1"/>
            <a:r>
              <a:rPr lang="ru-RU" sz="2400" b="1">
                <a:solidFill>
                  <a:srgbClr val="002060"/>
                </a:solidFill>
                <a:latin typeface="Times New Roman" pitchFamily="18" charset="0"/>
              </a:rPr>
              <a:t>приходя в уныние.</a:t>
            </a:r>
          </a:p>
          <a:p>
            <a:pPr algn="ctr" eaLnBrk="1" hangingPunct="1"/>
            <a:r>
              <a:rPr lang="ru-RU" sz="2400" b="1">
                <a:solidFill>
                  <a:srgbClr val="002060"/>
                </a:solidFill>
                <a:latin typeface="Times New Roman" pitchFamily="18" charset="0"/>
              </a:rPr>
              <a:t>Его задирают</a:t>
            </a:r>
          </a:p>
          <a:p>
            <a:pPr algn="ctr" eaLnBrk="1" hangingPunct="1"/>
            <a:r>
              <a:rPr lang="ru-RU" sz="2400" b="1">
                <a:solidFill>
                  <a:srgbClr val="002060"/>
                </a:solidFill>
                <a:latin typeface="Times New Roman" pitchFamily="18" charset="0"/>
              </a:rPr>
              <a:t>И всюду суют,</a:t>
            </a:r>
          </a:p>
          <a:p>
            <a:pPr algn="ctr" eaLnBrk="1" hangingPunct="1"/>
            <a:r>
              <a:rPr lang="ru-RU" sz="2400" b="1">
                <a:solidFill>
                  <a:srgbClr val="002060"/>
                </a:solidFill>
                <a:latin typeface="Times New Roman" pitchFamily="18" charset="0"/>
              </a:rPr>
              <a:t>Вмешиваясь в чужие дела.</a:t>
            </a: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1428750" y="2000250"/>
            <a:ext cx="3357563" cy="2246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sz="2000" b="1" dirty="0">
                <a:solidFill>
                  <a:srgbClr val="C00000"/>
                </a:solidFill>
                <a:latin typeface="Times New Roman" pitchFamily="18" charset="0"/>
              </a:rPr>
              <a:t>«Вешать нос» </a:t>
            </a:r>
            <a:r>
              <a:rPr lang="ru-RU" sz="2000" b="1" dirty="0">
                <a:latin typeface="Times New Roman" pitchFamily="18" charset="0"/>
              </a:rPr>
              <a:t>– приходить в уныние.</a:t>
            </a:r>
          </a:p>
          <a:p>
            <a:pPr algn="ctr" eaLnBrk="1" hangingPunct="1"/>
            <a:r>
              <a:rPr lang="ru-RU" sz="2000" b="1" dirty="0">
                <a:solidFill>
                  <a:srgbClr val="C00000"/>
                </a:solidFill>
                <a:latin typeface="Times New Roman" pitchFamily="18" charset="0"/>
              </a:rPr>
              <a:t>«Задирать нос» </a:t>
            </a:r>
            <a:r>
              <a:rPr lang="ru-RU" sz="2000" b="1" dirty="0">
                <a:latin typeface="Times New Roman" pitchFamily="18" charset="0"/>
              </a:rPr>
              <a:t>– зазнаваться.</a:t>
            </a:r>
          </a:p>
          <a:p>
            <a:pPr algn="ctr" eaLnBrk="1" hangingPunct="1"/>
            <a:r>
              <a:rPr lang="ru-RU" sz="2000" b="1" dirty="0">
                <a:solidFill>
                  <a:srgbClr val="C00000"/>
                </a:solidFill>
                <a:latin typeface="Times New Roman" pitchFamily="18" charset="0"/>
              </a:rPr>
              <a:t>«Совать нос» </a:t>
            </a:r>
            <a:r>
              <a:rPr lang="ru-RU" sz="2000" b="1" dirty="0">
                <a:latin typeface="Times New Roman" pitchFamily="18" charset="0"/>
              </a:rPr>
              <a:t>– </a:t>
            </a:r>
            <a:r>
              <a:rPr lang="ru-RU" sz="2000" b="1" dirty="0" smtClean="0">
                <a:latin typeface="Times New Roman" pitchFamily="18" charset="0"/>
              </a:rPr>
              <a:t>                                 вмешиваться </a:t>
            </a:r>
            <a:r>
              <a:rPr lang="ru-RU" sz="2000" b="1" dirty="0">
                <a:latin typeface="Times New Roman" pitchFamily="18" charset="0"/>
              </a:rPr>
              <a:t>не в своё дело.</a:t>
            </a:r>
          </a:p>
        </p:txBody>
      </p:sp>
    </p:spTree>
  </p:cSld>
  <p:clrMapOvr>
    <a:masterClrMapping/>
  </p:clrMapOvr>
  <p:transition advClick="0">
    <p:split orient="vert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rompet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0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Рисунок 3" descr="6f5004e27e76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88" y="214313"/>
            <a:ext cx="4929187" cy="6318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Рисунок 4" descr="26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43688" y="500063"/>
            <a:ext cx="1428750" cy="142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2" name="Рисунок 5" descr="94.png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91475" y="5786438"/>
            <a:ext cx="1152525" cy="1152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1643063" y="1500188"/>
            <a:ext cx="3286125" cy="2554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sz="2000" b="1">
                <a:solidFill>
                  <a:srgbClr val="002060"/>
                </a:solidFill>
                <a:latin typeface="Times New Roman" pitchFamily="18" charset="0"/>
              </a:rPr>
              <a:t>Его проглатывают,</a:t>
            </a:r>
          </a:p>
          <a:p>
            <a:pPr algn="ctr" eaLnBrk="1" hangingPunct="1"/>
            <a:r>
              <a:rPr lang="ru-RU" sz="2000" b="1">
                <a:solidFill>
                  <a:srgbClr val="002060"/>
                </a:solidFill>
                <a:latin typeface="Times New Roman" pitchFamily="18" charset="0"/>
              </a:rPr>
              <a:t>упорно не желая</a:t>
            </a:r>
          </a:p>
          <a:p>
            <a:pPr algn="ctr" eaLnBrk="1" hangingPunct="1"/>
            <a:r>
              <a:rPr lang="ru-RU" sz="2000" b="1">
                <a:solidFill>
                  <a:srgbClr val="002060"/>
                </a:solidFill>
                <a:latin typeface="Times New Roman" pitchFamily="18" charset="0"/>
              </a:rPr>
              <a:t>о чём-либо говорить.</a:t>
            </a:r>
          </a:p>
          <a:p>
            <a:pPr algn="ctr" eaLnBrk="1" hangingPunct="1"/>
            <a:r>
              <a:rPr lang="ru-RU" sz="2000" b="1">
                <a:solidFill>
                  <a:srgbClr val="002060"/>
                </a:solidFill>
                <a:latin typeface="Times New Roman" pitchFamily="18" charset="0"/>
              </a:rPr>
              <a:t>Он может быть подвешен.</a:t>
            </a:r>
          </a:p>
          <a:p>
            <a:pPr algn="ctr" eaLnBrk="1" hangingPunct="1"/>
            <a:r>
              <a:rPr lang="ru-RU" sz="2000" b="1">
                <a:solidFill>
                  <a:srgbClr val="002060"/>
                </a:solidFill>
                <a:latin typeface="Times New Roman" pitchFamily="18" charset="0"/>
              </a:rPr>
              <a:t>За него тянут</a:t>
            </a:r>
          </a:p>
          <a:p>
            <a:pPr algn="ctr" eaLnBrk="1" hangingPunct="1"/>
            <a:r>
              <a:rPr lang="ru-RU" sz="2000" b="1">
                <a:solidFill>
                  <a:srgbClr val="002060"/>
                </a:solidFill>
                <a:latin typeface="Times New Roman" pitchFamily="18" charset="0"/>
              </a:rPr>
              <a:t>или дёргают.</a:t>
            </a:r>
          </a:p>
          <a:p>
            <a:pPr algn="ctr" eaLnBrk="1" hangingPunct="1"/>
            <a:r>
              <a:rPr lang="ru-RU" sz="2000" b="1">
                <a:solidFill>
                  <a:srgbClr val="002060"/>
                </a:solidFill>
                <a:latin typeface="Times New Roman" pitchFamily="18" charset="0"/>
              </a:rPr>
              <a:t>Его можно держать</a:t>
            </a:r>
          </a:p>
          <a:p>
            <a:pPr algn="ctr" eaLnBrk="1" hangingPunct="1"/>
            <a:r>
              <a:rPr lang="ru-RU" sz="2000" b="1">
                <a:solidFill>
                  <a:srgbClr val="002060"/>
                </a:solidFill>
                <a:latin typeface="Times New Roman" pitchFamily="18" charset="0"/>
              </a:rPr>
              <a:t>за зубами.</a:t>
            </a:r>
          </a:p>
        </p:txBody>
      </p:sp>
      <p:pic>
        <p:nvPicPr>
          <p:cNvPr id="1026" name="Picture 2" descr="C:\Лена\ImmagineJP_7447306_1026592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46713" y="2357438"/>
            <a:ext cx="3162300" cy="300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1714500" y="1143000"/>
            <a:ext cx="3073400" cy="280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sz="1600" b="1" dirty="0">
                <a:solidFill>
                  <a:srgbClr val="C00000"/>
                </a:solidFill>
                <a:latin typeface="Times New Roman" pitchFamily="18" charset="0"/>
              </a:rPr>
              <a:t>«Проглотить язык» - </a:t>
            </a:r>
          </a:p>
          <a:p>
            <a:pPr algn="ctr" eaLnBrk="1" hangingPunct="1"/>
            <a:r>
              <a:rPr lang="ru-RU" sz="1600" b="1" dirty="0">
                <a:latin typeface="Times New Roman" pitchFamily="18" charset="0"/>
              </a:rPr>
              <a:t>молчать не смотря на</a:t>
            </a:r>
          </a:p>
          <a:p>
            <a:pPr algn="ctr" eaLnBrk="1" hangingPunct="1"/>
            <a:r>
              <a:rPr lang="ru-RU" sz="1600" b="1" dirty="0">
                <a:latin typeface="Times New Roman" pitchFamily="18" charset="0"/>
              </a:rPr>
              <a:t>задаваемые вопросы.</a:t>
            </a:r>
          </a:p>
          <a:p>
            <a:pPr algn="ctr" eaLnBrk="1" hangingPunct="1"/>
            <a:r>
              <a:rPr lang="ru-RU" sz="1600" b="1" dirty="0">
                <a:solidFill>
                  <a:srgbClr val="C00000"/>
                </a:solidFill>
                <a:latin typeface="Times New Roman" pitchFamily="18" charset="0"/>
              </a:rPr>
              <a:t>«Язык подвешен» – </a:t>
            </a:r>
          </a:p>
          <a:p>
            <a:pPr algn="ctr" eaLnBrk="1" hangingPunct="1"/>
            <a:r>
              <a:rPr lang="ru-RU" sz="1600" b="1" dirty="0">
                <a:latin typeface="Times New Roman" pitchFamily="18" charset="0"/>
              </a:rPr>
              <a:t>говорят о человеке,</a:t>
            </a:r>
          </a:p>
          <a:p>
            <a:pPr algn="ctr" eaLnBrk="1" hangingPunct="1"/>
            <a:r>
              <a:rPr lang="ru-RU" sz="1600" b="1" dirty="0">
                <a:latin typeface="Times New Roman" pitchFamily="18" charset="0"/>
              </a:rPr>
              <a:t>который умеет свободно,</a:t>
            </a:r>
          </a:p>
          <a:p>
            <a:pPr algn="ctr" eaLnBrk="1" hangingPunct="1"/>
            <a:r>
              <a:rPr lang="ru-RU" sz="1600" b="1" dirty="0">
                <a:latin typeface="Times New Roman" pitchFamily="18" charset="0"/>
              </a:rPr>
              <a:t>гладко говорить.</a:t>
            </a:r>
          </a:p>
          <a:p>
            <a:pPr algn="ctr" eaLnBrk="1" hangingPunct="1"/>
            <a:r>
              <a:rPr lang="ru-RU" sz="1600" b="1" dirty="0">
                <a:solidFill>
                  <a:srgbClr val="C00000"/>
                </a:solidFill>
                <a:latin typeface="Times New Roman" pitchFamily="18" charset="0"/>
              </a:rPr>
              <a:t>«Тянуть за язык» – </a:t>
            </a:r>
          </a:p>
          <a:p>
            <a:pPr algn="ctr" eaLnBrk="1" hangingPunct="1"/>
            <a:r>
              <a:rPr lang="ru-RU" sz="1600" b="1" dirty="0">
                <a:latin typeface="Times New Roman" pitchFamily="18" charset="0"/>
              </a:rPr>
              <a:t>вынуждать сказать что-то.</a:t>
            </a:r>
          </a:p>
          <a:p>
            <a:pPr algn="ctr" eaLnBrk="1" hangingPunct="1"/>
            <a:r>
              <a:rPr lang="ru-RU" sz="1600" b="1" dirty="0">
                <a:latin typeface="Times New Roman" pitchFamily="18" charset="0"/>
              </a:rPr>
              <a:t>«Держать язык за зубами» – </a:t>
            </a:r>
          </a:p>
          <a:p>
            <a:pPr algn="ctr" eaLnBrk="1" hangingPunct="1"/>
            <a:r>
              <a:rPr lang="ru-RU" sz="1600" b="1" dirty="0">
                <a:latin typeface="Times New Roman" pitchFamily="18" charset="0"/>
              </a:rPr>
              <a:t>молчать, не говорить лишнего</a:t>
            </a:r>
            <a:r>
              <a:rPr lang="ru-RU" sz="1600" b="1" dirty="0">
                <a:solidFill>
                  <a:srgbClr val="002060"/>
                </a:solidFill>
                <a:latin typeface="Times New Roman" pitchFamily="18" charset="0"/>
              </a:rPr>
              <a:t>.</a:t>
            </a:r>
          </a:p>
        </p:txBody>
      </p:sp>
    </p:spTree>
  </p:cSld>
  <p:clrMapOvr>
    <a:masterClrMapping/>
  </p:clrMapOvr>
  <p:transition advClick="0">
    <p:split orient="vert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rompet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0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5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26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5786438"/>
            <a:ext cx="928688" cy="928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ятиугольник 3"/>
          <p:cNvSpPr/>
          <p:nvPr/>
        </p:nvSpPr>
        <p:spPr>
          <a:xfrm>
            <a:off x="928662" y="5857892"/>
            <a:ext cx="6572296" cy="785818"/>
          </a:xfrm>
          <a:prstGeom prst="homePlate">
            <a:avLst/>
          </a:prstGeom>
          <a:gradFill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0"/>
          </a:gradFill>
          <a:ln>
            <a:solidFill>
              <a:schemeClr val="accent6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rgbClr val="C00000"/>
                </a:solidFill>
              </a:rPr>
              <a:t>«Витать в облаках» – </a:t>
            </a:r>
            <a:r>
              <a:rPr lang="ru-RU" sz="2400" b="1" dirty="0">
                <a:solidFill>
                  <a:schemeClr val="tx1"/>
                </a:solidFill>
              </a:rPr>
              <a:t>мечтать.</a:t>
            </a:r>
          </a:p>
        </p:txBody>
      </p:sp>
      <p:sp>
        <p:nvSpPr>
          <p:cNvPr id="6" name="Стрелка вправо 5"/>
          <p:cNvSpPr/>
          <p:nvPr/>
        </p:nvSpPr>
        <p:spPr>
          <a:xfrm>
            <a:off x="5357813" y="2357438"/>
            <a:ext cx="3500437" cy="1285875"/>
          </a:xfrm>
          <a:prstGeom prst="rightArrow">
            <a:avLst/>
          </a:prstGeom>
          <a:gradFill>
            <a:gsLst>
              <a:gs pos="0">
                <a:srgbClr val="E6DCAC"/>
              </a:gs>
              <a:gs pos="12000">
                <a:srgbClr val="E6D78A"/>
              </a:gs>
              <a:gs pos="30000">
                <a:srgbClr val="C7AC4C"/>
              </a:gs>
              <a:gs pos="45000">
                <a:srgbClr val="E6D78A"/>
              </a:gs>
              <a:gs pos="77000">
                <a:srgbClr val="C7AC4C"/>
              </a:gs>
              <a:gs pos="100000">
                <a:srgbClr val="E6DCAC"/>
              </a:gs>
            </a:gsLst>
            <a:lin ang="5400000" scaled="0"/>
          </a:gra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rgbClr val="C00000"/>
                </a:solidFill>
              </a:rPr>
              <a:t>Витать в облаках</a:t>
            </a:r>
          </a:p>
        </p:txBody>
      </p:sp>
      <p:sp>
        <p:nvSpPr>
          <p:cNvPr id="7" name="Стрелка вправо 6"/>
          <p:cNvSpPr/>
          <p:nvPr/>
        </p:nvSpPr>
        <p:spPr>
          <a:xfrm>
            <a:off x="5357813" y="3929063"/>
            <a:ext cx="3500437" cy="1285875"/>
          </a:xfrm>
          <a:prstGeom prst="rightArrow">
            <a:avLst/>
          </a:prstGeom>
          <a:gradFill>
            <a:gsLst>
              <a:gs pos="0">
                <a:srgbClr val="E6DCAC"/>
              </a:gs>
              <a:gs pos="12000">
                <a:srgbClr val="E6D78A"/>
              </a:gs>
              <a:gs pos="30000">
                <a:srgbClr val="C7AC4C"/>
              </a:gs>
              <a:gs pos="45000">
                <a:srgbClr val="E6D78A"/>
              </a:gs>
              <a:gs pos="77000">
                <a:srgbClr val="C7AC4C"/>
              </a:gs>
              <a:gs pos="100000">
                <a:srgbClr val="E6DCAC"/>
              </a:gs>
            </a:gsLst>
            <a:lin ang="5400000" scaled="0"/>
          </a:gra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rgbClr val="C00000"/>
                </a:solidFill>
              </a:rPr>
              <a:t>Лежать в облаках</a:t>
            </a:r>
          </a:p>
        </p:txBody>
      </p:sp>
      <p:pic>
        <p:nvPicPr>
          <p:cNvPr id="15368" name="Picture 2" descr="C:\Лена\ж.png"/>
          <p:cNvPicPr>
            <a:picLocks noChangeAspect="1" noChangeArrowheads="1"/>
          </p:cNvPicPr>
          <p:nvPr/>
        </p:nvPicPr>
        <p:blipFill>
          <a:blip r:embed="rId7">
            <a:lum contras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063" y="714375"/>
            <a:ext cx="4214812" cy="4560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9" name="Рисунок 10" descr="94.png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91475" y="5786438"/>
            <a:ext cx="1152525" cy="1152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advClick="0">
    <p:split orient="vert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slide whistl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 nodeType="clickPar">
                      <p:stCondLst>
                        <p:cond delay="0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rompet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 nodeType="clickPar">
                      <p:stCondLst>
                        <p:cond delay="0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arrow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1077</TotalTime>
  <Words>357</Words>
  <Application>Microsoft Office PowerPoint</Application>
  <PresentationFormat>Экран (4:3)</PresentationFormat>
  <Paragraphs>78</Paragraphs>
  <Slides>11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Grizli777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ПК</cp:lastModifiedBy>
  <cp:revision>157</cp:revision>
  <dcterms:created xsi:type="dcterms:W3CDTF">2011-07-03T19:01:36Z</dcterms:created>
  <dcterms:modified xsi:type="dcterms:W3CDTF">2020-04-07T17:22:34Z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4688852</vt:lpwstr>
  </property>
  <property fmtid="{D5CDD505-2E9C-101B-9397-08002B2CF9AE}" pid="3" name="NXPowerLiteSettings">
    <vt:lpwstr>C7000400038000</vt:lpwstr>
  </property>
  <property fmtid="{D5CDD505-2E9C-101B-9397-08002B2CF9AE}" pid="4" name="NXPowerLiteVersion">
    <vt:lpwstr>S9.0.1</vt:lpwstr>
  </property>
</Properties>
</file>