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s/comment19.xml" ContentType="application/vnd.openxmlformats-officedocument.presentationml.comment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omments/comment8.xml" ContentType="application/vnd.openxmlformats-officedocument.presentationml.comments+xml"/>
  <Override PartName="/ppt/comments/comment17.xml" ContentType="application/vnd.openxmlformats-officedocument.presentationml.comment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s/comment6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5.xml" ContentType="application/vnd.openxmlformats-officedocument.presentationml.comment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s/comment4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22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20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omments/comment9.xml" ContentType="application/vnd.openxmlformats-officedocument.presentationml.comments+xml"/>
  <Override PartName="/ppt/comments/comment18.xml" ContentType="application/vnd.openxmlformats-officedocument.presentationml.comment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omments/comment7.xml" ContentType="application/vnd.openxmlformats-officedocument.presentationml.comments+xml"/>
  <Override PartName="/ppt/comments/comment16.xml" ContentType="application/vnd.openxmlformats-officedocument.presentationml.comment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ppt/comments/comment14.xml" ContentType="application/vnd.openxmlformats-officedocument.presentationml.comments+xml"/>
  <Override PartName="/ppt/comments/comment23.xml" ContentType="application/vnd.openxmlformats-officedocument.presentationml.comment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21.xml" ContentType="application/vnd.openxmlformats-officedocument.presentationml.comment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281" r:id="rId2"/>
    <p:sldId id="291" r:id="rId3"/>
    <p:sldId id="289" r:id="rId4"/>
    <p:sldId id="290" r:id="rId5"/>
    <p:sldId id="257" r:id="rId6"/>
    <p:sldId id="293" r:id="rId7"/>
    <p:sldId id="294" r:id="rId8"/>
    <p:sldId id="292" r:id="rId9"/>
    <p:sldId id="258" r:id="rId10"/>
    <p:sldId id="259" r:id="rId11"/>
    <p:sldId id="262" r:id="rId12"/>
    <p:sldId id="263" r:id="rId13"/>
    <p:sldId id="284" r:id="rId14"/>
    <p:sldId id="264" r:id="rId15"/>
    <p:sldId id="265" r:id="rId16"/>
    <p:sldId id="266" r:id="rId17"/>
    <p:sldId id="268" r:id="rId18"/>
    <p:sldId id="269" r:id="rId19"/>
    <p:sldId id="273" r:id="rId20"/>
    <p:sldId id="274" r:id="rId21"/>
    <p:sldId id="296" r:id="rId22"/>
    <p:sldId id="286" r:id="rId23"/>
    <p:sldId id="297" r:id="rId24"/>
    <p:sldId id="285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ekrasova" initials="N" lastIdx="3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00FF"/>
    <a:srgbClr val="43AB45"/>
    <a:srgbClr val="FF66CC"/>
    <a:srgbClr val="FF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3" autoAdjust="0"/>
    <p:restoredTop sz="94550" autoAdjust="0"/>
  </p:normalViewPr>
  <p:slideViewPr>
    <p:cSldViewPr>
      <p:cViewPr varScale="1">
        <p:scale>
          <a:sx n="69" d="100"/>
          <a:sy n="69" d="100"/>
        </p:scale>
        <p:origin x="-8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8:59.693" idx="2">
    <p:pos x="5332" y="3956"/>
    <p:text/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04.196" idx="13">
    <p:pos x="5305" y="3999"/>
    <p:text/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16.431" idx="14">
    <p:pos x="5306" y="4008"/>
    <p:text/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24.493" idx="15">
    <p:pos x="5289" y="3990"/>
    <p:text/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31.275" idx="16">
    <p:pos x="5314" y="3990"/>
    <p:text/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39.728" idx="17">
    <p:pos x="5297" y="3999"/>
    <p:text/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48.478" idx="18">
    <p:pos x="5288" y="3999"/>
    <p:text/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59.104" idx="19">
    <p:pos x="5297" y="3999"/>
    <p:text/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09.213" idx="20">
    <p:pos x="5306" y="4016"/>
    <p:text/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48.324" idx="24">
    <p:pos x="5306" y="3982"/>
    <p:text/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56.668" idx="25">
    <p:pos x="5314" y="3991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07.287" idx="3">
    <p:pos x="5349" y="3982"/>
    <p:text/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05.012" idx="26">
    <p:pos x="5314" y="3999"/>
    <p:text/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50.716" idx="30">
    <p:pos x="5289" y="4017"/>
    <p:text/>
  </p:cm>
</p:cmLst>
</file>

<file path=ppt/comments/comment2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42.653" idx="27">
    <p:pos x="5297" y="3999"/>
    <p:text/>
  </p:cm>
</p:cmLst>
</file>

<file path=ppt/comments/comment2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59.560" idx="29">
    <p:pos x="5306" y="4007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21.240" idx="4">
    <p:pos x="5332" y="3965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37.069" idx="5">
    <p:pos x="5365" y="3999"/>
    <p:text/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44.678" idx="6">
    <p:pos x="5349" y="3999"/>
    <p:text/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54.350" idx="7">
    <p:pos x="5349" y="3982"/>
    <p:text/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04.132" idx="8">
    <p:pos x="5340" y="4008"/>
    <p:text/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15.788" idx="9">
    <p:pos x="5366" y="3982"/>
    <p:text/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23.929" idx="10">
    <p:pos x="5297" y="3982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DA5B9-16D4-4509-BAB9-63F13D6BA09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D6731-2EB9-4CF4-AFE8-9CEE0C237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dirty="0"/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dirty="0"/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862C429-601B-4EE7-9F1F-057B647430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8BBFF-E26D-4389-9A70-34C12E729D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9FB5-981C-4337-A26F-CBACE1AA0D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97243-BC6F-4A9B-93CB-DE65DDA24F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9CF1F-A44A-478F-BDAD-45CD86CCE8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02D29-E3D1-476D-A361-745F02FBA2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DDE20-E8AB-430F-A0B3-8618FDC27A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521D6-BC13-4043-A70C-55F1FB4128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0CAE4-F1F0-467E-9EEE-2905C0754C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A9655-0A7C-4F60-8B9B-93FD9FFD42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C7209-43E8-44F2-8031-9F63CEBA0A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90DDB-3FDC-407E-933F-F85C235C0F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dirty="0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4" cstate="print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4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39CFCAD-C3FD-42F4-88B2-42AAF67736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zo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8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9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0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2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Nekrasova.SCHOOL629\Мои документы\Мои рисунки\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785794"/>
            <a:ext cx="590550" cy="619125"/>
          </a:xfrm>
          <a:prstGeom prst="rect">
            <a:avLst/>
          </a:prstGeom>
          <a:noFill/>
        </p:spPr>
      </p:pic>
      <p:pic>
        <p:nvPicPr>
          <p:cNvPr id="3078" name="Picture 6" descr="C:\Documents and Settings\Nekrasova.SCHOOL629\Мои документы\Мои рисунки\ноль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857892"/>
            <a:ext cx="600075" cy="619125"/>
          </a:xfrm>
          <a:prstGeom prst="rect">
            <a:avLst/>
          </a:prstGeom>
          <a:noFill/>
        </p:spPr>
      </p:pic>
      <p:pic>
        <p:nvPicPr>
          <p:cNvPr id="3080" name="Picture 8" descr="C:\Documents and Settings\Nekrasova.SCHOOL629\Мои документы\Мои рисунки\ноль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785794"/>
            <a:ext cx="600075" cy="619125"/>
          </a:xfrm>
          <a:prstGeom prst="rect">
            <a:avLst/>
          </a:prstGeom>
          <a:noFill/>
        </p:spPr>
      </p:pic>
      <p:pic>
        <p:nvPicPr>
          <p:cNvPr id="3081" name="Picture 9" descr="C:\Documents and Settings\Nekrasova.SCHOOL629\Мои документы\Мои рисунки\1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785794"/>
            <a:ext cx="542925" cy="619125"/>
          </a:xfrm>
          <a:prstGeom prst="rect">
            <a:avLst/>
          </a:prstGeom>
          <a:noFill/>
        </p:spPr>
      </p:pic>
      <p:pic>
        <p:nvPicPr>
          <p:cNvPr id="11" name="Picture 4" descr="C:\Documents and Settings\Nekrasova.SCHOOL629\Мои документы\Мои рисунки\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5857892"/>
            <a:ext cx="590550" cy="6191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429124" y="714356"/>
            <a:ext cx="285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.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16" name="Picture 4" descr="C:\Documents and Settings\Nekrasova.SCHOOL629\Мои документы\Мои рисунки\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5877272"/>
            <a:ext cx="590550" cy="619125"/>
          </a:xfrm>
          <a:prstGeom prst="rect">
            <a:avLst/>
          </a:prstGeom>
          <a:noFill/>
        </p:spPr>
      </p:pic>
      <p:pic>
        <p:nvPicPr>
          <p:cNvPr id="17" name="Picture 9" descr="C:\Documents and Settings\Nekrasova.SCHOOL629\Мои документы\Мои рисунки\1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764704"/>
            <a:ext cx="542925" cy="619125"/>
          </a:xfrm>
          <a:prstGeom prst="rect">
            <a:avLst/>
          </a:prstGeom>
          <a:noFill/>
        </p:spPr>
      </p:pic>
      <p:pic>
        <p:nvPicPr>
          <p:cNvPr id="18" name="Picture 6" descr="C:\Documents and Settings\Nekrasova.SCHOOL629\Мои документы\Мои рисунки\ноль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877272"/>
            <a:ext cx="600075" cy="61912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969912" y="2967335"/>
            <a:ext cx="5204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Алгебра 9 класс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348038" y="549275"/>
            <a:ext cx="4751387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/>
              <a:t> 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-Я желаю достойно вознаградить тебя, Сета, за прекрасную игру, которую ты придумал, -сказал царь.</a:t>
            </a:r>
          </a:p>
          <a:p>
            <a:pPr algn="just"/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Мудрец поклонился.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6" name="Picture 5" descr="кар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2351087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кар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 t="9721"/>
          <a:stretch>
            <a:fillRect/>
          </a:stretch>
        </p:blipFill>
        <p:spPr>
          <a:xfrm>
            <a:off x="1115616" y="3717032"/>
            <a:ext cx="2121408" cy="2674656"/>
          </a:xfr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75856" y="4293096"/>
            <a:ext cx="56521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Ступай. Слуги мои вынесут тебе твой мешок с пшеницей.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Сета улыбнулся хитро, покинул дворец и стал дожидаться  у ворот дворца.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Почему так хитро улыбнулся Сета?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580063" y="3716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42988" y="404813"/>
            <a:ext cx="7850187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rgbClr val="993300"/>
                </a:solidFill>
                <a:latin typeface="Comic Sans MS" pitchFamily="66" charset="0"/>
              </a:rPr>
              <a:t>Получается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последовательность: </a:t>
            </a:r>
            <a:r>
              <a:rPr lang="ru-RU" sz="2200" dirty="0">
                <a:solidFill>
                  <a:srgbClr val="FF3300"/>
                </a:solidFill>
                <a:latin typeface="Comic Sans MS" pitchFamily="66" charset="0"/>
              </a:rPr>
              <a:t>1, 2, 4, 8, 16, 32, 64,….</a:t>
            </a:r>
          </a:p>
          <a:p>
            <a:pPr algn="ctr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(запиши ее в тетрадь)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  Запиши еще одну последовательность: </a:t>
            </a:r>
            <a:r>
              <a:rPr lang="ru-RU" sz="2200" dirty="0">
                <a:solidFill>
                  <a:srgbClr val="FF3300"/>
                </a:solidFill>
                <a:latin typeface="Comic Sans MS" pitchFamily="66" charset="0"/>
              </a:rPr>
              <a:t>2, 6, 18, 54, 162, ….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  Члены этой последовательности, </a:t>
            </a:r>
            <a:r>
              <a:rPr lang="ru-RU" sz="2200" b="1" dirty="0">
                <a:solidFill>
                  <a:srgbClr val="993300"/>
                </a:solidFill>
                <a:latin typeface="Comic Sans MS" pitchFamily="66" charset="0"/>
              </a:rPr>
              <a:t>начиная со второго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, получаются путем </a:t>
            </a:r>
            <a:r>
              <a:rPr lang="ru-RU" sz="2200" b="1" dirty="0">
                <a:solidFill>
                  <a:srgbClr val="993300"/>
                </a:solidFill>
                <a:latin typeface="Comic Sans MS" pitchFamily="66" charset="0"/>
              </a:rPr>
              <a:t>умножения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 sz="2200" b="1" dirty="0">
                <a:solidFill>
                  <a:srgbClr val="993300"/>
                </a:solidFill>
                <a:latin typeface="Comic Sans MS" pitchFamily="66" charset="0"/>
              </a:rPr>
              <a:t>предыдущего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на 3.</a:t>
            </a:r>
          </a:p>
          <a:p>
            <a:pPr algn="ctr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Приведенные примеры последовательностей являются </a:t>
            </a:r>
            <a:r>
              <a:rPr lang="ru-RU" sz="2200" b="1" dirty="0">
                <a:solidFill>
                  <a:srgbClr val="FF3300"/>
                </a:solidFill>
                <a:latin typeface="Comic Sans MS" pitchFamily="66" charset="0"/>
              </a:rPr>
              <a:t>геометрическими прогрессиями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  <a:endParaRPr lang="ru-RU" sz="2200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sz="2200" dirty="0" smtClean="0">
                <a:solidFill>
                  <a:srgbClr val="993300"/>
                </a:solidFill>
                <a:latin typeface="Comic Sans MS" pitchFamily="66" charset="0"/>
              </a:rPr>
              <a:t>А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теперь попробуй сформулировать </a:t>
            </a:r>
            <a:r>
              <a:rPr lang="ru-RU" sz="2200" dirty="0" smtClean="0">
                <a:solidFill>
                  <a:srgbClr val="993300"/>
                </a:solidFill>
                <a:latin typeface="Comic Sans MS" pitchFamily="66" charset="0"/>
              </a:rPr>
              <a:t>определение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геометрической прогрессии. Замечание: </a:t>
            </a:r>
            <a:r>
              <a:rPr lang="ru-RU" sz="2200" u="sng" dirty="0">
                <a:solidFill>
                  <a:srgbClr val="993300"/>
                </a:solidFill>
                <a:latin typeface="Comic Sans MS" pitchFamily="66" charset="0"/>
              </a:rPr>
              <a:t>члены прогрессии должны быть отличны от нуля!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00113" y="476250"/>
            <a:ext cx="7920037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    </a:t>
            </a:r>
          </a:p>
          <a:p>
            <a:pPr algn="ctr"/>
            <a:r>
              <a:rPr lang="ru-RU" sz="2200" u="sng" dirty="0">
                <a:solidFill>
                  <a:srgbClr val="993300"/>
                </a:solidFill>
                <a:latin typeface="Comic Sans MS" pitchFamily="66" charset="0"/>
              </a:rPr>
              <a:t>Определение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: </a:t>
            </a:r>
            <a:r>
              <a:rPr lang="ru-RU" sz="2200" dirty="0">
                <a:solidFill>
                  <a:srgbClr val="FF3300"/>
                </a:solidFill>
                <a:latin typeface="Comic Sans MS" pitchFamily="66" charset="0"/>
              </a:rPr>
              <a:t>Геометрической прогрессией называется последовательность отличных от нуля чисел, каждый член которой, начиная со второго, равен предыдущему члену, умноженному на одно и то же число.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  Обозначим, например, через (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200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) - геометрическую прогрессию, тогда по определению </a:t>
            </a:r>
          </a:p>
          <a:p>
            <a:pPr algn="just"/>
            <a:r>
              <a:rPr lang="en-US" sz="2200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200" baseline="-25000" dirty="0">
                <a:solidFill>
                  <a:srgbClr val="993300"/>
                </a:solidFill>
                <a:latin typeface="Comic Sans MS" pitchFamily="66" charset="0"/>
              </a:rPr>
              <a:t>n+1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</a:rPr>
              <a:t>= 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200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q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, где  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n</a:t>
            </a:r>
            <a:r>
              <a:rPr lang="en-US" sz="2200" baseline="-250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0, 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n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- натуральное число, 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- некоторое число.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 Из определения геометрической прогрессии следует, что отношение любого ее члена, начиная со второго, к предыдущему члену равно </a:t>
            </a:r>
            <a:r>
              <a:rPr lang="en-US" sz="22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, т.е.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endParaRPr lang="ru-RU" sz="2200" dirty="0">
              <a:solidFill>
                <a:srgbClr val="993300"/>
              </a:solidFill>
              <a:latin typeface="Comic Sans MS" pitchFamily="66" charset="0"/>
              <a:sym typeface="Symbol" pitchFamily="18" charset="2"/>
            </a:endParaRPr>
          </a:p>
          <a:p>
            <a:pPr algn="ctr"/>
            <a:r>
              <a:rPr lang="en-US" sz="2200" b="1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b</a:t>
            </a:r>
            <a:r>
              <a:rPr lang="en-US" sz="2200" b="1" baseline="-250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n+1</a:t>
            </a:r>
            <a:r>
              <a:rPr lang="en-US" sz="2200" b="1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/ </a:t>
            </a:r>
            <a:r>
              <a:rPr lang="en-US" sz="2200" b="1" dirty="0" err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b</a:t>
            </a:r>
            <a:r>
              <a:rPr lang="en-US" sz="2200" b="1" baseline="-25000" dirty="0" err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n</a:t>
            </a:r>
            <a:r>
              <a:rPr lang="en-US" sz="2200" b="1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 = q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 Число </a:t>
            </a:r>
            <a:r>
              <a:rPr lang="en-US" sz="22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называют </a:t>
            </a:r>
            <a:r>
              <a:rPr lang="ru-RU" sz="22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знаменателем геометрической прогрессии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.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Очевидно, что 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≠ 0.</a:t>
            </a: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059113" y="404813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14438" y="4357688"/>
            <a:ext cx="7429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Например, чтобы найти знаменатель геометрической прогрессии, представленной в легенде: 1, 2, 4, 8, 16,…,</a:t>
            </a:r>
          </a:p>
          <a:p>
            <a:r>
              <a:rPr lang="ru-RU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нужно: 2 разделить на 1, или 4 разделить на 2 и т.д., т.е. </a:t>
            </a:r>
            <a:r>
              <a:rPr lang="en-US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=2</a:t>
            </a:r>
          </a:p>
        </p:txBody>
      </p:sp>
      <p:pic>
        <p:nvPicPr>
          <p:cNvPr id="13315" name="Picture 5" descr="шах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3286125" y="500063"/>
            <a:ext cx="3429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116013" y="404813"/>
            <a:ext cx="7705725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3300"/>
                </a:solidFill>
                <a:latin typeface="Comic Sans MS" pitchFamily="66" charset="0"/>
              </a:rPr>
              <a:t>Выполни самостоятельно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Найти знаменатель геометрической прогрессии: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а) 3; 6; 12; 24;…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б) 3; 3; 3; 3; …..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в)1; 0,1; 0,01; 0,001;…</a:t>
            </a:r>
          </a:p>
          <a:p>
            <a:pPr>
              <a:spcBef>
                <a:spcPct val="50000"/>
              </a:spcBef>
            </a:pPr>
            <a:r>
              <a:rPr lang="ru-RU" dirty="0"/>
              <a:t>                       </a:t>
            </a:r>
          </a:p>
          <a:p>
            <a:pPr>
              <a:spcBef>
                <a:spcPct val="50000"/>
              </a:spcBef>
            </a:pPr>
            <a:endParaRPr lang="ru-RU" dirty="0"/>
          </a:p>
          <a:p>
            <a:pPr>
              <a:spcBef>
                <a:spcPct val="50000"/>
              </a:spcBef>
            </a:pPr>
            <a:r>
              <a:rPr lang="ru-RU" dirty="0"/>
              <a:t>                                 </a:t>
            </a:r>
            <a:endParaRPr lang="ru-RU" sz="2800" dirty="0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492500" y="3789363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3635375" y="4797425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2771775" y="3500438"/>
            <a:ext cx="39592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600">
                <a:solidFill>
                  <a:srgbClr val="FF3300"/>
                </a:solidFill>
                <a:latin typeface="Comic Sans MS" pitchFamily="66" charset="0"/>
              </a:rPr>
              <a:t>q = </a:t>
            </a:r>
            <a:r>
              <a:rPr lang="ru-RU" sz="10600">
                <a:solidFill>
                  <a:srgbClr val="FF33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042988" y="620713"/>
            <a:ext cx="76327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                         </a:t>
            </a:r>
            <a:r>
              <a:rPr lang="en-US" dirty="0"/>
              <a:t>         </a:t>
            </a:r>
            <a:r>
              <a:rPr lang="ru-RU" sz="2500" b="1" dirty="0">
                <a:solidFill>
                  <a:srgbClr val="FF3300"/>
                </a:solidFill>
                <a:latin typeface="Comic Sans MS" pitchFamily="66" charset="0"/>
              </a:rPr>
              <a:t>Проверь себя!</a:t>
            </a:r>
          </a:p>
          <a:p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     а)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q =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2</a:t>
            </a:r>
          </a:p>
          <a:p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     б)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q = 1</a:t>
            </a:r>
          </a:p>
          <a:p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     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в)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q =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0,1</a:t>
            </a:r>
          </a:p>
          <a:p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Ошибок нет? Молодец!</a:t>
            </a:r>
          </a:p>
          <a:p>
            <a:pPr algn="just"/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Если есть неправильные ответы, обратись к учителю.</a:t>
            </a:r>
          </a:p>
          <a:p>
            <a:pPr algn="just"/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  <a:endParaRPr lang="ru-RU" sz="2100" dirty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Пусть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ru-RU" sz="2100" baseline="-25000" dirty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– первый член геометрической прогрессии,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q –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знаменатель, тогда:</a:t>
            </a:r>
          </a:p>
          <a:p>
            <a:r>
              <a:rPr lang="ru-RU" sz="2100" dirty="0">
                <a:solidFill>
                  <a:srgbClr val="993300"/>
                </a:solidFill>
                <a:latin typeface="Comic Sans MS" pitchFamily="66" charset="0"/>
              </a:rPr>
              <a:t>                   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</a:rPr>
              <a:t>2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</a:rPr>
              <a:t> =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</a:t>
            </a:r>
          </a:p>
          <a:p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                 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3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=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2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(b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dirty="0"/>
              <a:t>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q)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d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</a:t>
            </a:r>
            <a:r>
              <a:rPr lang="en-US" sz="2100" baseline="30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2</a:t>
            </a:r>
          </a:p>
          <a:p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                 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4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=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3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(b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dirty="0"/>
              <a:t>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en-US" sz="2100" baseline="30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)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dirty="0"/>
              <a:t>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en-US" sz="2100" baseline="30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3</a:t>
            </a:r>
          </a:p>
          <a:p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                  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5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= </a:t>
            </a:r>
            <a:r>
              <a:rPr lang="ru-RU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………………..= 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n-US" sz="2100" baseline="-25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 dirty="0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</a:t>
            </a:r>
            <a:r>
              <a:rPr lang="en-US" sz="2100" baseline="300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4</a:t>
            </a:r>
          </a:p>
          <a:p>
            <a:r>
              <a:rPr lang="en-US" sz="21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ru-RU" sz="25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Продолжи эту цепочку рассуждений в тетради и вырази </a:t>
            </a:r>
            <a:r>
              <a:rPr lang="en-US" sz="2500" dirty="0" err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n-US" sz="2500" baseline="-25000" dirty="0" err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n-US" sz="2500" dirty="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5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через </a:t>
            </a:r>
            <a:r>
              <a:rPr lang="en-US" sz="2500" dirty="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n-US" sz="2500" baseline="-25000" dirty="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ru-RU" sz="25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и </a:t>
            </a:r>
            <a:r>
              <a:rPr lang="en-US" sz="2500" dirty="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ru-RU" sz="2500" dirty="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US" sz="2500" dirty="0">
              <a:solidFill>
                <a:srgbClr val="FF33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116013" y="333375"/>
            <a:ext cx="7705725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Проверь себя!</a:t>
            </a:r>
            <a:r>
              <a:rPr lang="ru-RU" dirty="0"/>
              <a:t> 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  <a:p>
            <a:pPr algn="just"/>
            <a:r>
              <a:rPr lang="ru-RU" dirty="0">
                <a:latin typeface="Comic Sans MS" pitchFamily="66" charset="0"/>
              </a:rPr>
              <a:t>  </a:t>
            </a:r>
            <a:r>
              <a:rPr lang="en-US" b="1" dirty="0" err="1">
                <a:solidFill>
                  <a:srgbClr val="FF3300"/>
                </a:solidFill>
                <a:latin typeface="Comic Sans MS" pitchFamily="66" charset="0"/>
              </a:rPr>
              <a:t>b</a:t>
            </a:r>
            <a:r>
              <a:rPr lang="en-US" b="1" baseline="-25000" dirty="0" err="1">
                <a:solidFill>
                  <a:srgbClr val="FF3300"/>
                </a:solidFill>
                <a:latin typeface="Comic Sans MS" pitchFamily="66" charset="0"/>
              </a:rPr>
              <a:t>n</a:t>
            </a:r>
            <a:r>
              <a:rPr lang="en-US" b="1" dirty="0">
                <a:solidFill>
                  <a:srgbClr val="FF3300"/>
                </a:solidFill>
                <a:latin typeface="Comic Sans MS" pitchFamily="66" charset="0"/>
              </a:rPr>
              <a:t>=b</a:t>
            </a:r>
            <a:r>
              <a:rPr lang="en-US" b="1" baseline="-25000" dirty="0">
                <a:solidFill>
                  <a:srgbClr val="FF3300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b="1" baseline="-25000" dirty="0">
                <a:solidFill>
                  <a:srgbClr val="FF3300"/>
                </a:solidFill>
                <a:latin typeface="Comic Sans MS" pitchFamily="66" charset="0"/>
              </a:rPr>
              <a:t> </a:t>
            </a:r>
            <a:r>
              <a:rPr lang="en-US" b="1" dirty="0">
                <a:solidFill>
                  <a:srgbClr val="FF3300"/>
                </a:solidFill>
                <a:latin typeface="Comic Sans MS" pitchFamily="66" charset="0"/>
              </a:rPr>
              <a:t>q</a:t>
            </a:r>
            <a:r>
              <a:rPr lang="en-US" b="1" baseline="30000" dirty="0">
                <a:solidFill>
                  <a:srgbClr val="FF3300"/>
                </a:solidFill>
                <a:latin typeface="Comic Sans MS" pitchFamily="66" charset="0"/>
              </a:rPr>
              <a:t>n-1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–формула 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-го члена геометрической прогрессии.</a:t>
            </a:r>
          </a:p>
          <a:p>
            <a:pPr algn="just"/>
            <a:endParaRPr lang="ru-RU" sz="3200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sz="3200" dirty="0" smtClean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. В геометрической прогрессии (</a:t>
            </a:r>
            <a:r>
              <a:rPr lang="en-US" sz="3200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3200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sz="3200" dirty="0">
                <a:solidFill>
                  <a:srgbClr val="993300"/>
                </a:solidFill>
                <a:latin typeface="Comic Sans MS" pitchFamily="66" charset="0"/>
              </a:rPr>
              <a:t>) 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известны </a:t>
            </a:r>
          </a:p>
          <a:p>
            <a:pPr algn="just"/>
            <a:r>
              <a:rPr lang="en-US" sz="3200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3200" baseline="-25000" dirty="0">
                <a:solidFill>
                  <a:srgbClr val="993300"/>
                </a:solidFill>
                <a:latin typeface="Comic Sans MS" pitchFamily="66" charset="0"/>
              </a:rPr>
              <a:t>1 </a:t>
            </a:r>
            <a:r>
              <a:rPr lang="en-US" sz="3200" dirty="0">
                <a:solidFill>
                  <a:srgbClr val="993300"/>
                </a:solidFill>
                <a:latin typeface="Comic Sans MS" pitchFamily="66" charset="0"/>
              </a:rPr>
              <a:t>=-2 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и </a:t>
            </a:r>
            <a:r>
              <a:rPr lang="en-US" sz="3200" dirty="0">
                <a:solidFill>
                  <a:srgbClr val="993300"/>
                </a:solidFill>
                <a:latin typeface="Comic Sans MS" pitchFamily="66" charset="0"/>
              </a:rPr>
              <a:t>q = 3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, найти: </a:t>
            </a:r>
            <a:r>
              <a:rPr lang="en-US" sz="3200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3200" baseline="-25000" dirty="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, </a:t>
            </a:r>
            <a:r>
              <a:rPr lang="en-US" sz="3200" dirty="0" smtClean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3200" baseline="-25000" dirty="0" smtClean="0">
                <a:solidFill>
                  <a:srgbClr val="993300"/>
                </a:solidFill>
                <a:latin typeface="Comic Sans MS" pitchFamily="66" charset="0"/>
              </a:rPr>
              <a:t>4</a:t>
            </a:r>
            <a:r>
              <a:rPr lang="ru-RU" sz="3200" dirty="0" smtClean="0">
                <a:solidFill>
                  <a:srgbClr val="993300"/>
                </a:solidFill>
                <a:latin typeface="Comic Sans MS" pitchFamily="66" charset="0"/>
              </a:rPr>
              <a:t>.</a:t>
            </a:r>
            <a:endParaRPr lang="ru-RU" sz="3200" dirty="0">
              <a:solidFill>
                <a:srgbClr val="993300"/>
              </a:solidFill>
              <a:latin typeface="Comic Sans MS" pitchFamily="66" charset="0"/>
            </a:endParaRPr>
          </a:p>
          <a:p>
            <a:pPr algn="ctr"/>
            <a:endParaRPr lang="ru-RU" sz="3200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993300"/>
                </a:solidFill>
                <a:latin typeface="Comic Sans MS" pitchFamily="66" charset="0"/>
              </a:rPr>
              <a:t>2.Найти 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пятый член геометрической прогрессии (</a:t>
            </a:r>
            <a:r>
              <a:rPr lang="en-US" sz="3200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3200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sz="3200" dirty="0">
                <a:solidFill>
                  <a:srgbClr val="993300"/>
                </a:solidFill>
                <a:latin typeface="Comic Sans MS" pitchFamily="66" charset="0"/>
              </a:rPr>
              <a:t>)</a:t>
            </a:r>
            <a:r>
              <a:rPr lang="ru-RU" sz="3200" dirty="0">
                <a:solidFill>
                  <a:srgbClr val="993300"/>
                </a:solidFill>
                <a:latin typeface="Comic Sans MS" pitchFamily="66" charset="0"/>
              </a:rPr>
              <a:t>:-20; 40; …. 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042988" y="549275"/>
            <a:ext cx="76327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    </a:t>
            </a: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Выполни самостоятельно:</a:t>
            </a:r>
          </a:p>
          <a:p>
            <a:pPr algn="ctr">
              <a:spcBef>
                <a:spcPct val="50000"/>
              </a:spcBef>
            </a:pP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dirty="0">
                <a:latin typeface="Comic Sans MS" pitchFamily="66" charset="0"/>
              </a:rPr>
              <a:t> 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В геометрической прогрессии (</a:t>
            </a:r>
            <a:r>
              <a:rPr lang="en-US" dirty="0" err="1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)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найти: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а)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5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, если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16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;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q = ½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б)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, если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3/4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;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q = 2/3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в)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10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, если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48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;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q = -1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7411" name="WordArt 5"/>
          <p:cNvSpPr>
            <a:spLocks noChangeArrowheads="1" noChangeShapeType="1" noTextEdit="1"/>
          </p:cNvSpPr>
          <p:nvPr/>
        </p:nvSpPr>
        <p:spPr bwMode="auto">
          <a:xfrm>
            <a:off x="4140200" y="4076700"/>
            <a:ext cx="1943100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1042988" y="620713"/>
            <a:ext cx="7632700" cy="41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              </a:t>
            </a:r>
            <a:r>
              <a:rPr lang="ru-RU" sz="2800" b="1" dirty="0">
                <a:solidFill>
                  <a:srgbClr val="0000FF"/>
                </a:solidFill>
                <a:latin typeface="Comic Sans MS" pitchFamily="66" charset="0"/>
              </a:rPr>
              <a:t>Проверь себя!</a:t>
            </a:r>
          </a:p>
          <a:p>
            <a:pPr>
              <a:spcBef>
                <a:spcPct val="50000"/>
              </a:spcBef>
            </a:pPr>
            <a:r>
              <a:rPr lang="ru-RU" dirty="0">
                <a:latin typeface="Comic Sans MS" pitchFamily="66" charset="0"/>
              </a:rPr>
              <a:t>  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а)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5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1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б)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1/3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в)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10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-48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 </a:t>
            </a:r>
            <a:r>
              <a:rPr lang="ru-RU" b="1" dirty="0">
                <a:solidFill>
                  <a:srgbClr val="FF3300"/>
                </a:solidFill>
                <a:latin typeface="Comic Sans MS" pitchFamily="66" charset="0"/>
              </a:rPr>
              <a:t>Если ты испытывал затруднения, обратись к учителю.</a:t>
            </a: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FF33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1187450" y="4076700"/>
            <a:ext cx="7416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Итак, просьба мудрого Сеты помогла тебе понять определение геометрической прогрессии, и теперь настало время узнать </a:t>
            </a:r>
            <a:r>
              <a:rPr lang="ru-RU" dirty="0" err="1">
                <a:solidFill>
                  <a:srgbClr val="993300"/>
                </a:solidFill>
                <a:latin typeface="Comic Sans MS" pitchFamily="66" charset="0"/>
              </a:rPr>
              <a:t>что-же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было дальше….</a:t>
            </a:r>
          </a:p>
          <a:p>
            <a:pPr algn="just">
              <a:spcBef>
                <a:spcPct val="50000"/>
              </a:spcBef>
            </a:pPr>
            <a:endParaRPr lang="ru-RU" dirty="0">
              <a:solidFill>
                <a:srgbClr val="9933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900113" y="4292600"/>
            <a:ext cx="76327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 С изумлением внимал царь словам старца.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 - Назови мне это чудовищное число, сказал он в </a:t>
            </a:r>
            <a:r>
              <a:rPr lang="ru-RU" dirty="0" err="1">
                <a:solidFill>
                  <a:srgbClr val="993300"/>
                </a:solidFill>
                <a:latin typeface="Comic Sans MS" pitchFamily="66" charset="0"/>
              </a:rPr>
              <a:t>раздумьи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. </a:t>
            </a:r>
            <a:r>
              <a:rPr lang="ru-RU" dirty="0"/>
              <a:t>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1258888" y="404813"/>
            <a:ext cx="741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Пусть все пространство их будет сплошь засеяно пшеницей. И все то, что родится на этих полях, прикажи отдать Сете. Тогда он получит свою награду…</a:t>
            </a:r>
          </a:p>
        </p:txBody>
      </p:sp>
      <p:pic>
        <p:nvPicPr>
          <p:cNvPr id="22532" name="Picture 6" descr="кар5"/>
          <p:cNvPicPr>
            <a:picLocks noChangeAspect="1" noChangeArrowheads="1"/>
          </p:cNvPicPr>
          <p:nvPr/>
        </p:nvPicPr>
        <p:blipFill>
          <a:blip r:embed="rId2" cstate="print"/>
          <a:srcRect b="2353"/>
          <a:stretch>
            <a:fillRect/>
          </a:stretch>
        </p:blipFill>
        <p:spPr bwMode="auto">
          <a:xfrm>
            <a:off x="1619250" y="2060575"/>
            <a:ext cx="60483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863600" y="333375"/>
            <a:ext cx="802957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Математические знания могут применяться умело с пользой лишь в том случае, если они усвоены творчески.</a:t>
            </a:r>
          </a:p>
          <a:p>
            <a:pPr algn="r">
              <a:spcBef>
                <a:spcPct val="50000"/>
              </a:spcBef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А.Н. Колмогоров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258888" y="2205038"/>
            <a:ext cx="74168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Дорогой друг!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Сегодня у тебя необычный урок математики. Сегодня ты еще раз убедишься в том, что математика не только интересна сама по себе, но она необычайно полезна. В ходе сегодняшнего урока тебя ожидает большая радость творчества и огромное поле приложения математических знаний и умений.</a:t>
            </a:r>
          </a:p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  <a:latin typeface="Comic Sans MS" pitchFamily="66" charset="0"/>
              </a:rPr>
              <a:t>    </a:t>
            </a:r>
            <a:r>
              <a:rPr lang="ru-RU" b="1" dirty="0">
                <a:solidFill>
                  <a:srgbClr val="FF3300"/>
                </a:solidFill>
                <a:latin typeface="Comic Sans MS" pitchFamily="66" charset="0"/>
              </a:rPr>
              <a:t>Желаю тебе успехов и творческих  радостей на уроке!</a:t>
            </a:r>
            <a:r>
              <a:rPr lang="ru-RU" b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116013" y="3068638"/>
            <a:ext cx="7488237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0000FF"/>
                </a:solidFill>
                <a:latin typeface="Comic Sans MS" pitchFamily="66" charset="0"/>
              </a:rPr>
              <a:t>-Восемнадцать квинтильонов четыреста сорок шесть квадрильонов семьсот сорок четыре триллиона семьдесят три биллиона семьсот девять миллионов пятьсот пятьдесят одна тысяча шестьсот пятнадцать, о повелитель!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76375" y="549275"/>
            <a:ext cx="6767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FF3300"/>
                </a:solidFill>
              </a:rPr>
              <a:t>18 446 744 073 709 551 615</a:t>
            </a:r>
          </a:p>
        </p:txBody>
      </p:sp>
      <p:pic>
        <p:nvPicPr>
          <p:cNvPr id="23556" name="Picture 6" descr="кар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1773238"/>
            <a:ext cx="3817938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984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786314" y="273050"/>
            <a:ext cx="3900486" cy="58531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>
          <a:xfrm>
            <a:off x="928662" y="714356"/>
            <a:ext cx="3786214" cy="541180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Масса такого числа зерен больше триллиона тонн.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   Индусский царь не в состоянии был выдать подобной награды. 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   Но будь он силен в математике, он бы не попал впросак…</a:t>
            </a:r>
          </a:p>
          <a:p>
            <a:pPr algn="just"/>
            <a:endParaRPr lang="ru-RU" dirty="0"/>
          </a:p>
        </p:txBody>
      </p:sp>
      <p:pic>
        <p:nvPicPr>
          <p:cNvPr id="1028" name="Picture 4" descr="C:\Documents and Settings\Nekrasova.SCHOOL629\Мои документы\Мои рисунки\A4NTJLHCAXTO2MWCAGD9WT2CA61E8L5CA9OA5L8CA08PSVTCAIZ6OB3CAKJMJPXCAAYKJQPCAF98XBQCA2C7HX3CALBD1SXCA2X1QZRCA1NGO0HCATQ7U84CA60CFU7CA5EE2C6CACWY7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7" y="924059"/>
            <a:ext cx="3286148" cy="482321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C7209-43E8-44F2-8031-9F63CEBA0A0F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778674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Самооценка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9699" name="Picture 2" descr="C:\Documents and Settings\Nekrasova.SCHOOL629\Мои документы\Мои рисунки\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3106738"/>
            <a:ext cx="21431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2714620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6б      – «5»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5б      – «4»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3 – 4б – «3»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14290"/>
            <a:ext cx="76200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Домашняя работа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hidden">
          <a:xfrm>
            <a:off x="1066800" y="1357298"/>
            <a:ext cx="7620000" cy="5000660"/>
          </a:xfrm>
        </p:spPr>
        <p:txBody>
          <a:bodyPr/>
          <a:lstStyle/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r>
              <a:rPr lang="ru-RU" sz="2000" b="1" i="1" dirty="0" smtClean="0"/>
              <a:t>Числовая последовательность, члены которой отличны от нуля, являются геометрической прогрессией тогда и только тогда, когда модуль любого ее члена , начиная со второго, равен произведению предыдущего и последующих членов.</a:t>
            </a:r>
            <a:endParaRPr lang="ru-RU" sz="1800" b="1" i="1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|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|=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429264"/>
            <a:ext cx="2770551" cy="590025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63688" y="1268760"/>
          <a:ext cx="6096000" cy="2790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930"/>
                <a:gridCol w="153706"/>
                <a:gridCol w="1714512"/>
                <a:gridCol w="2809852"/>
              </a:tblGrid>
              <a:tr h="372145">
                <a:tc gridSpan="2"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уровень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 startAt="2"/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уровень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 startAt="3"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Уровень (*)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3518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993300"/>
                          </a:solidFill>
                        </a:rPr>
                        <a:t>П.8. 1 </a:t>
                      </a:r>
                      <a:r>
                        <a:rPr lang="ru-RU" b="1" dirty="0" smtClean="0">
                          <a:solidFill>
                            <a:srgbClr val="993300"/>
                          </a:solidFill>
                        </a:rPr>
                        <a:t>– учить;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8642">
                <a:tc>
                  <a:txBody>
                    <a:bodyPr/>
                    <a:lstStyle/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№480, №481(</a:t>
                      </a:r>
                      <a:r>
                        <a:rPr lang="ru-RU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г,д,з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00FF"/>
                          </a:solidFill>
                        </a:rPr>
                        <a:t>+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№12 из «Распечатай и реши» 5 задач на нахождение членов геометрической прогрессии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+Выведите формулу, выражающую характеристическое свойство геометрической прогрессии</a:t>
                      </a:r>
                      <a:endParaRPr lang="ru-RU" sz="20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l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 flipH="1">
            <a:off x="971548" y="260350"/>
            <a:ext cx="770572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000" dirty="0">
              <a:solidFill>
                <a:srgbClr val="993300"/>
              </a:solidFill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/>
            <a:r>
              <a:rPr lang="ru-RU" sz="2000" dirty="0">
                <a:latin typeface="Comic Sans MS" pitchFamily="66" charset="0"/>
              </a:rPr>
              <a:t>   </a:t>
            </a: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Итак, благодаря поучительной истории с шахматной </a:t>
            </a:r>
            <a:r>
              <a:rPr lang="ru-RU" sz="2000" dirty="0" smtClean="0">
                <a:solidFill>
                  <a:srgbClr val="993300"/>
                </a:solidFill>
                <a:latin typeface="Comic Sans MS" pitchFamily="66" charset="0"/>
              </a:rPr>
              <a:t>доской…</a:t>
            </a: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		</a:t>
            </a:r>
            <a:endParaRPr lang="ru-RU" sz="2000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sz="2000" dirty="0" smtClean="0">
                <a:solidFill>
                  <a:srgbClr val="993300"/>
                </a:solidFill>
                <a:latin typeface="Comic Sans MS" pitchFamily="66" charset="0"/>
              </a:rPr>
              <a:t>         </a:t>
            </a:r>
          </a:p>
          <a:p>
            <a:pPr algn="just"/>
            <a:r>
              <a:rPr lang="ru-RU" dirty="0" smtClean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Я запомнил, что…</a:t>
            </a:r>
          </a:p>
          <a:p>
            <a:pPr algn="just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                             </a:t>
            </a:r>
            <a:r>
              <a:rPr lang="ru-RU" b="1" i="1" dirty="0" smtClean="0">
                <a:solidFill>
                  <a:srgbClr val="002060"/>
                </a:solidFill>
              </a:rPr>
              <a:t>Я понял, что…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Мне на уроке …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</a:rPr>
              <a:t>Думаю, что …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Молодцы</a:t>
            </a: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1" name="Picture 3" descr="C:\Documents and Settings\Nekrasova.SCHOOL629\Рабочий стол\Мои рисунки\super_smilies0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071942"/>
            <a:ext cx="2200286" cy="183357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87450" y="549275"/>
            <a:ext cx="7056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/>
              <a:t>     </a:t>
            </a:r>
            <a:r>
              <a:rPr lang="ru-RU" sz="6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Спасибо за урок!</a:t>
            </a:r>
          </a:p>
        </p:txBody>
      </p:sp>
      <p:pic>
        <p:nvPicPr>
          <p:cNvPr id="31747" name="Picture 6" descr="шах1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3203575" y="1989138"/>
            <a:ext cx="33369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43000" y="228600"/>
            <a:ext cx="71628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/>
              <a:t>ЧИСЛОВЫЕ    ПОСЛЕДОВАТЕЛЬНОСТИ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914400" y="1524000"/>
            <a:ext cx="3063875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800" dirty="0"/>
              <a:t>Способы задания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714348" y="2514600"/>
            <a:ext cx="1714512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Рекуррентный</a:t>
            </a:r>
            <a:endParaRPr lang="ru-RU" dirty="0"/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2514600" y="2514600"/>
            <a:ext cx="221456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Аналитический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1600200" y="3200400"/>
            <a:ext cx="16383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Словесный</a:t>
            </a:r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 flipH="1">
            <a:off x="1371600" y="1981200"/>
            <a:ext cx="533400" cy="685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2971800" y="1905000"/>
            <a:ext cx="685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2438400" y="1905000"/>
            <a:ext cx="0" cy="1447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48" name="AutoShape 24"/>
          <p:cNvSpPr>
            <a:spLocks noChangeArrowheads="1"/>
          </p:cNvSpPr>
          <p:nvPr/>
        </p:nvSpPr>
        <p:spPr bwMode="auto">
          <a:xfrm>
            <a:off x="1066800" y="304800"/>
            <a:ext cx="1219200" cy="1295400"/>
          </a:xfrm>
          <a:prstGeom prst="curvedRightArrow">
            <a:avLst>
              <a:gd name="adj1" fmla="val 26690"/>
              <a:gd name="adj2" fmla="val 42500"/>
              <a:gd name="adj3" fmla="val 33333"/>
            </a:avLst>
          </a:prstGeom>
          <a:solidFill>
            <a:srgbClr val="9933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52" name="AutoShape 28"/>
          <p:cNvSpPr>
            <a:spLocks noChangeArrowheads="1"/>
          </p:cNvSpPr>
          <p:nvPr/>
        </p:nvSpPr>
        <p:spPr bwMode="auto">
          <a:xfrm rot="5336908">
            <a:off x="7009607" y="304006"/>
            <a:ext cx="1371600" cy="1370013"/>
          </a:xfrm>
          <a:prstGeom prst="curvedDownArrow">
            <a:avLst>
              <a:gd name="adj1" fmla="val 26016"/>
              <a:gd name="adj2" fmla="val 46039"/>
              <a:gd name="adj3" fmla="val 33875"/>
            </a:avLst>
          </a:prstGeom>
          <a:solidFill>
            <a:srgbClr val="9933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5699125" y="1793875"/>
            <a:ext cx="295275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/>
              <a:t> Виды числовых</a:t>
            </a:r>
          </a:p>
          <a:p>
            <a:pPr algn="ctr"/>
            <a:r>
              <a:rPr lang="ru-RU" dirty="0"/>
              <a:t>последовательностей</a:t>
            </a:r>
          </a:p>
        </p:txBody>
      </p:sp>
      <p:sp>
        <p:nvSpPr>
          <p:cNvPr id="26657" name="Text Box 33"/>
          <p:cNvSpPr txBox="1">
            <a:spLocks noChangeArrowheads="1"/>
          </p:cNvSpPr>
          <p:nvPr/>
        </p:nvSpPr>
        <p:spPr bwMode="auto">
          <a:xfrm>
            <a:off x="4784725" y="3241675"/>
            <a:ext cx="2389188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Арифметическая</a:t>
            </a:r>
          </a:p>
          <a:p>
            <a:r>
              <a:rPr lang="ru-RU" dirty="0"/>
              <a:t>    прогрессия</a:t>
            </a:r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 flipH="1">
            <a:off x="6019800" y="2590800"/>
            <a:ext cx="685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64" name="Text Box 40"/>
          <p:cNvSpPr txBox="1">
            <a:spLocks noChangeArrowheads="1"/>
          </p:cNvSpPr>
          <p:nvPr/>
        </p:nvSpPr>
        <p:spPr bwMode="auto">
          <a:xfrm>
            <a:off x="7620000" y="3810000"/>
            <a:ext cx="1066800" cy="1311275"/>
          </a:xfrm>
          <a:prstGeom prst="rect">
            <a:avLst/>
          </a:prstGeom>
          <a:gradFill rotWithShape="0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6665" name="Line 41"/>
          <p:cNvSpPr>
            <a:spLocks noChangeShapeType="1"/>
          </p:cNvSpPr>
          <p:nvPr/>
        </p:nvSpPr>
        <p:spPr bwMode="auto">
          <a:xfrm>
            <a:off x="7924800" y="2590800"/>
            <a:ext cx="304800" cy="1143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pic>
        <p:nvPicPr>
          <p:cNvPr id="45059" name="Picture 3" descr="C:\Documents and Settings\Nekrasova.SCHOOL629\Мои документы\Мои рисунки\AH43K9ECA0HA0WPCA0OE096CARFVT2SCAOQJ3VPCA4UKTDBCA3UFPOJCAM2582VCAOUT81KCAHEOO4ZCAIO29P1CAZM1OQ2CAEY7JGICASO1HNECAGIUWXJCAT0Q39LCAAHNVNLCAUOD8M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357694"/>
            <a:ext cx="1857388" cy="1857388"/>
          </a:xfrm>
          <a:prstGeom prst="rect">
            <a:avLst/>
          </a:prstGeom>
          <a:noFill/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  <p:bldP spid="26641" grpId="0" autoUpdateAnimBg="0"/>
      <p:bldP spid="26642" grpId="0" autoUpdateAnimBg="0"/>
      <p:bldP spid="26643" grpId="0" autoUpdateAnimBg="0"/>
      <p:bldP spid="26644" grpId="0" autoUpdateAnimBg="0"/>
      <p:bldP spid="26645" grpId="0" animBg="1"/>
      <p:bldP spid="26646" grpId="0" animBg="1"/>
      <p:bldP spid="26647" grpId="0" animBg="1"/>
      <p:bldP spid="26648" grpId="0" animBg="1"/>
      <p:bldP spid="26652" grpId="0" animBg="1"/>
      <p:bldP spid="26654" grpId="0" autoUpdateAnimBg="0"/>
      <p:bldP spid="26657" grpId="0" autoUpdateAnimBg="0"/>
      <p:bldP spid="26658" grpId="0" animBg="1"/>
      <p:bldP spid="26664" grpId="0" animBg="1" autoUpdateAnimBg="0"/>
      <p:bldP spid="266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2060"/>
                </a:solidFill>
              </a:rPr>
              <a:t>Progessia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(лат) -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-2363575">
            <a:off x="915988" y="3387725"/>
            <a:ext cx="55721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</a:rPr>
              <a:t>«движение вперед»</a:t>
            </a:r>
          </a:p>
        </p:txBody>
      </p:sp>
      <p:pic>
        <p:nvPicPr>
          <p:cNvPr id="5124" name="Picture 2" descr="C:\Documents and Settings\Nekrasova.SCHOOL629\Мои документы\Мои рисунки\gif0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314325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0CAE4-F1F0-467E-9EEE-2905C0754C1F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28662" y="285728"/>
            <a:ext cx="77153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Тема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урока: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Геометрическая 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прогрессия»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71550" y="2357430"/>
            <a:ext cx="792162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   </a:t>
            </a: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Ты уже знаешь, какая последовательность называется арифметической прогрессией. </a:t>
            </a:r>
          </a:p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FF3300"/>
                </a:solidFill>
                <a:latin typeface="Comic Sans MS" pitchFamily="66" charset="0"/>
              </a:rPr>
              <a:t>Арифметической прогрессией называется последовательность, каждый член которой, начиная со второго, равен предыдущему члену, сложенному с одним и тем же числом.</a:t>
            </a:r>
          </a:p>
          <a:p>
            <a:pPr algn="ctr">
              <a:spcBef>
                <a:spcPct val="50000"/>
              </a:spcBef>
            </a:pPr>
            <a:endParaRPr lang="ru-RU" sz="2000" dirty="0">
              <a:solidFill>
                <a:srgbClr val="FF33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Сегодня ты познакомишься еще с одним видом последовательности, которая называется  геометрической прогрессией.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026"/>
          <p:cNvSpPr txBox="1">
            <a:spLocks noChangeArrowheads="1"/>
          </p:cNvSpPr>
          <p:nvPr/>
        </p:nvSpPr>
        <p:spPr bwMode="auto">
          <a:xfrm>
            <a:off x="2117725" y="447675"/>
            <a:ext cx="18415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28679" name="Text Box 1031"/>
          <p:cNvSpPr txBox="1">
            <a:spLocks noChangeArrowheads="1"/>
          </p:cNvSpPr>
          <p:nvPr/>
        </p:nvSpPr>
        <p:spPr bwMode="auto">
          <a:xfrm>
            <a:off x="3962400" y="2057400"/>
            <a:ext cx="4724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dirty="0" smtClean="0"/>
              <a:t>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Цели урока: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2933696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071934" y="1752600"/>
            <a:ext cx="4614866" cy="4114800"/>
          </a:xfrm>
        </p:spPr>
        <p:txBody>
          <a:bodyPr/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 dirty="0" smtClean="0">
                <a:solidFill>
                  <a:srgbClr val="0000FF"/>
                </a:solidFill>
              </a:rPr>
              <a:t>Сформулировать определение            геометрической прогрессии.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 dirty="0" smtClean="0">
                <a:solidFill>
                  <a:srgbClr val="43AB45"/>
                </a:solidFill>
              </a:rPr>
              <a:t>Вывести формулу   </a:t>
            </a:r>
            <a:r>
              <a:rPr lang="en-US" sz="2400" b="1" dirty="0" smtClean="0">
                <a:solidFill>
                  <a:srgbClr val="43AB45"/>
                </a:solidFill>
              </a:rPr>
              <a:t>n</a:t>
            </a:r>
            <a:r>
              <a:rPr lang="ru-RU" sz="2400" b="1" dirty="0" smtClean="0">
                <a:solidFill>
                  <a:srgbClr val="43AB45"/>
                </a:solidFill>
              </a:rPr>
              <a:t>-го члена геометрической прогрессии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Закрепить полученные  знания на конкретных примерах</a:t>
            </a:r>
          </a:p>
        </p:txBody>
      </p:sp>
      <p:pic>
        <p:nvPicPr>
          <p:cNvPr id="46082" name="Picture 2" descr="C:\Documents and Settings\Nekrasova.SCHOOL629\Мои документы\Мои рисунки\0_2a933_e628ff8b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643182"/>
            <a:ext cx="2035977" cy="1928820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DDE20-E8AB-430F-A0B3-8618FDC27A3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428604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93300"/>
                </a:solidFill>
                <a:latin typeface="Comic Sans MS" pitchFamily="66" charset="0"/>
              </a:rPr>
              <a:t>Но в начале  познакомься с легендой о шахматной доске. Чтобы понять ее, вовсе не нужно уметь играть в шахматы: достаточно знать, что игра происходит на доске, разграфленной на 64 клетки (попеременно черные и белые)</a:t>
            </a:r>
            <a:endParaRPr lang="ru-RU" dirty="0"/>
          </a:p>
        </p:txBody>
      </p:sp>
      <p:pic>
        <p:nvPicPr>
          <p:cNvPr id="47106" name="Picture 2" descr="C:\Documents and Settings\Nekrasova.SCHOOL629\Мои документы\Мои рисунки\A2ZPP1HCA6Z1FQUCA7Y5KWOCAVCT213CAIYKSO5CAOYSCW9CA0320P7CAR7AWHZCADP2JSBCAKU47SPCAC47RH6CA9ZVZ6GCA7PGZ7RCAT7WXP0CAPCIY3YCAYFL5UUCA2FDFY6CAZORPF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928934"/>
            <a:ext cx="2428892" cy="3657553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403350" y="549275"/>
            <a:ext cx="70564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Легенда о геометрической прогрессии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5" name="Picture 5" descr="шах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2987675" y="1700213"/>
            <a:ext cx="3706813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067175" y="5084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116013" y="404813"/>
            <a:ext cx="76327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  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Шахматная игра была придумана в Индии, и когда индусский царь Шерам познакомился с нею, он был восхищен ее остроумием и разнообразием возможных в ней положений.  Узнав, что она изобретена одним из его подданных, царь приказал его позвать, чтобы лично наградить за удачную выдумку. Изобретатель, его звали Сета, явился к трону повелителя. Это был скромно одетый ученый, получавший средства к жизни от своих учеников.</a:t>
            </a:r>
          </a:p>
        </p:txBody>
      </p:sp>
      <p:pic>
        <p:nvPicPr>
          <p:cNvPr id="7172" name="Picture 6" descr="безымянный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6000" contrast="6000"/>
          </a:blip>
          <a:srcRect r="594" b="1848"/>
          <a:stretch>
            <a:fillRect/>
          </a:stretch>
        </p:blipFill>
        <p:spPr>
          <a:xfrm>
            <a:off x="2843213" y="4221163"/>
            <a:ext cx="4176712" cy="2309812"/>
          </a:xfr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2808</TotalTime>
  <Words>1193</Words>
  <Application>Microsoft Office PowerPoint</Application>
  <PresentationFormat>Экран (4:3)</PresentationFormat>
  <Paragraphs>172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Тетрадь</vt:lpstr>
      <vt:lpstr>Слайд 1</vt:lpstr>
      <vt:lpstr>Слайд 2</vt:lpstr>
      <vt:lpstr>Слайд 3</vt:lpstr>
      <vt:lpstr>Progessia (лат) -</vt:lpstr>
      <vt:lpstr>Слайд 5</vt:lpstr>
      <vt:lpstr>Цели урока: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Домашняя работа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169</cp:revision>
  <dcterms:created xsi:type="dcterms:W3CDTF">2004-02-29T07:51:14Z</dcterms:created>
  <dcterms:modified xsi:type="dcterms:W3CDTF">2020-01-20T20:13:54Z</dcterms:modified>
</cp:coreProperties>
</file>