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5294"/>
    <p:restoredTop sz="97677"/>
  </p:normalViewPr>
  <p:slideViewPr>
    <p:cSldViewPr snapToObjects="1">
      <p:cViewPr>
        <p:scale>
          <a:sx n="100" d="100"/>
          <a:sy n="100" d="100"/>
        </p:scale>
        <p:origin x="0" y="0"/>
      </p:cViewPr>
      <p:guideLst>
        <p:guide orient="horz" pos="2156"/>
        <p:guide pos="38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presProps" Target="presProps.xml"  /><Relationship Id="rId11" Type="http://schemas.openxmlformats.org/officeDocument/2006/relationships/viewProps" Target="viewProps.xml"  /><Relationship Id="rId12" Type="http://schemas.openxmlformats.org/officeDocument/2006/relationships/theme" Target="theme/theme1.xml"  /><Relationship Id="rId13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Title Slide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 lang="en-US"/>
            </a:pPr>
            <a:r>
              <a:rPr lang="en-US" altLang="en-US"/>
              <a:t>Click to edit Master title style</a:t>
            </a:r>
            <a:endParaRPr lang="en-US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en-US"/>
            </a:pPr>
            <a:r>
              <a:rPr lang="en-US" altLang="en-US"/>
              <a:t>Click to edit Master subtitle style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en-US"/>
            </a:pPr>
            <a:fld id="{940A130E-E3B8-4EBE-931F-81B26B8448AA}" type="datetime1">
              <a:rPr lang="en-US" altLang="en-US"/>
              <a:pPr lvl="0">
                <a:defRPr lang="en-US"/>
              </a:pPr>
              <a:t>12/2/2015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en-US"/>
            </a:pPr>
            <a:r>
              <a:rPr lang="en-US" altLang="en-US"/>
              <a:t/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en-US"/>
            </a:pPr>
            <a:fld id="{800C6A38-4290-41DD-B95C-4155372FD4AF}" type="slidenum">
              <a:rPr lang="en-US" altLang="en-US"/>
              <a:pPr lvl="0">
                <a:defRPr lang="en-US"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Ins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en-US" altLang="en-US" smtClean="0"/>
              <a:t>Introduction</a:t>
            </a:r>
            <a:endParaRPr lang="en-US" altLang="en-US"/>
          </a:p>
          <a:p>
            <a:pPr lvl="0"/>
            <a:r>
              <a:rPr lang="en-US" altLang="en-US" smtClean="0"/>
              <a:t>Body 1</a:t>
            </a:r>
            <a:endParaRPr lang="en-US" altLang="en-US"/>
          </a:p>
          <a:p>
            <a:pPr lvl="0"/>
            <a:r>
              <a:rPr lang="en-US" altLang="en-US" smtClean="0"/>
              <a:t>Body 2</a:t>
            </a:r>
            <a:endParaRPr lang="en-US" altLang="en-US"/>
          </a:p>
          <a:p>
            <a:pPr lvl="0"/>
            <a:r>
              <a:rPr lang="en-US" altLang="en-US" smtClean="0"/>
              <a:t>Body 3</a:t>
            </a:r>
            <a:endParaRPr lang="en-US" altLang="en-US"/>
          </a:p>
          <a:p>
            <a:pPr lvl="0"/>
            <a:r>
              <a:rPr lang="en-US" altLang="en-US" smtClean="0"/>
              <a:t>Conclusion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en-US" altLang="en-US" smtClean="0"/>
              <a:t>Click the icon to add table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en-US" smtClean="0"/>
              <a:t>Click the icon to add picture</a:t>
            </a:r>
            <a:endParaRPr lang="en-US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altLang="en-US" smtClean="0"/>
              <a:t>Click to edit Master text styles</a:t>
            </a:r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>
          <a:solidFill>
            <a:schemeClr val="tx2"/>
          </a:solidFill>
        </a:defRPr>
      </a:lvl2pPr>
      <a:lvl3pPr eaLnBrk="1" latinLnBrk="0" hangingPunct="1">
        <a:defRPr>
          <a:solidFill>
            <a:schemeClr val="tx2"/>
          </a:solidFill>
        </a:defRPr>
      </a:lvl3pPr>
      <a:lvl4pPr eaLnBrk="1" latinLnBrk="0" hangingPunct="1">
        <a:defRPr>
          <a:solidFill>
            <a:schemeClr val="tx2"/>
          </a:solidFill>
        </a:defRPr>
      </a:lvl4pPr>
      <a:lvl5pPr eaLnBrk="1" latinLnBrk="0" hangingPunct="1">
        <a:defRPr>
          <a:solidFill>
            <a:schemeClr val="tx2"/>
          </a:solidFill>
        </a:defRPr>
      </a:lvl5pPr>
      <a:lvl6pPr eaLnBrk="1" latinLnBrk="0" hangingPunct="1">
        <a:defRPr>
          <a:solidFill>
            <a:schemeClr val="tx2"/>
          </a:solidFill>
        </a:defRPr>
      </a:lvl6pPr>
      <a:lvl7pPr eaLnBrk="1" latinLnBrk="0" hangingPunct="1">
        <a:defRPr>
          <a:solidFill>
            <a:schemeClr val="tx2"/>
          </a:solidFill>
        </a:defRPr>
      </a:lvl7pPr>
      <a:lvl8pPr eaLnBrk="1" latinLnBrk="0" hangingPunct="1">
        <a:defRPr>
          <a:solidFill>
            <a:schemeClr val="tx2"/>
          </a:solidFill>
        </a:defRPr>
      </a:lvl8pPr>
      <a:lvl9pPr eaLnBrk="1" latinLnBrk="0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914400" y="764667"/>
            <a:ext cx="10363198" cy="216027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altLang="en-US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Игры с мячом для</a:t>
            </a:r>
            <a:endParaRPr lang="ru-RU" altLang="en-US" sz="5400">
              <a:ln w="12700" cap="flat" cmpd="sng" algn="ctr">
                <a:solidFill>
                  <a:schemeClr val="accent6">
                    <a:satMod val="105000"/>
                  </a:schemeClr>
                </a:solidFill>
                <a:prstDash val="solid"/>
                <a:round/>
              </a:ln>
              <a:gradFill flip="xy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  <a:tileRect/>
              </a:gra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</a:endParaRPr>
          </a:p>
          <a:p>
            <a:pPr>
              <a:defRPr/>
            </a:pPr>
            <a:r>
              <a:rPr lang="ru-RU" altLang="en-US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 детей </a:t>
            </a:r>
            <a:r>
              <a:rPr lang="en-US" altLang="ru-RU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6</a:t>
            </a:r>
            <a:r>
              <a:rPr lang="ru-RU" altLang="en-US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 </a:t>
            </a:r>
            <a:r>
              <a:rPr lang="en-US" altLang="ru-RU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-</a:t>
            </a:r>
            <a:r>
              <a:rPr lang="ru-RU" altLang="en-US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 </a:t>
            </a:r>
            <a:r>
              <a:rPr lang="en-US" altLang="ru-RU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7</a:t>
            </a:r>
            <a:r>
              <a:rPr lang="ru-RU" altLang="en-US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 лет дома</a:t>
            </a:r>
            <a:endParaRPr lang="ru-RU" altLang="en-US" sz="5400">
              <a:ln w="12700" cap="flat" cmpd="sng" algn="ctr">
                <a:solidFill>
                  <a:schemeClr val="accent6">
                    <a:satMod val="105000"/>
                  </a:schemeClr>
                </a:solidFill>
                <a:prstDash val="solid"/>
                <a:round/>
              </a:ln>
              <a:gradFill flip="xy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  <a:tileRect/>
              </a:gra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"/>
          <p:cNvSpPr/>
          <p:nvPr/>
        </p:nvSpPr>
        <p:spPr>
          <a:xfrm>
            <a:off x="1520189" y="476630"/>
            <a:ext cx="8536306" cy="43125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Игра «Назови, какую знаешь посуду (фрукты, домашних животных и т.д.)»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закреплять знания по определенной теме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Вариант 1: Подбрасывая мяч вверх, взрослый и ребенок по очереди называют группу предметов (сковородка, кастрюля, тарелка, ложка и т.д.)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Вариант 2: Дети стоят в ряд, взрослый предлагает по очереди подбрасывать мяч вверх, называя предметы посуды.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911352" y="548639"/>
            <a:ext cx="10297287" cy="35356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Игра «Назови одним словом»</a:t>
            </a:r>
            <a:endParaRPr xmlns:mc="http://schemas.openxmlformats.org/markup-compatibility/2006" xmlns:hp="http://schemas.haansoft.com/office/presentation/8.0" sz="3200" b="1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32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32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32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закреплять умение подбрасывать мяч вверх и ловить его</a:t>
            </a:r>
            <a:r>
              <a:rPr xmlns:mc="http://schemas.openxmlformats.org/markup-compatibility/2006" xmlns:hp="http://schemas.haansoft.com/office/presentation/8.0" lang="en-US" altLang="ru-RU" sz="32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.</a:t>
            </a:r>
            <a:endParaRPr xmlns:mc="http://schemas.openxmlformats.org/markup-compatibility/2006" xmlns:hp="http://schemas.haansoft.com/office/presentation/8.0" lang="en-US" altLang="ru-RU" sz="32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Взрослый называет несколько предметов и предлагает назвать их одним словом. Например: «Сорока, ворона, синица, воробей, грач». Ребенок отвечает на вопрос («Птицы») и подбрасывает мяч вверх с хлопком.</a:t>
            </a:r>
            <a:endParaRPr xmlns:mc="http://schemas.openxmlformats.org/markup-compatibility/2006" xmlns:hp="http://schemas.haansoft.com/office/presentation/8.0" sz="32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839342" y="813434"/>
            <a:ext cx="10513315" cy="50139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Игра «Скажи наоборот»</a:t>
            </a:r>
            <a:endParaRPr xmlns:mc="http://schemas.openxmlformats.org/markup-compatibility/2006" xmlns:hp="http://schemas.haansoft.com/office/presentation/8.0" sz="3200" b="1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320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320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320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закреплять умение бросать мяч от груди</a:t>
            </a:r>
            <a:r>
              <a:rPr xmlns:mc="http://schemas.openxmlformats.org/markup-compatibility/2006" xmlns:hp="http://schemas.haansoft.com/office/presentation/8.0" lang="en-US" altLang="ru-RU" sz="320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.</a:t>
            </a:r>
            <a:endParaRPr xmlns:mc="http://schemas.openxmlformats.org/markup-compatibility/2006" xmlns:hp="http://schemas.haansoft.com/office/presentation/8.0" lang="en-US" altLang="ru-RU" sz="320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320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Взрослый бросает мяч ребенку</a:t>
            </a:r>
            <a:r>
              <a:rPr xmlns:mc="http://schemas.openxmlformats.org/markup-compatibility/2006" xmlns:hp="http://schemas.haansoft.com/office/presentation/8.0" lang="ru-RU" altLang="en-US" sz="32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от груди</a:t>
            </a:r>
            <a:r>
              <a:rPr xmlns:mc="http://schemas.openxmlformats.org/markup-compatibility/2006" xmlns:hp="http://schemas.haansoft.com/office/presentation/8.0" sz="32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, называя слово, ребенок ловит мяч, называет антоним и бросает мяч взрослому</a:t>
            </a:r>
            <a:r>
              <a:rPr xmlns:mc="http://schemas.openxmlformats.org/markup-compatibility/2006" xmlns:hp="http://schemas.haansoft.com/office/presentation/8.0" lang="ru-RU" altLang="en-US" sz="32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тоже от груди</a:t>
            </a:r>
            <a:r>
              <a:rPr xmlns:mc="http://schemas.openxmlformats.org/markup-compatibility/2006" xmlns:hp="http://schemas.haansoft.com/office/presentation/8.0" sz="32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(короткий - длинный, большой - маленький, высокий - низкий, толстый - тонкий, весело - грустно, день - ночь, далеко - близко, быстро - медленно и т.д.)</a:t>
            </a:r>
            <a:endParaRPr xmlns:mc="http://schemas.openxmlformats.org/markup-compatibility/2006" xmlns:hp="http://schemas.haansoft.com/office/presentation/8.0" sz="32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199388" y="476630"/>
            <a:ext cx="10369296" cy="34743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Игра «Где мяч?»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координацию движений в пространстве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крупную моторику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.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Вариант 1: Ребенок выполняет задание с мячом: «Подними мяч над головой, положи мяч около правой ноги, положи мяч перед собой, сзади от себя» и т. д.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Вариант 2: Ребенок отвечает на вопрос: «Где лежит мяч? » (на столе, на полу, в углу, около стола, под столом, за шкафом)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199389" y="1052703"/>
            <a:ext cx="10081260" cy="304114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Игра «Отстучи слово»</a:t>
            </a:r>
            <a:endParaRPr xmlns:mc="http://schemas.openxmlformats.org/markup-compatibility/2006" xmlns:hp="http://schemas.haansoft.com/office/presentation/8.0" sz="3200" b="1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32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закреплять умение отбивать мяч одной или двумя руками</a:t>
            </a:r>
            <a:endParaRPr xmlns:mc="http://schemas.openxmlformats.org/markup-compatibility/2006" xmlns:hp="http://schemas.haansoft.com/office/presentation/8.0" lang="ru-RU" altLang="en-US" sz="32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Отбить мяч о пол двумя руками или одной рукой столько раз, сколько слогов в слове. Примерные слова: лапа, дорога, телевизор, аквариум.</a:t>
            </a:r>
            <a:endParaRPr xmlns:mc="http://schemas.openxmlformats.org/markup-compatibility/2006" xmlns:hp="http://schemas.haansoft.com/office/presentation/8.0" sz="32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343406" y="739140"/>
            <a:ext cx="9505188" cy="40214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Игра «Найди словечко»</a:t>
            </a:r>
            <a:endParaRPr xmlns:mc="http://schemas.openxmlformats.org/markup-compatibility/2006" xmlns:hp="http://schemas.haansoft.com/office/presentation/8.0" sz="3200" b="1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32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развивать внимание</a:t>
            </a:r>
            <a:endParaRPr xmlns:mc="http://schemas.openxmlformats.org/markup-compatibility/2006" xmlns:hp="http://schemas.haansoft.com/office/presentation/8.0" lang="ru-RU" altLang="en-US" sz="32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Называть слова на заданный звук (или все слова с заданным звуком: где звук стоит не только в начале, но и в середине и конце слова), по очереди со взрослым, подбрасывая мяч вверх с хлопком. Примерные слова на звук [м]: морковь, мыло, мука, майка, компот, замок, комар, дом, сом.</a:t>
            </a:r>
            <a:endParaRPr xmlns:mc="http://schemas.openxmlformats.org/markup-compatibility/2006" xmlns:hp="http://schemas.haansoft.com/office/presentation/8.0" sz="32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156716" y="476631"/>
            <a:ext cx="10267950" cy="34743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Игра «Кто умеет летать (плавать, ползать и т. д.)?»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закрнплять умение подбрасывать мяч вверх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00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Взрослый спрашивает: «Кто летает?». Ребенок, подбрасывая мяч вверх на каждое слово, называет животных, которые летают (птицы, стрекозы, жуки). Взрослый спрашивает: «Кто плавает?» Ребенок, подбрасывая мяч вверх на каждое слово, называет животных, которые плавают (утки, гуси, рыбы, киты) и т.д.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Gulim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358</ep:Words>
  <ep:PresentationFormat>On-screen Show (4:3)</ep:PresentationFormat>
  <ep:Paragraphs>26</ep:Paragraphs>
  <ep:Slides>8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8</vt:i4>
      </vt:variant>
    </vt:vector>
  </ep:HeadingPairs>
  <ep:TitlesOfParts>
    <vt:vector size="9" baseType="lpstr">
      <vt:lpstr>Thinkfree Office</vt:lpstr>
      <vt:lpstr>Игры с мячом для  детей 6 - 7 лет дома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2015-12-02T08:37:17.936</dcterms:created>
  <cp:lastModifiedBy>Admin</cp:lastModifiedBy>
  <dcterms:modified xsi:type="dcterms:W3CDTF">2020-04-07T20:12:31.075</dcterms:modified>
  <cp:revision>14</cp:revision>
  <cp:version>0906.0100.01</cp:version>
</cp:coreProperties>
</file>