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5294"/>
    <p:restoredTop sz="97677"/>
  </p:normalViewPr>
  <p:slideViewPr>
    <p:cSldViewPr snapToObjects="1">
      <p:cViewPr>
        <p:scale>
          <a:sx n="100" d="100"/>
          <a:sy n="100" d="100"/>
        </p:scale>
        <p:origin x="0" y="0"/>
      </p:cViewPr>
      <p:guideLst>
        <p:guide orient="horz" pos="2156"/>
        <p:guide pos="38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216" cy="73737216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presProps" Target="presProps.xml"  /><Relationship Id="rId13" Type="http://schemas.openxmlformats.org/officeDocument/2006/relationships/viewProps" Target="viewProps.xml"  /><Relationship Id="rId14" Type="http://schemas.openxmlformats.org/officeDocument/2006/relationships/theme" Target="theme/theme1.xml"  /><Relationship Id="rId15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Title Slide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0"/>
          </p:nvPr>
        </p:nvSpPr>
        <p:spPr>
          <a:xfrm>
            <a:off x="914399" y="2130425"/>
            <a:ext cx="10363198" cy="1470025"/>
          </a:xfrm>
        </p:spPr>
        <p:txBody>
          <a:bodyPr/>
          <a:lstStyle/>
          <a:p>
            <a:pPr lvl="0">
              <a:defRPr lang="en-US"/>
            </a:pPr>
            <a:r>
              <a:rPr lang="en-US" altLang="en-US"/>
              <a:t>Click to edit Master title style</a:t>
            </a:r>
            <a:endParaRPr lang="en-US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en-US"/>
            </a:pPr>
            <a:r>
              <a:rPr lang="en-US" altLang="en-US"/>
              <a:t>Click to edit Master subtitle style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en-US"/>
            </a:pPr>
            <a:fld id="{940A130E-E3B8-4EBE-931F-81B26B8448AA}" type="datetime1">
              <a:rPr lang="en-US" altLang="en-US"/>
              <a:pPr lvl="0">
                <a:defRPr lang="en-US"/>
              </a:pPr>
              <a:t>12/2/2015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en-US"/>
            </a:pPr>
            <a:r>
              <a:rPr lang="en-US" altLang="en-US"/>
              <a:t/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en-US"/>
            </a:pPr>
            <a:fld id="{800C6A38-4290-41DD-B95C-4155372FD4AF}" type="slidenum">
              <a:rPr lang="en-US" altLang="en-US"/>
              <a:pPr lvl="0">
                <a:defRPr lang="en-US"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Only" preserve="1">
  <p:cSld name="Inse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48888-F454-4AD2-BA62-3AF29D9807C0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clipArtAndTx" preserve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857477" y="2214563"/>
            <a:ext cx="6477021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en-US" altLang="en-US" smtClean="0"/>
              <a:t>Introduction</a:t>
            </a:r>
            <a:endParaRPr lang="en-US" altLang="en-US"/>
          </a:p>
          <a:p>
            <a:pPr lvl="0"/>
            <a:r>
              <a:rPr lang="en-US" altLang="en-US" smtClean="0"/>
              <a:t>Body 1</a:t>
            </a:r>
            <a:endParaRPr lang="en-US" altLang="en-US"/>
          </a:p>
          <a:p>
            <a:pPr lvl="0"/>
            <a:r>
              <a:rPr lang="en-US" altLang="en-US" smtClean="0"/>
              <a:t>Body 2</a:t>
            </a:r>
            <a:endParaRPr lang="en-US" altLang="en-US"/>
          </a:p>
          <a:p>
            <a:pPr lvl="0"/>
            <a:r>
              <a:rPr lang="en-US" altLang="en-US" smtClean="0"/>
              <a:t>Body 3</a:t>
            </a:r>
            <a:endParaRPr lang="en-US" altLang="en-US"/>
          </a:p>
          <a:p>
            <a:pPr lvl="0"/>
            <a:r>
              <a:rPr lang="en-US" altLang="en-US" smtClean="0"/>
              <a:t>Conclusion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EC12-A4C9-4837-AF94-AD867782C04C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idx="0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F84A3-4F29-4053-ACFD-1BAF2D3F140C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836A-82A3-4C8B-9D31-CD724F3673ED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BAF6-36D0-4DD8-B695-D4C1B37E35D6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963083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8D28-603B-4EFC-80F8-17E5E9107035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1F4E-0809-4239-8034-C38E431DAF92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A496-7307-4E8B-88DE-CB97B48BAB6F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bl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3"/>
          </p:nvPr>
        </p:nvSpPr>
        <p:spPr>
          <a:xfrm>
            <a:off x="608037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en-US" altLang="en-US" smtClean="0"/>
              <a:t>Click the icon to add table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21E90-850C-410B-8B89-8394F580CFDA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fourObj" preserve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8037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2389716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6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en-US" smtClean="0"/>
              <a:t>Click the icon to add picture</a:t>
            </a:r>
            <a:endParaRPr lang="en-US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6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altLang="en-US" smtClean="0"/>
              <a:t>Click to edit Master text styles</a:t>
            </a:r>
            <a:endParaRPr lang="en-US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2D86A-5F52-4165-8473-F1B836277586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>
          <a:solidFill>
            <a:schemeClr val="tx2"/>
          </a:solidFill>
        </a:defRPr>
      </a:lvl2pPr>
      <a:lvl3pPr eaLnBrk="1" latinLnBrk="0" hangingPunct="1">
        <a:defRPr>
          <a:solidFill>
            <a:schemeClr val="tx2"/>
          </a:solidFill>
        </a:defRPr>
      </a:lvl3pPr>
      <a:lvl4pPr eaLnBrk="1" latinLnBrk="0" hangingPunct="1">
        <a:defRPr>
          <a:solidFill>
            <a:schemeClr val="tx2"/>
          </a:solidFill>
        </a:defRPr>
      </a:lvl4pPr>
      <a:lvl5pPr eaLnBrk="1" latinLnBrk="0" hangingPunct="1">
        <a:defRPr>
          <a:solidFill>
            <a:schemeClr val="tx2"/>
          </a:solidFill>
        </a:defRPr>
      </a:lvl5pPr>
      <a:lvl6pPr eaLnBrk="1" latinLnBrk="0" hangingPunct="1">
        <a:defRPr>
          <a:solidFill>
            <a:schemeClr val="tx2"/>
          </a:solidFill>
        </a:defRPr>
      </a:lvl6pPr>
      <a:lvl7pPr eaLnBrk="1" latinLnBrk="0" hangingPunct="1">
        <a:defRPr>
          <a:solidFill>
            <a:schemeClr val="tx2"/>
          </a:solidFill>
        </a:defRPr>
      </a:lvl7pPr>
      <a:lvl8pPr eaLnBrk="1" latinLnBrk="0" hangingPunct="1">
        <a:defRPr>
          <a:solidFill>
            <a:schemeClr val="tx2"/>
          </a:solidFill>
        </a:defRPr>
      </a:lvl8pPr>
      <a:lvl9pPr eaLnBrk="1" latinLnBrk="0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609601" y="692658"/>
            <a:ext cx="10972798" cy="237629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altLang="en-US" sz="5400">
                <a:ln w="12700" cap="flat" cmpd="sng" algn="ctr">
                  <a:solidFill>
                    <a:schemeClr val="accent6">
                      <a:satMod val="105000"/>
                    </a:schemeClr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6">
                        <a:shade val="51000"/>
                        <a:satMod val="130000"/>
                      </a:schemeClr>
                    </a:gs>
                    <a:gs pos="80000">
                      <a:schemeClr val="accent6">
                        <a:shade val="93000"/>
                        <a:satMod val="130000"/>
                      </a:schemeClr>
                    </a:gs>
                    <a:gs pos="100000">
                      <a:schemeClr val="accent6">
                        <a:shade val="94000"/>
                        <a:satMod val="135000"/>
                      </a:schemeClr>
                    </a:gs>
                  </a:gsLst>
                  <a:lin ang="16200000" scaled="0"/>
                  <a:tileRect/>
                </a:gradFill>
                <a:effectLst>
                  <a:outerShdw blurRad="38100" dist="25400" dir="5400000" rotWithShape="0">
                    <a:srgbClr val="000000">
                      <a:alpha val="75000"/>
                    </a:srgbClr>
                  </a:outerShdw>
                </a:effectLst>
              </a:rPr>
              <a:t>Игры с мячом для </a:t>
            </a:r>
            <a:endParaRPr lang="ru-RU" altLang="en-US" sz="5400">
              <a:ln w="12700" cap="flat" cmpd="sng" algn="ctr">
                <a:solidFill>
                  <a:schemeClr val="accent6">
                    <a:satMod val="105000"/>
                  </a:schemeClr>
                </a:solidFill>
                <a:prstDash val="solid"/>
                <a:round/>
              </a:ln>
              <a:gradFill flip="xy"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  <a:tileRect/>
              </a:gradFill>
              <a:effectLst>
                <a:outerShdw blurRad="38100" dist="25400" dir="5400000" rotWithShape="0">
                  <a:srgbClr val="000000">
                    <a:alpha val="75000"/>
                  </a:srgbClr>
                </a:outerShdw>
              </a:effectLst>
            </a:endParaRPr>
          </a:p>
          <a:p>
            <a:pPr>
              <a:defRPr/>
            </a:pPr>
            <a:r>
              <a:rPr lang="ru-RU" altLang="en-US" sz="5400">
                <a:ln w="12700" cap="flat" cmpd="sng" algn="ctr">
                  <a:solidFill>
                    <a:schemeClr val="accent6">
                      <a:satMod val="105000"/>
                    </a:schemeClr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6">
                        <a:shade val="51000"/>
                        <a:satMod val="130000"/>
                      </a:schemeClr>
                    </a:gs>
                    <a:gs pos="80000">
                      <a:schemeClr val="accent6">
                        <a:shade val="93000"/>
                        <a:satMod val="130000"/>
                      </a:schemeClr>
                    </a:gs>
                    <a:gs pos="100000">
                      <a:schemeClr val="accent6">
                        <a:shade val="94000"/>
                        <a:satMod val="135000"/>
                      </a:schemeClr>
                    </a:gs>
                  </a:gsLst>
                  <a:lin ang="16200000" scaled="0"/>
                  <a:tileRect/>
                </a:gradFill>
                <a:effectLst>
                  <a:outerShdw blurRad="38100" dist="25400" dir="5400000" rotWithShape="0">
                    <a:srgbClr val="000000">
                      <a:alpha val="75000"/>
                    </a:srgbClr>
                  </a:outerShdw>
                </a:effectLst>
              </a:rPr>
              <a:t>младшего возраста </a:t>
            </a:r>
            <a:endParaRPr lang="ru-RU" altLang="en-US" sz="5400">
              <a:ln w="12700" cap="flat" cmpd="sng" algn="ctr">
                <a:solidFill>
                  <a:schemeClr val="accent6">
                    <a:satMod val="105000"/>
                  </a:schemeClr>
                </a:solidFill>
                <a:prstDash val="solid"/>
                <a:round/>
              </a:ln>
              <a:gradFill flip="xy"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  <a:tileRect/>
              </a:gradFill>
              <a:effectLst>
                <a:outerShdw blurRad="38100" dist="25400" dir="5400000" rotWithShape="0">
                  <a:srgbClr val="000000">
                    <a:alpha val="75000"/>
                  </a:srgbClr>
                </a:outerShdw>
              </a:effectLst>
            </a:endParaRPr>
          </a:p>
          <a:p>
            <a:pPr>
              <a:defRPr/>
            </a:pPr>
            <a:r>
              <a:rPr lang="ru-RU" altLang="en-US" sz="5400">
                <a:ln w="12700" cap="flat" cmpd="sng" algn="ctr">
                  <a:solidFill>
                    <a:schemeClr val="accent6">
                      <a:satMod val="105000"/>
                    </a:schemeClr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6">
                        <a:shade val="51000"/>
                        <a:satMod val="130000"/>
                      </a:schemeClr>
                    </a:gs>
                    <a:gs pos="80000">
                      <a:schemeClr val="accent6">
                        <a:shade val="93000"/>
                        <a:satMod val="130000"/>
                      </a:schemeClr>
                    </a:gs>
                    <a:gs pos="100000">
                      <a:schemeClr val="accent6">
                        <a:shade val="94000"/>
                        <a:satMod val="135000"/>
                      </a:schemeClr>
                    </a:gs>
                  </a:gsLst>
                  <a:lin ang="16200000" scaled="0"/>
                  <a:tileRect/>
                </a:gradFill>
                <a:effectLst>
                  <a:outerShdw blurRad="38100" dist="25400" dir="5400000" rotWithShape="0">
                    <a:srgbClr val="000000">
                      <a:alpha val="75000"/>
                    </a:srgbClr>
                  </a:outerShdw>
                </a:effectLst>
              </a:rPr>
              <a:t>дома</a:t>
            </a:r>
            <a:endParaRPr lang="ru-RU" altLang="en-US" sz="5400">
              <a:ln w="12700" cap="flat" cmpd="sng" algn="ctr">
                <a:solidFill>
                  <a:schemeClr val="accent6">
                    <a:satMod val="105000"/>
                  </a:schemeClr>
                </a:solidFill>
                <a:prstDash val="solid"/>
                <a:round/>
              </a:ln>
              <a:gradFill flip="xy"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  <a:tileRect/>
              </a:gradFill>
              <a:effectLst>
                <a:outerShdw blurRad="38100" dist="25400" dir="5400000" rotWithShape="0">
                  <a:srgbClr val="000000">
                    <a:alpha val="75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551307" y="332613"/>
            <a:ext cx="11377423" cy="45232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«Прокати и догони»</a:t>
            </a: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игры: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учить катать мяч в прямом направлении, отталкивать его энергично, развивать умение ориентироваться в пространстве, активизировать прослеживающую функцию глаза.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игры: 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ребенок с мячом в руках подходит к обозначенному месту (шнур, полоска пластыря, цветной кружочек) и выполняет действия в соответствии со стихотворным текстом.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Наш веселый, звонкий мячик </a:t>
            </a:r>
            <a:r>
              <a:rPr xmlns:mc="http://schemas.openxmlformats.org/markup-compatibility/2006" xmlns:hp="http://schemas.haansoft.com/office/presentation/8.0" lang="ru-RU" altLang="en-US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en-US" altLang="ru-RU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-</a:t>
            </a:r>
            <a:r>
              <a:rPr xmlns:mc="http://schemas.openxmlformats.org/markup-compatibility/2006" xmlns:hp="http://schemas.haansoft.com/office/presentation/8.0" lang="ru-RU" altLang="en-US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Толкает мяч двумя руками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Мы прокатим далеко </a:t>
            </a:r>
            <a:r>
              <a:rPr xmlns:mc="http://schemas.openxmlformats.org/markup-compatibility/2006" xmlns:hp="http://schemas.haansoft.com/office/presentation/8.0" lang="ru-RU" altLang="en-US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en-US" altLang="ru-RU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-</a:t>
            </a:r>
            <a:r>
              <a:rPr xmlns:mc="http://schemas.openxmlformats.org/markup-compatibility/2006" xmlns:hp="http://schemas.haansoft.com/office/presentation/8.0" lang="ru-RU" altLang="en-US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Смотрит, куда он покатился,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А теперь его догоним</a:t>
            </a:r>
            <a:r>
              <a:rPr xmlns:mc="http://schemas.openxmlformats.org/markup-compatibility/2006" xmlns:hp="http://schemas.haansoft.com/office/presentation/8.0" lang="ru-RU" altLang="en-US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en-US" altLang="ru-RU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-</a:t>
            </a:r>
            <a:r>
              <a:rPr xmlns:mc="http://schemas.openxmlformats.org/markup-compatibility/2006" xmlns:hp="http://schemas.haansoft.com/office/presentation/8.0" lang="ru-RU" altLang="en-US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Бежит за мячом, догоняет его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Это сделать нам легко! </a:t>
            </a:r>
            <a:r>
              <a:rPr xmlns:mc="http://schemas.openxmlformats.org/markup-compatibility/2006" xmlns:hp="http://schemas.haansoft.com/office/presentation/8.0" lang="ru-RU" altLang="en-US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en-US" altLang="ru-RU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-</a:t>
            </a:r>
            <a:r>
              <a:rPr xmlns:mc="http://schemas.openxmlformats.org/markup-compatibility/2006" xmlns:hp="http://schemas.haansoft.com/office/presentation/8.0" lang="ru-RU" altLang="en-US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Поднимает мяч над головой: «Поймал!»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В зависимости от диаметра мяча ребенок может прокатывать его одной рукой, чередуя правую и левую руку, если маленький (диаметром 5-8 см) или двумя руками, если большой (диаметром 18-20 см).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Правила игры: ребёнок смотрит вперед, прежде чем катит мяч. Не бежит за мячом сразу, а дожидается речевого сигнала.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"/>
          <p:cNvSpPr/>
          <p:nvPr/>
        </p:nvSpPr>
        <p:spPr>
          <a:xfrm>
            <a:off x="1559433" y="970025"/>
            <a:ext cx="10081260" cy="439064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Поиграй со мною в мяч</a:t>
            </a:r>
            <a:r>
              <a:rPr xmlns:mc="http://schemas.openxmlformats.org/markup-compatibility/2006" xmlns:hp="http://schemas.haansoft.com/office/presentation/8.0" sz="32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развивать  внимание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ловкость</a:t>
            </a:r>
            <a:endParaRPr xmlns:mc="http://schemas.openxmlformats.org/markup-compatibility/2006" xmlns:hp="http://schemas.haansoft.com/office/presentation/8.0" lang="ru-RU" altLang="en-US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endParaRPr xmlns:mc="http://schemas.openxmlformats.org/markup-compatibility/2006" xmlns:hp="http://schemas.haansoft.com/office/presentation/8.0" lang="en-US" altLang="ru-RU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Для игры нужен: большой мяч.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Взрослый садится перед ребёнком на четвереньки и предлагает ему сесть так же. Катит мяч к ребёнку, приговаривая: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Ты поймал весёлый мяч,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Ну, верни его, не прячь.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Ребёнок катит мяч обратно.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Упражнение повторяется несколько раз.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360783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1415415" y="606552"/>
            <a:ext cx="9073134" cy="35444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Лови, кати</a:t>
            </a:r>
            <a:r>
              <a:rPr xmlns:mc="http://schemas.openxmlformats.org/markup-compatibility/2006" xmlns:hp="http://schemas.haansoft.com/office/presentation/8.0" sz="32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развивать внимание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ловкость</a:t>
            </a:r>
            <a:endParaRPr xmlns:mc="http://schemas.openxmlformats.org/markup-compatibility/2006" xmlns:hp="http://schemas.haansoft.com/office/presentation/8.0" lang="ru-RU" altLang="en-US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Для игры нужны: флажок и мяч.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endParaRPr xmlns:mc="http://schemas.openxmlformats.org/markup-compatibility/2006" xmlns:hp="http://schemas.haansoft.com/office/presentation/8.0" lang="en-US" altLang="ru-RU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Взрослый предлагает ребёнку поиграть с мячом. Просит его встать к флажку (расстояние 50 см), показывает, как присесть на четвереньки, и катит ребёнку мяч. Затем просит его катить мяч обратно.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1559433" y="980692"/>
            <a:ext cx="9860280" cy="372275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36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Мяч по дорожке</a:t>
            </a:r>
            <a:r>
              <a:rPr xmlns:mc="http://schemas.openxmlformats.org/markup-compatibility/2006" xmlns:hp="http://schemas.haansoft.com/office/presentation/8.0" sz="36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36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36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развивать внимание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ловкость</a:t>
            </a:r>
            <a:endParaRPr xmlns:mc="http://schemas.openxmlformats.org/markup-compatibility/2006" xmlns:hp="http://schemas.haansoft.com/office/presentation/8.0" lang="ru-RU" altLang="en-US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Для игры нужны: дорожка и шар.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endParaRPr xmlns:mc="http://schemas.openxmlformats.org/markup-compatibility/2006" xmlns:hp="http://schemas.haansoft.com/office/presentation/8.0" lang="en-US" altLang="ru-RU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Взрослый обращает внимание ребёнка на дорожку (Цветная ткань шириной 35—40 см, длиной 0,5—1 м), предлагает ему катить шар по дорожке. Затем катит шар вместе с ребёнком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обратно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"/>
          <p:cNvSpPr/>
          <p:nvPr/>
        </p:nvSpPr>
        <p:spPr>
          <a:xfrm>
            <a:off x="1604009" y="980693"/>
            <a:ext cx="8983980" cy="359892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36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Попади в ворота</a:t>
            </a:r>
            <a:r>
              <a:rPr xmlns:mc="http://schemas.openxmlformats.org/markup-compatibility/2006" xmlns:hp="http://schemas.haansoft.com/office/presentation/8.0" sz="36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36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80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развивать внимание</a:t>
            </a:r>
            <a:r>
              <a:rPr xmlns:mc="http://schemas.openxmlformats.org/markup-compatibility/2006" xmlns:hp="http://schemas.haansoft.com/office/presentation/8.0" lang="en-US" altLang="ru-RU" sz="280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ловкость</a:t>
            </a:r>
            <a:r>
              <a:rPr xmlns:mc="http://schemas.openxmlformats.org/markup-compatibility/2006" xmlns:hp="http://schemas.haansoft.com/office/presentation/8.0" lang="en-US" altLang="ru-RU" sz="280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развивать умение попадать в цель</a:t>
            </a:r>
            <a:endParaRPr xmlns:mc="http://schemas.openxmlformats.org/markup-compatibility/2006" xmlns:hp="http://schemas.haansoft.com/office/presentation/8.0" lang="ru-RU" altLang="en-US" sz="280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Для игры нужны: ворота и мяч.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endParaRPr xmlns:mc="http://schemas.openxmlformats.org/markup-compatibility/2006" xmlns:hp="http://schemas.haansoft.com/office/presentation/8.0" lang="en-US" altLang="ru-RU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Взрослый предлагает ребёнку встать напротив ворот, присесть на четвереньки и катить мяч в ворота. Затем добежать до ворот, забрать мяч и повторить движение.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695325" y="548640"/>
            <a:ext cx="10513314" cy="36023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36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Попади в круг</a:t>
            </a:r>
            <a:r>
              <a:rPr xmlns:mc="http://schemas.openxmlformats.org/markup-compatibility/2006" xmlns:hp="http://schemas.haansoft.com/office/presentation/8.0" sz="36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36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развивать ловкость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развивать умение попадать в цель</a:t>
            </a:r>
            <a:endParaRPr xmlns:mc="http://schemas.openxmlformats.org/markup-compatibility/2006" xmlns:hp="http://schemas.haansoft.com/office/presentation/8.0" lang="ru-RU" altLang="en-US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Для игры нужны: корзина или обруч и малые мячи или мешочки.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ис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пользовать обруч) малые мячи или мешочки (по два, в правую и левую руки)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endParaRPr xmlns:mc="http://schemas.openxmlformats.org/markup-compatibility/2006" xmlns:hp="http://schemas.haansoft.com/office/presentation/8.0" lang="en-US" altLang="ru-RU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Ребенок 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встаёт на расстоянии 1—1,5 м от корзины в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обруч 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и бросает мяч или мешочек в корзину.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"/>
          <p:cNvSpPr/>
          <p:nvPr/>
        </p:nvSpPr>
        <p:spPr>
          <a:xfrm>
            <a:off x="911352" y="674751"/>
            <a:ext cx="10225278" cy="423824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32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Мой весёлый звонкий мяч</a:t>
            </a:r>
            <a:r>
              <a:rPr xmlns:mc="http://schemas.openxmlformats.org/markup-compatibility/2006" xmlns:hp="http://schemas.haansoft.com/office/presentation/8.0" sz="32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32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развивать внимание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ловкость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закреплять цвета</a:t>
            </a:r>
            <a:endParaRPr xmlns:mc="http://schemas.openxmlformats.org/markup-compatibility/2006" xmlns:hp="http://schemas.haansoft.com/office/presentation/8.0" lang="ru-RU" altLang="en-US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Для игры нужен: 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разноцветные мячи 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основные цвета 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-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красный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зеленый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синий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желтый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),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корзины или коробочки по цветам мячей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.</a:t>
            </a:r>
            <a:endParaRPr xmlns:mc="http://schemas.openxmlformats.org/markup-compatibility/2006" xmlns:hp="http://schemas.haansoft.com/office/presentation/8.0" lang="en-US" altLang="ru-RU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Взрослый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в руках держит корзину с разноцветными мячами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и говорит 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слова: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Мой весёлый, звонкий мяч,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Ты куда пустился вскачь?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Красный, жёлтый, голубой,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Не угнаться за тобой.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После слов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подбрасывает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мяч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и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вверх и 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просит ребёнка 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собрать 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мяч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и в корзинки или коробочки по цветам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.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Игра повторяется снова.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551307" y="290322"/>
            <a:ext cx="9793224" cy="490842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«Съедобное-несъедобное»</a:t>
            </a: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игры: 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развивать внимание, умение сосредотачиваться на определенном предмете, быстроту мышления. Научить детей за короткое время делить предметы на две категории: съедобное и несъедобное.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игры: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бросайте ребенку мяч и называйте разные слова (существительные). Все, что можно съесть, малыш должен поймать, а «несъедобное» отбросить.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Другой вариант игры: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перекатываем друг другу мячик просто называя слова на разные темы: любимая еда, напитки, деревья, цветы, домашние и дикие животные, фрукты и овощи и т. д. Таким образом в процессе веселой игры мы значительно расширяем кругозор, ведь взрослые знакомят ребенка с более сложными и неизвестными ребенку предметами, оставляя ему более легкие варианты.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623316" y="332613"/>
            <a:ext cx="11089386" cy="52661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«Колобок»</a:t>
            </a: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игры: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учить детей катать и ловить мяч.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игры: 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воспитатель находится в центре зала с мячом в руках. Дети располагаются хаотично.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Воспитатель</a:t>
            </a:r>
            <a:r>
              <a:rPr xmlns:mc="http://schemas.openxmlformats.org/markup-compatibility/2006" xmlns:hp="http://schemas.haansoft.com/office/presentation/8.0" lang="ru-RU" altLang="en-US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en-US" altLang="ru-RU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xmlns:mc="http://schemas.openxmlformats.org/markup-compatibility/2006" xmlns:hp="http://schemas.haansoft.com/office/presentation/8.0" lang="ru-RU" altLang="en-US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родитель</a:t>
            </a:r>
            <a:r>
              <a:rPr xmlns:mc="http://schemas.openxmlformats.org/markup-compatibility/2006" xmlns:hp="http://schemas.haansoft.com/office/presentation/8.0" lang="en-US" altLang="ru-RU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)</a:t>
            </a: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«Колобок – румяный бок покатился во лесок». </a:t>
            </a: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На сигнал: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«Зайцы» дети прыгают, как зайцы.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Воспитатель</a:t>
            </a:r>
            <a:r>
              <a:rPr xmlns:mc="http://schemas.openxmlformats.org/markup-compatibility/2006" xmlns:hp="http://schemas.haansoft.com/office/presentation/8.0" lang="ru-RU" altLang="en-US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en-US" altLang="ru-RU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xmlns:mc="http://schemas.openxmlformats.org/markup-compatibility/2006" xmlns:hp="http://schemas.haansoft.com/office/presentation/8.0" lang="ru-RU" altLang="en-US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родитель</a:t>
            </a:r>
            <a:r>
              <a:rPr xmlns:mc="http://schemas.openxmlformats.org/markup-compatibility/2006" xmlns:hp="http://schemas.haansoft.com/office/presentation/8.0" lang="en-US" altLang="ru-RU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)</a:t>
            </a: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 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«К зайцу (имя ребенка) покатился». Воспитатель 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родитель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)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катит мяч тому, кого назвал. Ребенок возвращает мяч – катит его обратно.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Сигнал: 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«Волки» - 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дети 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ребенок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)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передвигаются по залу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дому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)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широким шагом.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Воспитатель</a:t>
            </a:r>
            <a:r>
              <a:rPr xmlns:mc="http://schemas.openxmlformats.org/markup-compatibility/2006" xmlns:hp="http://schemas.haansoft.com/office/presentation/8.0" lang="ru-RU" altLang="en-US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en-US" altLang="ru-RU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xmlns:mc="http://schemas.openxmlformats.org/markup-compatibility/2006" xmlns:hp="http://schemas.haansoft.com/office/presentation/8.0" lang="ru-RU" altLang="en-US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родитель</a:t>
            </a:r>
            <a:r>
              <a:rPr xmlns:mc="http://schemas.openxmlformats.org/markup-compatibility/2006" xmlns:hp="http://schemas.haansoft.com/office/presentation/8.0" lang="en-US" altLang="ru-RU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)</a:t>
            </a: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«К волку (имя ребенка) в лапы прыгнул». Воспитатель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родитель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)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бросает мяч ребенку способом снизу. Ребенок бросает мяч воспитателю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родителю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)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тем же способом. Игра продолжается. Дети имитируют походку медведя и лисы.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Thinkfree Office">
  <a:themeElements>
    <a:clrScheme name="Thinkfree Office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Thinkfree Office">
      <a:maj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inkfre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643</ep:Words>
  <ep:PresentationFormat>On-screen Show (4:3)</ep:PresentationFormat>
  <ep:Paragraphs>62</ep:Paragraphs>
  <ep:Slides>10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10</vt:i4>
      </vt:variant>
    </vt:vector>
  </ep:HeadingPairs>
  <ep:TitlesOfParts>
    <vt:vector size="11" baseType="lpstr">
      <vt:lpstr>Thinkfree Office</vt:lpstr>
      <vt:lpstr>Игры с мячом для  младшего возраста  дома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2015-12-02T08:37:17.936</dcterms:created>
  <cp:lastModifiedBy>Admin</cp:lastModifiedBy>
  <dcterms:modified xsi:type="dcterms:W3CDTF">2020-04-07T17:44:12.154</dcterms:modified>
  <cp:revision>20</cp:revision>
  <cp:version>0906.0100.01</cp:version>
</cp:coreProperties>
</file>