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61" r:id="rId4"/>
    <p:sldId id="262" r:id="rId5"/>
    <p:sldId id="272" r:id="rId6"/>
    <p:sldId id="276" r:id="rId7"/>
    <p:sldId id="277" r:id="rId8"/>
    <p:sldId id="273" r:id="rId9"/>
    <p:sldId id="275" r:id="rId10"/>
    <p:sldId id="278" r:id="rId11"/>
    <p:sldId id="274" r:id="rId12"/>
    <p:sldId id="279" r:id="rId13"/>
    <p:sldId id="263" r:id="rId14"/>
    <p:sldId id="25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8" autoAdjust="0"/>
    <p:restoredTop sz="94660"/>
  </p:normalViewPr>
  <p:slideViewPr>
    <p:cSldViewPr>
      <p:cViewPr varScale="1">
        <p:scale>
          <a:sx n="68" d="100"/>
          <a:sy n="6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9FB3DA-F68B-4E8A-AAA4-7031E26107B5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A9656A-A6ED-4B81-BAEA-DC080C637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CDA550-BBA0-4CB5-B36A-B8D21AED7BD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60531-BA44-416F-B3BD-3463D09639C3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E8651-D72F-4764-8441-73F344C83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5199D-588D-421A-B497-FC1855306B4B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6AF6C-5D86-4D93-8FA4-27C11620F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39F62-18B8-4376-8CC0-DE62985027CC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38C84-600F-4293-A9B9-FB1AE8834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865F3-C6B5-4BC1-966A-10B7AE9F2C9D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BD1E-25E1-4D66-B1F7-EB5C6AAB5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FAA2C-0AF2-40E0-94EC-28ABD0A2832C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DFD71-E443-41DB-8D03-933EF0753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BC48E-EE2B-457E-A2E8-DD78F4CF1DF3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E4DA1-1ED4-4B47-8D48-1662626BA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E510E-A9BA-4011-ADD5-12E8F9A5E8C7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FFB1C-776F-4049-878C-825372622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EB977-5776-432C-9A98-53616BE306A2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DFBEB-73DC-479D-A1B5-BD0E2BA40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34911-4EA2-4F14-8F8D-FCD7D35B1A5A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D6388-66DE-4119-8126-D4060DC81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464D6-C5E4-40DE-9C83-509E59DE061D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726B8-7693-4FDC-8DBB-B781FB8E5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AB739-518B-400C-8B2E-9F9198D9489E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05F18-D32A-48BD-A3D4-1552EC7AD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9EB2BB-F5A0-491B-B4B8-5D7759E9B8BE}" type="datetimeFigureOut">
              <a:rPr lang="ru-RU"/>
              <a:pPr>
                <a:defRPr/>
              </a:pPr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E5DC2D-5238-4AA1-8D5E-1573940C2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696" r:id="rId4"/>
    <p:sldLayoutId id="2147483697" r:id="rId5"/>
    <p:sldLayoutId id="2147483698" r:id="rId6"/>
    <p:sldLayoutId id="2147483702" r:id="rId7"/>
    <p:sldLayoutId id="2147483703" r:id="rId8"/>
    <p:sldLayoutId id="2147483704" r:id="rId9"/>
    <p:sldLayoutId id="2147483699" r:id="rId10"/>
    <p:sldLayoutId id="2147483705" r:id="rId11"/>
  </p:sldLayoutIdLst>
  <p:transition spd="med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468313" y="333375"/>
            <a:ext cx="7988300" cy="30956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Использование 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Информационно - Коммуникационных </a:t>
            </a:r>
            <a:r>
              <a:rPr lang="ru-RU" dirty="0" smtClean="0">
                <a:solidFill>
                  <a:schemeClr val="tx1"/>
                </a:solidFill>
              </a:rPr>
              <a:t>Технологий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работе с родителями</a:t>
            </a:r>
            <a:endParaRPr lang="ru-RU" dirty="0" smtClean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14732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tx1"/>
                </a:solidFill>
              </a:rPr>
              <a:t>(из опыта работы)</a:t>
            </a:r>
          </a:p>
        </p:txBody>
      </p:sp>
      <p:sp>
        <p:nvSpPr>
          <p:cNvPr id="4" name="Овал 3"/>
          <p:cNvSpPr/>
          <p:nvPr/>
        </p:nvSpPr>
        <p:spPr>
          <a:xfrm>
            <a:off x="827088" y="4508500"/>
            <a:ext cx="7489825" cy="149066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          </a:t>
            </a:r>
            <a:r>
              <a:rPr lang="ru-RU" sz="2000" dirty="0">
                <a:solidFill>
                  <a:schemeClr val="tx1"/>
                </a:solidFill>
              </a:rPr>
              <a:t>Подготовила воспитатель МБДОУ «Детский сад  № 28 комбинированного вида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                 </a:t>
            </a:r>
            <a:r>
              <a:rPr lang="ru-RU" sz="2000" dirty="0" err="1">
                <a:solidFill>
                  <a:schemeClr val="tx1"/>
                </a:solidFill>
              </a:rPr>
              <a:t>Ракина</a:t>
            </a:r>
            <a:r>
              <a:rPr lang="ru-RU" sz="2000" dirty="0">
                <a:solidFill>
                  <a:schemeClr val="tx1"/>
                </a:solidFill>
              </a:rPr>
              <a:t> Оксана Николаевна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0360" cy="206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одр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0"/>
            <a:ext cx="2879794" cy="191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новый год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60648"/>
            <a:ext cx="2968442" cy="188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сень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420888"/>
            <a:ext cx="2736304" cy="177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асх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348880"/>
            <a:ext cx="2736304" cy="199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797152"/>
            <a:ext cx="2771799" cy="1607005"/>
          </a:xfrm>
          <a:prstGeom prst="rect">
            <a:avLst/>
          </a:prstGeom>
        </p:spPr>
      </p:pic>
      <p:pic>
        <p:nvPicPr>
          <p:cNvPr id="8" name="Рисунок 7" descr="3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12160" y="2492896"/>
            <a:ext cx="2886422" cy="1584176"/>
          </a:xfrm>
          <a:prstGeom prst="rect">
            <a:avLst/>
          </a:prstGeom>
        </p:spPr>
      </p:pic>
      <p:pic>
        <p:nvPicPr>
          <p:cNvPr id="9" name="Рисунок 8" descr="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87824" y="4581128"/>
            <a:ext cx="2736304" cy="1512168"/>
          </a:xfrm>
          <a:prstGeom prst="rect">
            <a:avLst/>
          </a:prstGeom>
        </p:spPr>
      </p:pic>
      <p:pic>
        <p:nvPicPr>
          <p:cNvPr id="10" name="Рисунок 9" descr="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084168" y="5013176"/>
            <a:ext cx="2746694" cy="1512168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Использование электронной почты, создание электронного почтового ящика группы.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5615855" cy="4679950"/>
          </a:xfrm>
        </p:spPr>
        <p:txBody>
          <a:bodyPr rtlCol="0"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Такой вид общения с родителями -  источник информации учебного, методического или воспитательного характера.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Со страниц электронной почты родители получают оперативную информацию: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о методах сбережения здоровья детей,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их безопасности,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правилах поведения ребенка в семье и в обществе,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полезные советы по обучению и воспитанию дошкольников,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err="1" smtClean="0">
                <a:solidFill>
                  <a:schemeClr val="tx1"/>
                </a:solidFill>
              </a:rPr>
              <a:t>фотоотчетов</a:t>
            </a:r>
            <a:r>
              <a:rPr lang="ru-RU" sz="1800" dirty="0" smtClean="0">
                <a:solidFill>
                  <a:schemeClr val="tx1"/>
                </a:solidFill>
              </a:rPr>
              <a:t> с мероприятий,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получение информации  о группе,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расписании НОД,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о проводимых мероприятиях, праздниках, развлечениях.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и многое другое полезное и интересное.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800" dirty="0"/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268760"/>
            <a:ext cx="3205709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7772400" cy="178010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Перспективы работы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 родителями.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704856" cy="432048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sym typeface="Wingdings"/>
              </a:rPr>
              <a:t>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 Создание аудио и видео </a:t>
            </a:r>
            <a:r>
              <a:rPr lang="ru-RU" sz="2800" dirty="0" err="1" smtClean="0">
                <a:solidFill>
                  <a:schemeClr val="tx1"/>
                </a:solidFill>
                <a:sym typeface="Wingdings"/>
              </a:rPr>
              <a:t>напоминалок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.</a:t>
            </a:r>
          </a:p>
          <a:p>
            <a:pPr algn="l"/>
            <a:r>
              <a:rPr lang="ru-RU" sz="2800" dirty="0" smtClean="0">
                <a:solidFill>
                  <a:srgbClr val="FF0000"/>
                </a:solidFill>
                <a:sym typeface="Wingdings"/>
              </a:rPr>
              <a:t>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Использование методики </a:t>
            </a:r>
            <a:r>
              <a:rPr lang="ru-RU" sz="2800" dirty="0" err="1" smtClean="0">
                <a:solidFill>
                  <a:schemeClr val="tx1"/>
                </a:solidFill>
                <a:sym typeface="Wingdings"/>
              </a:rPr>
              <a:t>Н.М.Метеновой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 в организации родительских собраний с использованием ИКТ.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sym typeface="Wingdings"/>
              </a:rPr>
              <a:t>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 Создание в электронном варианте альбома интересных идей, затей, сценариев детских праздников, дней рождения </a:t>
            </a:r>
          </a:p>
          <a:p>
            <a:pPr algn="l"/>
            <a:r>
              <a:rPr lang="ru-RU" sz="2800" dirty="0" smtClean="0">
                <a:solidFill>
                  <a:srgbClr val="FF0000"/>
                </a:solidFill>
                <a:sym typeface="Wingdings"/>
              </a:rPr>
              <a:t>  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Создание страницы 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группы в  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социальной 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          сети</a:t>
            </a:r>
            <a:r>
              <a:rPr lang="ru-RU" sz="2800" dirty="0" smtClean="0">
                <a:solidFill>
                  <a:schemeClr val="tx1"/>
                </a:solidFill>
                <a:sym typeface="Wingdings"/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7137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i="1">
              <a:solidFill>
                <a:srgbClr val="002060"/>
              </a:solidFill>
              <a:latin typeface="Times New Roman" pitchFamily="18" charset="0"/>
            </a:endParaRPr>
          </a:p>
          <a:p>
            <a:pPr algn="ctr"/>
            <a:endParaRPr lang="ru-RU" sz="2400" i="1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468313" y="1557338"/>
            <a:ext cx="82804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</a:rPr>
              <a:t>Таким образом, сегодня применение информационно коммуникационных технологий в образовательном процессе и в работе с родителями – это одно из приоритетных направлений модернизации образования, позволяющее не только повысить качество обучения, но и достичь нового уровня отношений между участниками учебного процесса на всех этапах педагогической деятельности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323850" y="260350"/>
            <a:ext cx="856932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pPr algn="ctr"/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3" name="Рисунок 2" descr="89013789_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79388" y="1773238"/>
            <a:ext cx="856932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Новые современные возможности помогают  в работе не только с детьми, но и с их родителями. Ведь одним из важнейших социальных институтов воспитания является семья. Привлечение родителей к участию в воспитательном процессе в общеобразовательном учреждении способствует созданию благоприятного климата в семье, психологического и эмоционального комфорта ребенка.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1125538"/>
            <a:ext cx="8461375" cy="45847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Традиционные формы, работы с родителями при всех их положительных характеристиках, имеют объективные трудности это: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  <a:cs typeface="+mn-cs"/>
              </a:rPr>
              <a:t>ограниченное количество времени у родителей, как для посещения родительских собраний, так и посещения консультаций в детском саду.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-    отсутствие возможностей для своевременного предоставления необходимой информации родителям.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642350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solidFill>
                <a:srgbClr val="002060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latin typeface="Times New Roman" pitchFamily="18" charset="0"/>
              </a:rPr>
              <a:t>Конфуций: «</a:t>
            </a:r>
            <a:r>
              <a:rPr lang="ru-RU" sz="2400" i="1">
                <a:latin typeface="Times New Roman" pitchFamily="18" charset="0"/>
              </a:rPr>
              <a:t>Я слышу – и забываю. Я вижу – и вспоминаю. Я делаю – и постигаю</a:t>
            </a:r>
            <a:r>
              <a:rPr lang="ru-RU" sz="2400">
                <a:latin typeface="Times New Roman" pitchFamily="18" charset="0"/>
              </a:rPr>
              <a:t>».</a:t>
            </a:r>
          </a:p>
          <a:p>
            <a:r>
              <a:rPr lang="ru-RU" sz="2400">
                <a:latin typeface="Times New Roman" pitchFamily="18" charset="0"/>
              </a:rPr>
              <a:t>Зная особенности человеческого восприятия, можно сказать, что наиболее качественное усвоение нового материала достигается при сочетании словесного изложения и использования средств наглядности, которые дают возможность визуально представить предъявляемую информацию.</a:t>
            </a:r>
          </a:p>
          <a:p>
            <a:endParaRPr lang="ru-RU" sz="2400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Пять преимуществ использования визуальных средств:</a:t>
            </a:r>
          </a:p>
          <a:p>
            <a:pPr algn="ctr"/>
            <a:endParaRPr lang="ru-RU" sz="2400">
              <a:latin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</a:rPr>
              <a:t>1.     Привлекают и удерживают внимание.</a:t>
            </a:r>
          </a:p>
          <a:p>
            <a:r>
              <a:rPr lang="ru-RU" sz="2400">
                <a:latin typeface="Times New Roman" pitchFamily="18" charset="0"/>
              </a:rPr>
              <a:t>2.     Иллюстрируют и усиливают устную речь.</a:t>
            </a:r>
          </a:p>
          <a:p>
            <a:r>
              <a:rPr lang="ru-RU" sz="2400">
                <a:latin typeface="Times New Roman" pitchFamily="18" charset="0"/>
              </a:rPr>
              <a:t>3.     Сводят к минимуму непонимание.</a:t>
            </a:r>
          </a:p>
          <a:p>
            <a:r>
              <a:rPr lang="ru-RU" sz="2400">
                <a:latin typeface="Times New Roman" pitchFamily="18" charset="0"/>
              </a:rPr>
              <a:t>4.     Усиливают запоминание. </a:t>
            </a:r>
          </a:p>
          <a:p>
            <a:r>
              <a:rPr lang="ru-RU" sz="2400">
                <a:latin typeface="Times New Roman" pitchFamily="18" charset="0"/>
              </a:rPr>
              <a:t>5.     Повышают профессиональную компетентность педагога.</a:t>
            </a:r>
          </a:p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8138"/>
            <a:ext cx="8147050" cy="8588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 Формы работы с семьей с использованием ИКТ.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700213"/>
            <a:ext cx="8280400" cy="4681537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</a:pPr>
            <a:r>
              <a:rPr lang="ru-RU" sz="2800" smtClean="0">
                <a:solidFill>
                  <a:schemeClr val="tx1"/>
                </a:solidFill>
                <a:sym typeface="Wingdings" pitchFamily="2" charset="2"/>
              </a:rPr>
              <a:t></a:t>
            </a:r>
            <a:r>
              <a:rPr lang="ru-RU" sz="2800" smtClean="0">
                <a:solidFill>
                  <a:schemeClr val="tx1"/>
                </a:solidFill>
              </a:rPr>
              <a:t>Знакомство родителей с сайтом ДОУ.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mtClean="0">
                <a:solidFill>
                  <a:schemeClr val="tx1"/>
                </a:solidFill>
              </a:rPr>
              <a:t>              </a:t>
            </a:r>
            <a:r>
              <a:rPr lang="en-US" smtClean="0">
                <a:solidFill>
                  <a:schemeClr val="tx1"/>
                </a:solidFill>
              </a:rPr>
              <a:t>http://28troick.tvoysadik.ru/</a:t>
            </a:r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5" name="Рисунок 4" descr="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708920"/>
            <a:ext cx="7128792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611188" y="908050"/>
            <a:ext cx="7885112" cy="5218113"/>
          </a:xfrm>
        </p:spPr>
        <p:txBody>
          <a:bodyPr rtlCol="0"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Узнать: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sz="2900" dirty="0" smtClean="0">
                <a:solidFill>
                  <a:schemeClr val="bg2">
                    <a:lumMod val="75000"/>
                  </a:schemeClr>
                </a:solidFill>
              </a:rPr>
              <a:t>*</a:t>
            </a: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sz="2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последние новости детского сада;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 - о жизни детей в группе;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Познакомиться: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 с правоустанавливающими документами детского сада;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Найти: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 информацию о детском саде и реализуемых педагогическим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коллективом программах воспитания и обучения детей дошкольного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возраста;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 советы специалистов детского сада;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</a:rPr>
              <a:t>Посмотреть: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 фотоальбомы;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-видеорепортажи;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Задать: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 интересующие  вопросы по воспитанию и обучению детей специалистам детского сада.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14617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tx1"/>
                </a:solidFill>
                <a:sym typeface="Wingdings" pitchFamily="2" charset="2"/>
              </a:rPr>
              <a:t></a:t>
            </a:r>
            <a:r>
              <a:rPr lang="ru-RU" sz="2800" smtClean="0">
                <a:solidFill>
                  <a:schemeClr val="tx1"/>
                </a:solidFill>
              </a:rPr>
              <a:t>Создание страницы группы на сайте детского сада</a:t>
            </a:r>
          </a:p>
        </p:txBody>
      </p:sp>
      <p:pic>
        <p:nvPicPr>
          <p:cNvPr id="6" name="Содержимое 5" descr="фотоархив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932040" y="2132856"/>
            <a:ext cx="3857572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00206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Содержимое 7" descr="0001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467544" y="2060848"/>
            <a:ext cx="3728824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tx1"/>
                </a:solidFill>
                <a:sym typeface="Wingdings"/>
              </a:rPr>
              <a:t></a:t>
            </a:r>
            <a:r>
              <a:rPr lang="ru-RU" sz="3100" dirty="0" smtClean="0">
                <a:solidFill>
                  <a:schemeClr val="tx1"/>
                </a:solidFill>
              </a:rPr>
              <a:t>Создание тематических </a:t>
            </a:r>
            <a:r>
              <a:rPr lang="ru-RU" sz="3100" dirty="0" err="1" smtClean="0">
                <a:solidFill>
                  <a:schemeClr val="tx1"/>
                </a:solidFill>
              </a:rPr>
              <a:t>мультимедийных</a:t>
            </a:r>
            <a:r>
              <a:rPr lang="ru-RU" sz="3100" dirty="0" smtClean="0">
                <a:solidFill>
                  <a:schemeClr val="tx1"/>
                </a:solidFill>
              </a:rPr>
              <a:t> презентаций </a:t>
            </a:r>
            <a:br>
              <a:rPr lang="ru-RU" sz="3100" dirty="0" smtClean="0">
                <a:solidFill>
                  <a:schemeClr val="tx1"/>
                </a:solidFill>
              </a:rPr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341438"/>
            <a:ext cx="8461375" cy="4608512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mtClean="0">
                <a:solidFill>
                  <a:schemeClr val="tx1"/>
                </a:solidFill>
              </a:rPr>
              <a:t>Цель использования мультимедийной презентации 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smtClean="0">
                <a:solidFill>
                  <a:schemeClr val="tx1"/>
                </a:solidFill>
              </a:rPr>
              <a:t>в наглядной, доступной и запоминающейся форме познакомить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smtClean="0">
                <a:solidFill>
                  <a:schemeClr val="tx1"/>
                </a:solidFill>
              </a:rPr>
              <a:t>родителей с некоторыми педагогическими терминами, дать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smtClean="0">
                <a:solidFill>
                  <a:schemeClr val="tx1"/>
                </a:solidFill>
              </a:rPr>
              <a:t>понятие об основных направлениях воспитательной работы.</a:t>
            </a:r>
          </a:p>
          <a:p>
            <a:pPr eaLnBrk="1" hangingPunct="1">
              <a:buFont typeface="Symbol" pitchFamily="18" charset="2"/>
              <a:buNone/>
            </a:pPr>
            <a:endParaRPr lang="ru-RU" smtClean="0">
              <a:solidFill>
                <a:schemeClr val="tx1"/>
              </a:solidFill>
            </a:endParaRPr>
          </a:p>
          <a:p>
            <a:pPr eaLnBrk="1" hangingPunct="1">
              <a:buFont typeface="Symbol" pitchFamily="18" charset="2"/>
              <a:buNone/>
            </a:pPr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1281939487_rrrsrsrrsr.jpg"/>
          <p:cNvPicPr>
            <a:picLocks noChangeAspect="1"/>
          </p:cNvPicPr>
          <p:nvPr/>
        </p:nvPicPr>
        <p:blipFill>
          <a:blip r:embed="rId2" cstate="print"/>
          <a:srcRect l="49213"/>
          <a:stretch>
            <a:fillRect/>
          </a:stretch>
        </p:blipFill>
        <p:spPr>
          <a:xfrm>
            <a:off x="179512" y="3212976"/>
            <a:ext cx="1932153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tWcmB6T04Wk.jpg"/>
          <p:cNvPicPr>
            <a:picLocks noChangeAspect="1"/>
          </p:cNvPicPr>
          <p:nvPr/>
        </p:nvPicPr>
        <p:blipFill>
          <a:blip r:embed="rId3" cstate="print"/>
          <a:srcRect b="7617"/>
          <a:stretch>
            <a:fillRect/>
          </a:stretch>
        </p:blipFill>
        <p:spPr>
          <a:xfrm>
            <a:off x="6732240" y="5229200"/>
            <a:ext cx="2099769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37145">
            <a:off x="2205428" y="4963874"/>
            <a:ext cx="2337550" cy="165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езымянны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5" y="3205978"/>
            <a:ext cx="2808312" cy="2095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chemeClr val="tx1"/>
                </a:solidFill>
                <a:sym typeface="Wingdings" pitchFamily="2" charset="2"/>
              </a:rPr>
              <a:t></a:t>
            </a:r>
            <a:r>
              <a:rPr lang="ru-RU" sz="3200" smtClean="0">
                <a:solidFill>
                  <a:schemeClr val="tx1"/>
                </a:solidFill>
              </a:rPr>
              <a:t>Создание видеофильмов о жизни детей в детском саду (видеоархивы)</a:t>
            </a:r>
            <a:br>
              <a:rPr lang="ru-RU" sz="3200" smtClean="0">
                <a:solidFill>
                  <a:schemeClr val="tx1"/>
                </a:solidFill>
              </a:rPr>
            </a:br>
            <a:endParaRPr lang="ru-RU" sz="32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484313"/>
            <a:ext cx="8137525" cy="4392612"/>
          </a:xfrm>
        </p:spPr>
        <p:txBody>
          <a:bodyPr rtlCol="0"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Мы имеем архивы с фото –видео материалом своей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группы, которые используем при создании своих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видеосюжетов. На сегодняшний день наш видеоархив  включает в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себя 20 видеороликов  рассказываю о жизни детей в группе , в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детском саду.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Такой способ работы  позволил наладить доброжелательные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взаимосвязи с родителями, потому что любому родителю приятно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воочию наблюдать за тем как протекает время его ребенка в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детском саду. Многие родители не только просят записать видео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на диск или любой другой носитель, но и активно включаются в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процесс фото и видеосъемки, а это уже является новой ступенью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взаимодействия в современной информационной среде.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540</TotalTime>
  <Words>515</Words>
  <Application>Microsoft Office PowerPoint</Application>
  <PresentationFormat>Экран (4:3)</PresentationFormat>
  <Paragraphs>86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Использование   Информационно - Коммуникационных Технологий  в работе с родителями</vt:lpstr>
      <vt:lpstr>Слайд 2</vt:lpstr>
      <vt:lpstr>Слайд 3</vt:lpstr>
      <vt:lpstr>Слайд 4</vt:lpstr>
      <vt:lpstr> Формы работы с семьей с использованием ИКТ.</vt:lpstr>
      <vt:lpstr>Слайд 6</vt:lpstr>
      <vt:lpstr>Создание страницы группы на сайте детского сада</vt:lpstr>
      <vt:lpstr>Создание тематических мультимедийных презентаций  </vt:lpstr>
      <vt:lpstr>Создание видеофильмов о жизни детей в детском саду (видеоархивы) </vt:lpstr>
      <vt:lpstr>Слайд 10</vt:lpstr>
      <vt:lpstr>Использование электронной почты, создание электронного почтового ящика группы. </vt:lpstr>
      <vt:lpstr>Перспективы работы с родителями.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Використання ІКТ в нетрадиційних формах роботи з батьками</dc:title>
  <dc:creator>Ирина</dc:creator>
  <cp:lastModifiedBy>Виктор</cp:lastModifiedBy>
  <cp:revision>57</cp:revision>
  <dcterms:created xsi:type="dcterms:W3CDTF">2013-11-04T17:14:45Z</dcterms:created>
  <dcterms:modified xsi:type="dcterms:W3CDTF">2018-04-24T15:29:42Z</dcterms:modified>
</cp:coreProperties>
</file>