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9" r:id="rId4"/>
    <p:sldId id="262" r:id="rId5"/>
    <p:sldId id="264" r:id="rId6"/>
    <p:sldId id="265" r:id="rId7"/>
    <p:sldId id="266" r:id="rId8"/>
    <p:sldId id="267" r:id="rId9"/>
    <p:sldId id="268" r:id="rId10"/>
    <p:sldId id="269" r:id="rId11"/>
    <p:sldId id="270" r:id="rId12"/>
    <p:sldId id="271" r:id="rId13"/>
    <p:sldId id="272" r:id="rId14"/>
    <p:sldId id="273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29" autoAdjust="0"/>
  </p:normalViewPr>
  <p:slideViewPr>
    <p:cSldViewPr>
      <p:cViewPr varScale="1">
        <p:scale>
          <a:sx n="51" d="100"/>
          <a:sy n="51" d="100"/>
        </p:scale>
        <p:origin x="-1243" y="-6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29.03.2020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29.03.2020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29.03.2020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29.03.2020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29.03.2020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29.03.2020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29.03.2020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sz="2000" b="1" dirty="0">
                <a:solidFill>
                  <a:srgbClr val="000000"/>
                </a:solidFill>
                <a:latin typeface="Calibri"/>
              </a:rPr>
              <a:t>Воспитатель: </a:t>
            </a:r>
            <a:r>
              <a:rPr lang="ru-RU" sz="2000" b="1" dirty="0" smtClean="0">
                <a:solidFill>
                  <a:srgbClr val="000000"/>
                </a:solidFill>
                <a:latin typeface="Calibri"/>
              </a:rPr>
              <a:t>Юсупова В.М.</a:t>
            </a:r>
            <a:endParaRPr lang="ru-RU" sz="16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260649"/>
            <a:ext cx="7381372" cy="792087"/>
          </a:xfrm>
        </p:spPr>
        <p:txBody>
          <a:bodyPr/>
          <a:lstStyle/>
          <a:p>
            <a:pPr marL="182880" marR="0" indent="0">
              <a:buNone/>
            </a:pPr>
            <a:r>
              <a:rPr lang="ru-RU" sz="2000" dirty="0" smtClean="0">
                <a:solidFill>
                  <a:srgbClr val="000000"/>
                </a:solidFill>
                <a:latin typeface="Calibri"/>
              </a:rPr>
              <a:t>МАДОУ </a:t>
            </a:r>
            <a:r>
              <a:rPr lang="ru-RU" sz="2000" dirty="0">
                <a:solidFill>
                  <a:srgbClr val="000000"/>
                </a:solidFill>
                <a:latin typeface="Calibri"/>
              </a:rPr>
              <a:t>ЦРР </a:t>
            </a:r>
            <a:r>
              <a:rPr lang="ru-RU" sz="2000" dirty="0" smtClean="0">
                <a:solidFill>
                  <a:srgbClr val="000000"/>
                </a:solidFill>
                <a:latin typeface="Calibri"/>
              </a:rPr>
              <a:t>детский </a:t>
            </a:r>
            <a:r>
              <a:rPr lang="ru-RU" sz="2000" dirty="0">
                <a:solidFill>
                  <a:srgbClr val="000000"/>
                </a:solidFill>
                <a:latin typeface="Calibri"/>
              </a:rPr>
              <a:t>сад</a:t>
            </a:r>
            <a:r>
              <a:rPr lang="ru-RU" sz="2000" dirty="0" smtClean="0">
                <a:solidFill>
                  <a:srgbClr val="000000"/>
                </a:solidFill>
                <a:latin typeface="Calibri"/>
              </a:rPr>
              <a:t>№87 </a:t>
            </a:r>
            <a:r>
              <a:rPr lang="ru-RU" sz="2000" dirty="0" err="1" smtClean="0">
                <a:solidFill>
                  <a:srgbClr val="000000"/>
                </a:solidFill>
                <a:latin typeface="Calibri"/>
              </a:rPr>
              <a:t>г.Калининград</a:t>
            </a:r>
            <a:endParaRPr lang="ru-RU" sz="2000" b="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835696" y="1556792"/>
            <a:ext cx="45690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rgbClr val="000000"/>
                </a:solidFill>
                <a:latin typeface="Calibri"/>
              </a:rPr>
              <a:t>Презентация в младшей </a:t>
            </a:r>
            <a:r>
              <a:rPr lang="ru-RU" b="1" dirty="0" smtClean="0">
                <a:solidFill>
                  <a:srgbClr val="000000"/>
                </a:solidFill>
                <a:latin typeface="Calibri"/>
              </a:rPr>
              <a:t>группе </a:t>
            </a:r>
          </a:p>
          <a:p>
            <a:r>
              <a:rPr lang="ru-RU" b="1" dirty="0" smtClean="0">
                <a:solidFill>
                  <a:srgbClr val="000000"/>
                </a:solidFill>
                <a:latin typeface="Calibri"/>
              </a:rPr>
              <a:t>«Озорные бабочки»</a:t>
            </a:r>
            <a:endParaRPr lang="ru-RU" sz="11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403648" y="2708920"/>
            <a:ext cx="532859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>
                <a:solidFill>
                  <a:srgbClr val="FF0000"/>
                </a:solidFill>
                <a:latin typeface="Calibri"/>
              </a:rPr>
              <a:t>Как мы лук растили.</a:t>
            </a:r>
            <a:endParaRPr lang="ru-RU" sz="4400" dirty="0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509763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indent="0">
              <a:buNone/>
            </a:pP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23528" y="352773"/>
            <a:ext cx="8208912" cy="3873584"/>
          </a:xfrm>
        </p:spPr>
        <p:txBody>
          <a:bodyPr/>
          <a:lstStyle/>
          <a:p>
            <a:pPr marL="45720" indent="0">
              <a:buNone/>
            </a:pPr>
            <a:r>
              <a:rPr lang="ru-RU" sz="2400" b="1" dirty="0">
                <a:solidFill>
                  <a:srgbClr val="000000"/>
                </a:solidFill>
                <a:latin typeface="Calibri"/>
              </a:rPr>
              <a:t>Да, удачный вырос лук. Всё свершилось. Но не вдруг. Труды затрачены нами были, За посадкой мы следили. </a:t>
            </a:r>
            <a:endParaRPr lang="ru-RU" sz="1600" dirty="0">
              <a:solidFill>
                <a:prstClr val="black"/>
              </a:solidFill>
              <a:latin typeface="Calibri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95635" y="1612950"/>
            <a:ext cx="2664296" cy="19982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24128" y="1594240"/>
            <a:ext cx="2689243" cy="20169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1599" y="3882642"/>
            <a:ext cx="3312369" cy="24842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20072" y="3814237"/>
            <a:ext cx="3403576" cy="2552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2558725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indent="0">
              <a:buNone/>
            </a:pP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539552" y="332656"/>
            <a:ext cx="8352928" cy="3873584"/>
          </a:xfrm>
        </p:spPr>
        <p:txBody>
          <a:bodyPr/>
          <a:lstStyle/>
          <a:p>
            <a:pPr marL="45720" indent="0">
              <a:buNone/>
            </a:pPr>
            <a:r>
              <a:rPr lang="ru-RU" sz="2400" b="1" dirty="0">
                <a:solidFill>
                  <a:srgbClr val="000000"/>
                </a:solidFill>
                <a:latin typeface="Calibri"/>
              </a:rPr>
              <a:t>Хоть Лук порой до слёз доводит, </a:t>
            </a:r>
            <a:r>
              <a:rPr lang="ru-RU" sz="2400" b="1" dirty="0" smtClean="0">
                <a:solidFill>
                  <a:srgbClr val="000000"/>
                </a:solidFill>
                <a:latin typeface="Calibri"/>
              </a:rPr>
              <a:t>но </a:t>
            </a:r>
            <a:r>
              <a:rPr lang="ru-RU" sz="2400" b="1" dirty="0">
                <a:solidFill>
                  <a:srgbClr val="000000"/>
                </a:solidFill>
                <a:latin typeface="Calibri"/>
              </a:rPr>
              <a:t>со стола у нас не сходит. В салат порежем мы лучок, </a:t>
            </a:r>
            <a:r>
              <a:rPr lang="ru-RU" sz="2400" b="1" dirty="0" smtClean="0">
                <a:solidFill>
                  <a:srgbClr val="000000"/>
                </a:solidFill>
                <a:latin typeface="Calibri"/>
              </a:rPr>
              <a:t>иди</a:t>
            </a:r>
            <a:r>
              <a:rPr lang="ru-RU" sz="2400" b="1" dirty="0">
                <a:solidFill>
                  <a:srgbClr val="000000"/>
                </a:solidFill>
                <a:latin typeface="Calibri"/>
              </a:rPr>
              <a:t>, сорви скорей пучок. </a:t>
            </a:r>
            <a:endParaRPr lang="ru-RU" sz="1600" dirty="0">
              <a:solidFill>
                <a:prstClr val="black"/>
              </a:solidFill>
              <a:latin typeface="Calibri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576" y="1198062"/>
            <a:ext cx="2880320" cy="21602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39544" y="1196752"/>
            <a:ext cx="2995530" cy="22466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31840" y="3933056"/>
            <a:ext cx="3397573" cy="25481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4670441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indent="0">
              <a:buNone/>
            </a:pP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43000" y="476672"/>
            <a:ext cx="7749480" cy="3729568"/>
          </a:xfrm>
        </p:spPr>
        <p:txBody>
          <a:bodyPr/>
          <a:lstStyle/>
          <a:p>
            <a:pPr marL="45720" indent="0" algn="ctr">
              <a:buNone/>
            </a:pPr>
            <a:r>
              <a:rPr lang="ru-RU" sz="2400" b="1" dirty="0">
                <a:solidFill>
                  <a:srgbClr val="000000"/>
                </a:solidFill>
                <a:latin typeface="Calibri"/>
              </a:rPr>
              <a:t>Витамины круглый год </a:t>
            </a:r>
            <a:r>
              <a:rPr lang="en-US" sz="2400" b="1" dirty="0" smtClean="0">
                <a:solidFill>
                  <a:srgbClr val="000000"/>
                </a:solidFill>
                <a:latin typeface="Calibri"/>
              </a:rPr>
              <a:t>- </a:t>
            </a:r>
            <a:r>
              <a:rPr lang="ru-RU" sz="2400" b="1" dirty="0" smtClean="0">
                <a:solidFill>
                  <a:srgbClr val="000000"/>
                </a:solidFill>
                <a:latin typeface="Calibri"/>
              </a:rPr>
              <a:t> </a:t>
            </a:r>
            <a:r>
              <a:rPr lang="ru-RU" sz="2400" b="1" dirty="0">
                <a:solidFill>
                  <a:srgbClr val="000000"/>
                </a:solidFill>
                <a:latin typeface="Calibri"/>
              </a:rPr>
              <a:t>о</a:t>
            </a:r>
            <a:r>
              <a:rPr lang="ru-RU" sz="2400" b="1" dirty="0" smtClean="0">
                <a:solidFill>
                  <a:srgbClr val="000000"/>
                </a:solidFill>
                <a:latin typeface="Calibri"/>
              </a:rPr>
              <a:t>х</a:t>
            </a:r>
            <a:r>
              <a:rPr lang="ru-RU" sz="2400" b="1" dirty="0">
                <a:solidFill>
                  <a:srgbClr val="000000"/>
                </a:solidFill>
                <a:latin typeface="Calibri"/>
              </a:rPr>
              <a:t>, как необходимы. </a:t>
            </a:r>
          </a:p>
          <a:p>
            <a:pPr marL="45720" indent="0" algn="ctr">
              <a:buNone/>
            </a:pPr>
            <a:r>
              <a:rPr lang="ru-RU" sz="2400" b="1" dirty="0" smtClean="0">
                <a:solidFill>
                  <a:srgbClr val="000000"/>
                </a:solidFill>
                <a:latin typeface="Calibri"/>
              </a:rPr>
              <a:t> </a:t>
            </a:r>
            <a:r>
              <a:rPr lang="ru-RU" sz="2400" b="1" dirty="0">
                <a:solidFill>
                  <a:srgbClr val="000000"/>
                </a:solidFill>
                <a:latin typeface="Calibri"/>
              </a:rPr>
              <a:t>Чтобы нам не болеть   г</a:t>
            </a:r>
            <a:r>
              <a:rPr lang="ru-RU" sz="2400" b="1" dirty="0" smtClean="0">
                <a:solidFill>
                  <a:srgbClr val="000000"/>
                </a:solidFill>
                <a:latin typeface="Calibri"/>
              </a:rPr>
              <a:t>риппом </a:t>
            </a:r>
            <a:r>
              <a:rPr lang="ru-RU" sz="2400" b="1" dirty="0">
                <a:solidFill>
                  <a:srgbClr val="000000"/>
                </a:solidFill>
                <a:latin typeface="Calibri"/>
              </a:rPr>
              <a:t>и ангиной.</a:t>
            </a:r>
          </a:p>
          <a:p>
            <a:pPr marL="45720" indent="0" algn="ctr">
              <a:buNone/>
            </a:pPr>
            <a:r>
              <a:rPr lang="ru-RU" sz="2400" b="1" i="1" dirty="0">
                <a:solidFill>
                  <a:srgbClr val="000000"/>
                </a:solidFill>
                <a:latin typeface="Calibri"/>
              </a:rPr>
              <a:t> </a:t>
            </a:r>
            <a:endParaRPr lang="ru-RU" sz="1600" dirty="0">
              <a:solidFill>
                <a:prstClr val="black"/>
              </a:solidFill>
              <a:latin typeface="Calibri"/>
            </a:endParaRPr>
          </a:p>
          <a:p>
            <a:pPr marL="45720" indent="0">
              <a:buNone/>
            </a:pP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1600" y="2192063"/>
            <a:ext cx="2808312" cy="21062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20072" y="2192063"/>
            <a:ext cx="2845695" cy="21342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87824" y="4509120"/>
            <a:ext cx="2845695" cy="21342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4253711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indent="0">
              <a:buNone/>
            </a:pP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92500" lnSpcReduction="10000"/>
          </a:bodyPr>
          <a:lstStyle/>
          <a:p>
            <a:pPr marL="45720" indent="0">
              <a:buNone/>
            </a:pPr>
            <a:r>
              <a:rPr lang="ru-RU" sz="3200" b="1" i="1" dirty="0">
                <a:solidFill>
                  <a:srgbClr val="000000"/>
                </a:solidFill>
                <a:latin typeface="Calibri"/>
              </a:rPr>
              <a:t>Теперь мы знаем, что: Луку, как и любому растению, нужны: свет, тепло, воздух, вода; Чтобы вырастить лук, нужно трудиться: посадить луковицы, рыхлить землю, поливать растения; Лук помогает людям не болеть; В луке много витаминов</a:t>
            </a:r>
            <a:r>
              <a:rPr lang="ru-RU" sz="2400" b="1" i="1" dirty="0">
                <a:solidFill>
                  <a:srgbClr val="000000"/>
                </a:solidFill>
                <a:latin typeface="Calibri"/>
              </a:rPr>
              <a:t>. </a:t>
            </a:r>
            <a:endParaRPr lang="ru-RU" sz="1600" dirty="0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1732164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332656"/>
            <a:ext cx="6840759" cy="1872208"/>
          </a:xfrm>
        </p:spPr>
        <p:txBody>
          <a:bodyPr/>
          <a:lstStyle/>
          <a:p>
            <a:pPr marL="0" marR="0" indent="0" algn="ctr">
              <a:buNone/>
            </a:pPr>
            <a:r>
              <a:rPr lang="ru-RU" sz="800" b="0" dirty="0">
                <a:solidFill>
                  <a:prstClr val="black"/>
                </a:solidFill>
                <a:latin typeface="Calibri"/>
              </a:rPr>
              <a:t/>
            </a:r>
            <a:br>
              <a:rPr lang="ru-RU" sz="800" b="0" dirty="0">
                <a:solidFill>
                  <a:prstClr val="black"/>
                </a:solidFill>
                <a:latin typeface="Calibri"/>
              </a:rPr>
            </a:br>
            <a:endParaRPr lang="ru-RU" sz="800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47664" y="1919914"/>
            <a:ext cx="1872208" cy="40480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627784" y="908720"/>
            <a:ext cx="6192688" cy="22775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b="1" i="1" dirty="0" smtClean="0">
              <a:solidFill>
                <a:srgbClr val="FF0000"/>
              </a:solidFill>
              <a:latin typeface="Calibri"/>
            </a:endParaRPr>
          </a:p>
          <a:p>
            <a:endParaRPr lang="ru-RU" b="1" i="1" dirty="0">
              <a:solidFill>
                <a:srgbClr val="FF0000"/>
              </a:solidFill>
              <a:latin typeface="Calibri"/>
            </a:endParaRPr>
          </a:p>
          <a:p>
            <a:endParaRPr lang="ru-RU" b="1" i="1" dirty="0" smtClean="0">
              <a:solidFill>
                <a:srgbClr val="FF0000"/>
              </a:solidFill>
              <a:latin typeface="Calibri"/>
            </a:endParaRPr>
          </a:p>
          <a:p>
            <a:pPr algn="ctr"/>
            <a:r>
              <a:rPr lang="ru-RU" sz="8800" b="1" i="1" dirty="0" smtClean="0">
                <a:solidFill>
                  <a:srgbClr val="FF0000"/>
                </a:solidFill>
                <a:latin typeface="Calibri"/>
              </a:rPr>
              <a:t>Спасибо </a:t>
            </a:r>
            <a:r>
              <a:rPr lang="ru-RU" sz="8800" b="1" i="1" dirty="0">
                <a:solidFill>
                  <a:srgbClr val="FF0000"/>
                </a:solidFill>
                <a:latin typeface="Calibri"/>
              </a:rPr>
              <a:t>!!!</a:t>
            </a:r>
            <a:endParaRPr lang="ru-RU" sz="8800" dirty="0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3461921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indent="0">
              <a:buNone/>
            </a:pP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043608" y="731520"/>
            <a:ext cx="6500192" cy="4857720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ru-RU" sz="2800" b="1" dirty="0">
                <a:solidFill>
                  <a:srgbClr val="FF0000"/>
                </a:solidFill>
                <a:latin typeface="Calibri"/>
              </a:rPr>
              <a:t>Цели: </a:t>
            </a:r>
            <a:r>
              <a:rPr lang="ru-RU" sz="2000" b="1" dirty="0">
                <a:solidFill>
                  <a:srgbClr val="000000"/>
                </a:solidFill>
                <a:latin typeface="Calibri"/>
              </a:rPr>
              <a:t>уточнять представление ребят о луковицах (они круглые, желтые, есть верхушки, корешки);об условиях необходимых для роста и развития растений.</a:t>
            </a:r>
            <a:endParaRPr lang="ru-RU" sz="1600" dirty="0">
              <a:solidFill>
                <a:prstClr val="black"/>
              </a:solidFill>
              <a:latin typeface="Calibri"/>
            </a:endParaRPr>
          </a:p>
          <a:p>
            <a:pPr marL="45720" indent="0">
              <a:buNone/>
            </a:pPr>
            <a:r>
              <a:rPr lang="ru-RU" sz="2000" b="1" dirty="0" smtClean="0">
                <a:solidFill>
                  <a:srgbClr val="000000"/>
                </a:solidFill>
                <a:latin typeface="Calibri"/>
              </a:rPr>
              <a:t>формировать </a:t>
            </a:r>
            <a:r>
              <a:rPr lang="ru-RU" sz="2000" b="1" dirty="0">
                <a:solidFill>
                  <a:srgbClr val="000000"/>
                </a:solidFill>
                <a:latin typeface="Calibri"/>
              </a:rPr>
              <a:t>у детей трудовые навыки  и умения посадки луковиц (поместить в лунку, крепко нажать и присыпать землей, полить);</a:t>
            </a:r>
            <a:endParaRPr lang="ru-RU" sz="1600" dirty="0">
              <a:solidFill>
                <a:prstClr val="black"/>
              </a:solidFill>
              <a:latin typeface="Calibri"/>
            </a:endParaRPr>
          </a:p>
          <a:p>
            <a:pPr marL="45720" indent="0">
              <a:buNone/>
            </a:pPr>
            <a:r>
              <a:rPr lang="ru-RU" sz="2000" b="1" dirty="0">
                <a:solidFill>
                  <a:srgbClr val="000000"/>
                </a:solidFill>
                <a:latin typeface="Calibri"/>
              </a:rPr>
              <a:t> корригировать тактильное восприятие;</a:t>
            </a:r>
            <a:endParaRPr lang="ru-RU" sz="1600" dirty="0">
              <a:solidFill>
                <a:prstClr val="black"/>
              </a:solidFill>
              <a:latin typeface="Calibri"/>
            </a:endParaRPr>
          </a:p>
          <a:p>
            <a:pPr marL="45720" indent="0">
              <a:buNone/>
            </a:pPr>
            <a:r>
              <a:rPr lang="ru-RU" sz="2000" b="1" dirty="0">
                <a:solidFill>
                  <a:srgbClr val="000000"/>
                </a:solidFill>
                <a:latin typeface="Calibri"/>
              </a:rPr>
              <a:t> вызвать интерес детей к выращиванию растений;</a:t>
            </a:r>
            <a:endParaRPr lang="ru-RU" sz="1600" dirty="0">
              <a:solidFill>
                <a:prstClr val="black"/>
              </a:solidFill>
              <a:latin typeface="Calibri"/>
            </a:endParaRPr>
          </a:p>
          <a:p>
            <a:pPr marL="45720" indent="0">
              <a:buNone/>
            </a:pPr>
            <a:r>
              <a:rPr lang="ru-RU" sz="2000" b="1" dirty="0">
                <a:solidFill>
                  <a:srgbClr val="000000"/>
                </a:solidFill>
                <a:latin typeface="Calibri"/>
              </a:rPr>
              <a:t> активизировать употребление слов, обозначающих особенности луковиц, их части, а также действия детей, </a:t>
            </a:r>
            <a:r>
              <a:rPr lang="ru-RU" sz="2000" b="1" dirty="0" smtClean="0">
                <a:solidFill>
                  <a:srgbClr val="000000"/>
                </a:solidFill>
                <a:latin typeface="Calibri"/>
              </a:rPr>
              <a:t>связанные </a:t>
            </a:r>
            <a:r>
              <a:rPr lang="ru-RU" sz="2000" b="1" dirty="0">
                <a:solidFill>
                  <a:srgbClr val="000000"/>
                </a:solidFill>
                <a:latin typeface="Calibri"/>
              </a:rPr>
              <a:t>с </a:t>
            </a:r>
            <a:r>
              <a:rPr lang="ru-RU" sz="2000" b="1" dirty="0" smtClean="0">
                <a:solidFill>
                  <a:srgbClr val="000000"/>
                </a:solidFill>
                <a:latin typeface="Calibri"/>
              </a:rPr>
              <a:t>посадкой</a:t>
            </a:r>
            <a:r>
              <a:rPr lang="ru-RU" sz="2000" b="1" dirty="0">
                <a:solidFill>
                  <a:srgbClr val="000000"/>
                </a:solidFill>
                <a:latin typeface="Calibri"/>
              </a:rPr>
              <a:t>.</a:t>
            </a:r>
            <a:endParaRPr lang="ru-RU" sz="1600" dirty="0">
              <a:solidFill>
                <a:prstClr val="black"/>
              </a:solidFill>
              <a:latin typeface="Calibri"/>
            </a:endParaRPr>
          </a:p>
          <a:p>
            <a:pPr marL="4572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145406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3789040"/>
            <a:ext cx="3456385" cy="2592288"/>
          </a:xfrm>
        </p:spPr>
        <p:txBody>
          <a:bodyPr>
            <a:normAutofit fontScale="90000"/>
          </a:bodyPr>
          <a:lstStyle/>
          <a:p>
            <a:pPr marL="45720" lvl="0" indent="0" algn="l">
              <a:spcBef>
                <a:spcPct val="20000"/>
              </a:spcBef>
              <a:spcAft>
                <a:spcPts val="300"/>
              </a:spcAft>
              <a:buNone/>
            </a:pPr>
            <a:r>
              <a:rPr lang="ru-RU" sz="2800" i="1" dirty="0">
                <a:solidFill>
                  <a:srgbClr val="FF0000"/>
                </a:solidFill>
                <a:effectLst/>
                <a:latin typeface="Calibri"/>
                <a:ea typeface="+mn-ea"/>
                <a:cs typeface="+mn-cs"/>
              </a:rPr>
              <a:t>Загадки про лук</a:t>
            </a:r>
            <a:r>
              <a:rPr lang="ru-RU" sz="2800" i="1" dirty="0" smtClean="0">
                <a:solidFill>
                  <a:srgbClr val="FF0000"/>
                </a:solidFill>
                <a:effectLst/>
                <a:latin typeface="Calibri"/>
                <a:ea typeface="+mn-ea"/>
                <a:cs typeface="+mn-cs"/>
              </a:rPr>
              <a:t>:                 </a:t>
            </a:r>
            <a:r>
              <a:rPr lang="ru-RU" sz="1600" b="0" dirty="0">
                <a:solidFill>
                  <a:prstClr val="black"/>
                </a:solidFill>
                <a:effectLst/>
                <a:latin typeface="Calibri"/>
                <a:ea typeface="+mn-ea"/>
                <a:cs typeface="+mn-cs"/>
              </a:rPr>
              <a:t/>
            </a:r>
            <a:br>
              <a:rPr lang="ru-RU" sz="1600" b="0" dirty="0">
                <a:solidFill>
                  <a:prstClr val="black"/>
                </a:solidFill>
                <a:effectLst/>
                <a:latin typeface="Calibri"/>
                <a:ea typeface="+mn-ea"/>
                <a:cs typeface="+mn-cs"/>
              </a:rPr>
            </a:br>
            <a:r>
              <a:rPr lang="ru-RU" sz="2000" dirty="0">
                <a:solidFill>
                  <a:srgbClr val="000000"/>
                </a:solidFill>
                <a:effectLst/>
                <a:latin typeface="Calibri"/>
                <a:ea typeface="+mn-ea"/>
                <a:cs typeface="+mn-cs"/>
              </a:rPr>
              <a:t>Сидит дед во сто шуб одет, </a:t>
            </a:r>
            <a:r>
              <a:rPr lang="ru-RU" sz="1600" b="0" dirty="0">
                <a:solidFill>
                  <a:prstClr val="black"/>
                </a:solidFill>
                <a:effectLst/>
                <a:latin typeface="Calibri"/>
                <a:ea typeface="+mn-ea"/>
                <a:cs typeface="+mn-cs"/>
              </a:rPr>
              <a:t/>
            </a:r>
            <a:br>
              <a:rPr lang="ru-RU" sz="1600" b="0" dirty="0">
                <a:solidFill>
                  <a:prstClr val="black"/>
                </a:solidFill>
                <a:effectLst/>
                <a:latin typeface="Calibri"/>
                <a:ea typeface="+mn-ea"/>
                <a:cs typeface="+mn-cs"/>
              </a:rPr>
            </a:br>
            <a:r>
              <a:rPr lang="ru-RU" sz="2000" dirty="0">
                <a:solidFill>
                  <a:srgbClr val="000000"/>
                </a:solidFill>
                <a:effectLst/>
                <a:latin typeface="Calibri"/>
                <a:ea typeface="+mn-ea"/>
                <a:cs typeface="+mn-cs"/>
              </a:rPr>
              <a:t>Кто его раздевает, </a:t>
            </a:r>
            <a:r>
              <a:rPr lang="ru-RU" sz="1600" b="0" dirty="0">
                <a:solidFill>
                  <a:prstClr val="black"/>
                </a:solidFill>
                <a:effectLst/>
                <a:latin typeface="Calibri"/>
                <a:ea typeface="+mn-ea"/>
                <a:cs typeface="+mn-cs"/>
              </a:rPr>
              <a:t/>
            </a:r>
            <a:br>
              <a:rPr lang="ru-RU" sz="1600" b="0" dirty="0">
                <a:solidFill>
                  <a:prstClr val="black"/>
                </a:solidFill>
                <a:effectLst/>
                <a:latin typeface="Calibri"/>
                <a:ea typeface="+mn-ea"/>
                <a:cs typeface="+mn-cs"/>
              </a:rPr>
            </a:br>
            <a:r>
              <a:rPr lang="ru-RU" sz="2000" dirty="0">
                <a:solidFill>
                  <a:srgbClr val="000000"/>
                </a:solidFill>
                <a:effectLst/>
                <a:latin typeface="Calibri"/>
                <a:ea typeface="+mn-ea"/>
                <a:cs typeface="+mn-cs"/>
              </a:rPr>
              <a:t>Тот слезы проливает. </a:t>
            </a:r>
            <a:r>
              <a:rPr lang="ru-RU" sz="1600" b="0" dirty="0">
                <a:solidFill>
                  <a:prstClr val="black"/>
                </a:solidFill>
                <a:effectLst/>
                <a:latin typeface="Calibri"/>
                <a:ea typeface="+mn-ea"/>
                <a:cs typeface="+mn-cs"/>
              </a:rPr>
              <a:t/>
            </a:r>
            <a:br>
              <a:rPr lang="ru-RU" sz="1600" b="0" dirty="0">
                <a:solidFill>
                  <a:prstClr val="black"/>
                </a:solidFill>
                <a:effectLst/>
                <a:latin typeface="Calibri"/>
                <a:ea typeface="+mn-ea"/>
                <a:cs typeface="+mn-cs"/>
              </a:rPr>
            </a:br>
            <a:r>
              <a:rPr lang="ru-RU" sz="2000" dirty="0">
                <a:solidFill>
                  <a:srgbClr val="000000"/>
                </a:solidFill>
                <a:effectLst/>
                <a:latin typeface="Calibri"/>
                <a:ea typeface="+mn-ea"/>
                <a:cs typeface="+mn-cs"/>
              </a:rPr>
              <a:t>Никого не огорчает, </a:t>
            </a:r>
            <a:r>
              <a:rPr lang="ru-RU" sz="1600" b="0" dirty="0">
                <a:solidFill>
                  <a:prstClr val="black"/>
                </a:solidFill>
                <a:effectLst/>
                <a:latin typeface="Calibri"/>
                <a:ea typeface="+mn-ea"/>
                <a:cs typeface="+mn-cs"/>
              </a:rPr>
              <a:t/>
            </a:r>
            <a:br>
              <a:rPr lang="ru-RU" sz="1600" b="0" dirty="0">
                <a:solidFill>
                  <a:prstClr val="black"/>
                </a:solidFill>
                <a:effectLst/>
                <a:latin typeface="Calibri"/>
                <a:ea typeface="+mn-ea"/>
                <a:cs typeface="+mn-cs"/>
              </a:rPr>
            </a:br>
            <a:r>
              <a:rPr lang="ru-RU" sz="2000" dirty="0">
                <a:solidFill>
                  <a:srgbClr val="000000"/>
                </a:solidFill>
                <a:effectLst/>
                <a:latin typeface="Calibri"/>
                <a:ea typeface="+mn-ea"/>
                <a:cs typeface="+mn-cs"/>
              </a:rPr>
              <a:t>А всех плакать заставляет. </a:t>
            </a:r>
            <a:r>
              <a:rPr lang="ru-RU" sz="1600" b="0" dirty="0">
                <a:solidFill>
                  <a:prstClr val="black"/>
                </a:solidFill>
                <a:effectLst/>
                <a:latin typeface="Calibri"/>
                <a:ea typeface="+mn-ea"/>
                <a:cs typeface="+mn-cs"/>
              </a:rPr>
              <a:t/>
            </a:r>
            <a:br>
              <a:rPr lang="ru-RU" sz="1600" b="0" dirty="0">
                <a:solidFill>
                  <a:prstClr val="black"/>
                </a:solidFill>
                <a:effectLst/>
                <a:latin typeface="Calibri"/>
                <a:ea typeface="+mn-ea"/>
                <a:cs typeface="+mn-cs"/>
              </a:rPr>
            </a:br>
            <a:r>
              <a:rPr lang="ru-RU" sz="2000" dirty="0">
                <a:solidFill>
                  <a:srgbClr val="000000"/>
                </a:solidFill>
                <a:effectLst/>
                <a:latin typeface="Calibri"/>
                <a:ea typeface="+mn-ea"/>
                <a:cs typeface="+mn-cs"/>
              </a:rPr>
              <a:t>Прежде чем его мы съели, </a:t>
            </a:r>
            <a:r>
              <a:rPr lang="ru-RU" sz="1600" b="0" dirty="0">
                <a:solidFill>
                  <a:prstClr val="black"/>
                </a:solidFill>
                <a:effectLst/>
                <a:latin typeface="Calibri"/>
                <a:ea typeface="+mn-ea"/>
                <a:cs typeface="+mn-cs"/>
              </a:rPr>
              <a:t/>
            </a:r>
            <a:br>
              <a:rPr lang="ru-RU" sz="1600" b="0" dirty="0">
                <a:solidFill>
                  <a:prstClr val="black"/>
                </a:solidFill>
                <a:effectLst/>
                <a:latin typeface="Calibri"/>
                <a:ea typeface="+mn-ea"/>
                <a:cs typeface="+mn-cs"/>
              </a:rPr>
            </a:br>
            <a:r>
              <a:rPr lang="ru-RU" sz="2000" dirty="0">
                <a:solidFill>
                  <a:srgbClr val="000000"/>
                </a:solidFill>
                <a:effectLst/>
                <a:latin typeface="Calibri"/>
                <a:ea typeface="+mn-ea"/>
                <a:cs typeface="+mn-cs"/>
              </a:rPr>
              <a:t>Все наплакаться успели.</a:t>
            </a:r>
            <a:endParaRPr lang="ru-RU" sz="1600" b="0" dirty="0">
              <a:solidFill>
                <a:prstClr val="black"/>
              </a:solidFill>
              <a:effectLst/>
              <a:latin typeface="Calibri"/>
              <a:ea typeface="+mn-ea"/>
              <a:cs typeface="+mn-cs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2322" y="188640"/>
            <a:ext cx="4847709" cy="3456384"/>
          </a:xfrm>
        </p:spPr>
        <p:txBody>
          <a:bodyPr>
            <a:normAutofit fontScale="70000" lnSpcReduction="20000"/>
          </a:bodyPr>
          <a:lstStyle/>
          <a:p>
            <a:pPr marL="45720" indent="0">
              <a:buNone/>
            </a:pPr>
            <a:r>
              <a:rPr lang="ru-RU" sz="3600" b="1" i="1" dirty="0">
                <a:solidFill>
                  <a:srgbClr val="FF0000"/>
                </a:solidFill>
                <a:latin typeface="Calibri"/>
              </a:rPr>
              <a:t>Пословицы и поговорки про лук: </a:t>
            </a:r>
            <a:endParaRPr lang="ru-RU" sz="3600" b="1" i="1" dirty="0" smtClean="0">
              <a:solidFill>
                <a:srgbClr val="FF0000"/>
              </a:solidFill>
              <a:latin typeface="Calibri"/>
            </a:endParaRPr>
          </a:p>
          <a:p>
            <a:pPr marL="45720" indent="0">
              <a:buNone/>
            </a:pPr>
            <a:r>
              <a:rPr lang="ru-RU" sz="2900" b="1" dirty="0" smtClean="0">
                <a:solidFill>
                  <a:srgbClr val="000000"/>
                </a:solidFill>
                <a:latin typeface="Calibri"/>
              </a:rPr>
              <a:t>Сидит </a:t>
            </a:r>
            <a:r>
              <a:rPr lang="ru-RU" sz="2900" b="1" dirty="0">
                <a:solidFill>
                  <a:srgbClr val="000000"/>
                </a:solidFill>
                <a:latin typeface="Calibri"/>
              </a:rPr>
              <a:t>Ермолка на грядке – </a:t>
            </a:r>
            <a:r>
              <a:rPr lang="ru-RU" sz="2900" b="1" dirty="0" smtClean="0">
                <a:solidFill>
                  <a:srgbClr val="000000"/>
                </a:solidFill>
                <a:latin typeface="Calibri"/>
              </a:rPr>
              <a:t>                               сам </a:t>
            </a:r>
            <a:r>
              <a:rPr lang="ru-RU" sz="2900" b="1" dirty="0">
                <a:solidFill>
                  <a:srgbClr val="000000"/>
                </a:solidFill>
                <a:latin typeface="Calibri"/>
              </a:rPr>
              <a:t>весь в заплатках. </a:t>
            </a:r>
            <a:endParaRPr lang="ru-RU" sz="2900" dirty="0">
              <a:solidFill>
                <a:prstClr val="black"/>
              </a:solidFill>
              <a:latin typeface="Calibri"/>
            </a:endParaRPr>
          </a:p>
          <a:p>
            <a:pPr marL="45720" indent="0">
              <a:buNone/>
            </a:pPr>
            <a:r>
              <a:rPr lang="ru-RU" sz="2900" b="1" dirty="0">
                <a:solidFill>
                  <a:srgbClr val="000000"/>
                </a:solidFill>
                <a:latin typeface="Calibri"/>
              </a:rPr>
              <a:t>Лук во щах – и голод прощай. </a:t>
            </a:r>
            <a:endParaRPr lang="ru-RU" sz="2900" dirty="0">
              <a:solidFill>
                <a:prstClr val="black"/>
              </a:solidFill>
              <a:latin typeface="Calibri"/>
            </a:endParaRPr>
          </a:p>
          <a:p>
            <a:pPr marL="45720" indent="0">
              <a:buNone/>
            </a:pPr>
            <a:r>
              <a:rPr lang="ru-RU" sz="2900" b="1" dirty="0">
                <a:solidFill>
                  <a:srgbClr val="000000"/>
                </a:solidFill>
                <a:latin typeface="Calibri"/>
              </a:rPr>
              <a:t>Сидит тапка в семи юбках</a:t>
            </a:r>
            <a:r>
              <a:rPr lang="ru-RU" sz="2900" b="1" dirty="0" smtClean="0">
                <a:solidFill>
                  <a:srgbClr val="000000"/>
                </a:solidFill>
                <a:latin typeface="Calibri"/>
              </a:rPr>
              <a:t>;</a:t>
            </a:r>
          </a:p>
          <a:p>
            <a:pPr marL="45720" indent="0">
              <a:buNone/>
            </a:pPr>
            <a:r>
              <a:rPr lang="ru-RU" sz="2900" b="1" dirty="0" smtClean="0">
                <a:solidFill>
                  <a:srgbClr val="000000"/>
                </a:solidFill>
                <a:latin typeface="Calibri"/>
              </a:rPr>
              <a:t> </a:t>
            </a:r>
            <a:r>
              <a:rPr lang="ru-RU" sz="2900" b="1" dirty="0">
                <a:solidFill>
                  <a:srgbClr val="000000"/>
                </a:solidFill>
                <a:latin typeface="Calibri"/>
              </a:rPr>
              <a:t>кто ни глянет, всяк заплачет. </a:t>
            </a:r>
            <a:endParaRPr lang="ru-RU" sz="2900" dirty="0">
              <a:solidFill>
                <a:prstClr val="black"/>
              </a:solidFill>
              <a:latin typeface="Calibri"/>
            </a:endParaRPr>
          </a:p>
          <a:p>
            <a:pPr marL="45720" indent="0">
              <a:buNone/>
            </a:pPr>
            <a:r>
              <a:rPr lang="ru-RU" sz="2900" b="1" dirty="0">
                <a:solidFill>
                  <a:srgbClr val="000000"/>
                </a:solidFill>
                <a:latin typeface="Calibri"/>
              </a:rPr>
              <a:t>Лук – от семи недуг </a:t>
            </a:r>
            <a:endParaRPr lang="ru-RU" sz="2900" dirty="0">
              <a:solidFill>
                <a:prstClr val="black"/>
              </a:solidFill>
              <a:latin typeface="Calibri"/>
            </a:endParaRPr>
          </a:p>
          <a:p>
            <a:pPr marL="45720" indent="0">
              <a:buNone/>
            </a:pPr>
            <a:r>
              <a:rPr lang="ru-RU" sz="2900" b="1" dirty="0" smtClean="0">
                <a:solidFill>
                  <a:srgbClr val="000000"/>
                </a:solidFill>
                <a:latin typeface="Calibri"/>
              </a:rPr>
              <a:t>Попросту, без луку, на крестьянскую руку.</a:t>
            </a:r>
            <a:r>
              <a:rPr lang="ru-RU" sz="2400" b="1" dirty="0" smtClean="0">
                <a:solidFill>
                  <a:srgbClr val="000000"/>
                </a:solidFill>
                <a:latin typeface="Calibri"/>
              </a:rPr>
              <a:t> </a:t>
            </a:r>
            <a:endParaRPr lang="ru-RU" sz="2400" dirty="0" smtClean="0">
              <a:solidFill>
                <a:prstClr val="black"/>
              </a:solidFill>
              <a:latin typeface="Calibri"/>
            </a:endParaRPr>
          </a:p>
          <a:p>
            <a:pPr marL="45720" indent="0">
              <a:buNone/>
            </a:pP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148064" y="404664"/>
            <a:ext cx="3744416" cy="46012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" lvl="0">
              <a:spcBef>
                <a:spcPct val="20000"/>
              </a:spcBef>
              <a:spcAft>
                <a:spcPts val="300"/>
              </a:spcAft>
              <a:buClr>
                <a:srgbClr val="F14124">
                  <a:lumMod val="75000"/>
                </a:srgbClr>
              </a:buClr>
              <a:buSzPct val="130000"/>
            </a:pPr>
            <a:r>
              <a:rPr lang="ru-RU" sz="2800" b="1" i="1" dirty="0">
                <a:solidFill>
                  <a:srgbClr val="FF0000"/>
                </a:solidFill>
                <a:latin typeface="Calibri"/>
              </a:rPr>
              <a:t>Стихи про лук: </a:t>
            </a:r>
            <a:endParaRPr lang="ru-RU" sz="2800" dirty="0">
              <a:solidFill>
                <a:srgbClr val="FF0000"/>
              </a:solidFill>
              <a:latin typeface="Calibri"/>
            </a:endParaRPr>
          </a:p>
          <a:p>
            <a:pPr marL="45720" lvl="0">
              <a:spcBef>
                <a:spcPct val="20000"/>
              </a:spcBef>
              <a:spcAft>
                <a:spcPts val="300"/>
              </a:spcAft>
              <a:buClr>
                <a:srgbClr val="F14124">
                  <a:lumMod val="75000"/>
                </a:srgbClr>
              </a:buClr>
              <a:buSzPct val="130000"/>
            </a:pPr>
            <a:r>
              <a:rPr lang="ru-RU" sz="2000" b="1" dirty="0">
                <a:solidFill>
                  <a:srgbClr val="000000"/>
                </a:solidFill>
                <a:latin typeface="Calibri"/>
              </a:rPr>
              <a:t>Е. Жуковская </a:t>
            </a:r>
            <a:endParaRPr lang="ru-RU" sz="2000" dirty="0">
              <a:solidFill>
                <a:prstClr val="black"/>
              </a:solidFill>
              <a:latin typeface="Calibri"/>
            </a:endParaRPr>
          </a:p>
          <a:p>
            <a:pPr marL="45720" lvl="0">
              <a:spcBef>
                <a:spcPct val="20000"/>
              </a:spcBef>
              <a:spcAft>
                <a:spcPts val="300"/>
              </a:spcAft>
              <a:buClr>
                <a:srgbClr val="F14124">
                  <a:lumMod val="75000"/>
                </a:srgbClr>
              </a:buClr>
              <a:buSzPct val="130000"/>
            </a:pPr>
            <a:r>
              <a:rPr lang="ru-RU" sz="2000" b="1" dirty="0">
                <a:solidFill>
                  <a:srgbClr val="000000"/>
                </a:solidFill>
                <a:latin typeface="Calibri"/>
              </a:rPr>
              <a:t>Ох, уж этот злющий лук! </a:t>
            </a:r>
            <a:endParaRPr lang="ru-RU" sz="2000" dirty="0">
              <a:solidFill>
                <a:prstClr val="black"/>
              </a:solidFill>
              <a:latin typeface="Calibri"/>
            </a:endParaRPr>
          </a:p>
          <a:p>
            <a:pPr marL="45720" lvl="0">
              <a:spcBef>
                <a:spcPct val="20000"/>
              </a:spcBef>
              <a:spcAft>
                <a:spcPts val="300"/>
              </a:spcAft>
              <a:buClr>
                <a:srgbClr val="F14124">
                  <a:lumMod val="75000"/>
                </a:srgbClr>
              </a:buClr>
              <a:buSzPct val="130000"/>
            </a:pPr>
            <a:r>
              <a:rPr lang="ru-RU" sz="2000" b="1" dirty="0">
                <a:solidFill>
                  <a:srgbClr val="000000"/>
                </a:solidFill>
                <a:latin typeface="Calibri"/>
              </a:rPr>
              <a:t>С ним узнаешь столько мук! </a:t>
            </a:r>
            <a:endParaRPr lang="ru-RU" sz="2000" dirty="0">
              <a:solidFill>
                <a:prstClr val="black"/>
              </a:solidFill>
              <a:latin typeface="Calibri"/>
            </a:endParaRPr>
          </a:p>
          <a:p>
            <a:pPr marL="45720" lvl="0">
              <a:spcBef>
                <a:spcPct val="20000"/>
              </a:spcBef>
              <a:spcAft>
                <a:spcPts val="300"/>
              </a:spcAft>
              <a:buClr>
                <a:srgbClr val="F14124">
                  <a:lumMod val="75000"/>
                </a:srgbClr>
              </a:buClr>
              <a:buSzPct val="130000"/>
            </a:pPr>
            <a:r>
              <a:rPr lang="ru-RU" sz="2000" b="1" dirty="0">
                <a:solidFill>
                  <a:srgbClr val="000000"/>
                </a:solidFill>
                <a:latin typeface="Calibri"/>
              </a:rPr>
              <a:t>Жжет глаза и жжет язык, </a:t>
            </a:r>
            <a:endParaRPr lang="ru-RU" sz="2000" dirty="0">
              <a:solidFill>
                <a:prstClr val="black"/>
              </a:solidFill>
              <a:latin typeface="Calibri"/>
            </a:endParaRPr>
          </a:p>
          <a:p>
            <a:pPr marL="45720" lvl="0">
              <a:spcBef>
                <a:spcPct val="20000"/>
              </a:spcBef>
              <a:spcAft>
                <a:spcPts val="300"/>
              </a:spcAft>
              <a:buClr>
                <a:srgbClr val="F14124">
                  <a:lumMod val="75000"/>
                </a:srgbClr>
              </a:buClr>
              <a:buSzPct val="130000"/>
            </a:pPr>
            <a:r>
              <a:rPr lang="ru-RU" sz="2000" b="1" dirty="0">
                <a:solidFill>
                  <a:srgbClr val="000000"/>
                </a:solidFill>
                <a:latin typeface="Calibri"/>
              </a:rPr>
              <a:t>Заставит плакать в один миг. </a:t>
            </a:r>
            <a:endParaRPr lang="ru-RU" sz="2000" dirty="0">
              <a:solidFill>
                <a:prstClr val="black"/>
              </a:solidFill>
              <a:latin typeface="Calibri"/>
            </a:endParaRPr>
          </a:p>
          <a:p>
            <a:pPr marL="45720" lvl="0">
              <a:spcBef>
                <a:spcPct val="20000"/>
              </a:spcBef>
              <a:spcAft>
                <a:spcPts val="300"/>
              </a:spcAft>
              <a:buClr>
                <a:srgbClr val="F14124">
                  <a:lumMod val="75000"/>
                </a:srgbClr>
              </a:buClr>
              <a:buSzPct val="130000"/>
            </a:pPr>
            <a:r>
              <a:rPr lang="ru-RU" sz="2000" b="1" dirty="0">
                <a:solidFill>
                  <a:srgbClr val="000000"/>
                </a:solidFill>
                <a:latin typeface="Calibri"/>
              </a:rPr>
              <a:t>Т. </a:t>
            </a:r>
            <a:r>
              <a:rPr lang="ru-RU" sz="2000" b="1" dirty="0" err="1">
                <a:solidFill>
                  <a:srgbClr val="000000"/>
                </a:solidFill>
                <a:latin typeface="Calibri"/>
              </a:rPr>
              <a:t>Казырина</a:t>
            </a:r>
            <a:r>
              <a:rPr lang="ru-RU" sz="2000" b="1" dirty="0">
                <a:solidFill>
                  <a:srgbClr val="000000"/>
                </a:solidFill>
                <a:latin typeface="Calibri"/>
              </a:rPr>
              <a:t> </a:t>
            </a:r>
            <a:endParaRPr lang="ru-RU" sz="2000" dirty="0">
              <a:solidFill>
                <a:prstClr val="black"/>
              </a:solidFill>
              <a:latin typeface="Calibri"/>
            </a:endParaRPr>
          </a:p>
          <a:p>
            <a:pPr marL="45720" lvl="0">
              <a:spcBef>
                <a:spcPct val="20000"/>
              </a:spcBef>
              <a:spcAft>
                <a:spcPts val="300"/>
              </a:spcAft>
              <a:buClr>
                <a:srgbClr val="F14124">
                  <a:lumMod val="75000"/>
                </a:srgbClr>
              </a:buClr>
              <a:buSzPct val="130000"/>
            </a:pPr>
            <a:r>
              <a:rPr lang="ru-RU" sz="2000" b="1" dirty="0">
                <a:solidFill>
                  <a:srgbClr val="000000"/>
                </a:solidFill>
                <a:latin typeface="Calibri"/>
              </a:rPr>
              <a:t>Баба Таня чистит лук </a:t>
            </a:r>
            <a:endParaRPr lang="ru-RU" sz="2000" dirty="0">
              <a:solidFill>
                <a:prstClr val="black"/>
              </a:solidFill>
              <a:latin typeface="Calibri"/>
            </a:endParaRPr>
          </a:p>
          <a:p>
            <a:pPr marL="45720" lvl="0">
              <a:spcBef>
                <a:spcPct val="20000"/>
              </a:spcBef>
              <a:spcAft>
                <a:spcPts val="300"/>
              </a:spcAft>
              <a:buClr>
                <a:srgbClr val="F14124">
                  <a:lumMod val="75000"/>
                </a:srgbClr>
              </a:buClr>
              <a:buSzPct val="130000"/>
            </a:pPr>
            <a:r>
              <a:rPr lang="ru-RU" sz="2000" b="1" dirty="0">
                <a:solidFill>
                  <a:srgbClr val="000000"/>
                </a:solidFill>
                <a:latin typeface="Calibri"/>
              </a:rPr>
              <a:t>Убежал из кухни внук </a:t>
            </a:r>
            <a:endParaRPr lang="ru-RU" sz="2000" dirty="0">
              <a:solidFill>
                <a:prstClr val="black"/>
              </a:solidFill>
              <a:latin typeface="Calibri"/>
            </a:endParaRPr>
          </a:p>
          <a:p>
            <a:pPr marL="45720" lvl="0">
              <a:spcBef>
                <a:spcPct val="20000"/>
              </a:spcBef>
              <a:spcAft>
                <a:spcPts val="300"/>
              </a:spcAft>
              <a:buClr>
                <a:srgbClr val="F14124">
                  <a:lumMod val="75000"/>
                </a:srgbClr>
              </a:buClr>
              <a:buSzPct val="130000"/>
            </a:pPr>
            <a:r>
              <a:rPr lang="ru-RU" sz="2000" b="1" dirty="0">
                <a:solidFill>
                  <a:srgbClr val="000000"/>
                </a:solidFill>
                <a:latin typeface="Calibri"/>
              </a:rPr>
              <a:t>Он хоть мал, но твердо знает </a:t>
            </a:r>
            <a:endParaRPr lang="ru-RU" sz="2000" dirty="0">
              <a:solidFill>
                <a:prstClr val="black"/>
              </a:solidFill>
              <a:latin typeface="Calibri"/>
            </a:endParaRPr>
          </a:p>
          <a:p>
            <a:pPr marL="45720" lvl="0">
              <a:spcBef>
                <a:spcPct val="20000"/>
              </a:spcBef>
              <a:spcAft>
                <a:spcPts val="300"/>
              </a:spcAft>
              <a:buClr>
                <a:srgbClr val="F14124">
                  <a:lumMod val="75000"/>
                </a:srgbClr>
              </a:buClr>
              <a:buSzPct val="130000"/>
            </a:pPr>
            <a:r>
              <a:rPr lang="ru-RU" sz="2000" b="1" dirty="0">
                <a:solidFill>
                  <a:srgbClr val="000000"/>
                </a:solidFill>
                <a:latin typeface="Calibri"/>
              </a:rPr>
              <a:t>Лук за глазки покусает. </a:t>
            </a:r>
            <a:endParaRPr lang="ru-RU" sz="2000" dirty="0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6515352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69303" y="116632"/>
            <a:ext cx="5050769" cy="720080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ru-RU" sz="3200" b="1" i="1" dirty="0">
                <a:solidFill>
                  <a:srgbClr val="000000"/>
                </a:solidFill>
                <a:latin typeface="Calibri"/>
              </a:rPr>
              <a:t>Все готово к посадке лука</a:t>
            </a:r>
            <a:endParaRPr lang="ru-RU" sz="3200" dirty="0">
              <a:solidFill>
                <a:prstClr val="black"/>
              </a:solidFill>
              <a:latin typeface="Calibri"/>
            </a:endParaRPr>
          </a:p>
          <a:p>
            <a:endParaRPr lang="ru-RU" sz="32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9302" y="870197"/>
            <a:ext cx="3322577" cy="24919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779912" y="692697"/>
            <a:ext cx="5184576" cy="8079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" lvl="0">
              <a:spcBef>
                <a:spcPct val="20000"/>
              </a:spcBef>
              <a:spcAft>
                <a:spcPts val="300"/>
              </a:spcAft>
              <a:buClr>
                <a:srgbClr val="F14124">
                  <a:lumMod val="75000"/>
                </a:srgbClr>
              </a:buClr>
              <a:buSzPct val="130000"/>
            </a:pPr>
            <a:r>
              <a:rPr lang="ru-RU" sz="2000" b="1" dirty="0">
                <a:solidFill>
                  <a:srgbClr val="000000"/>
                </a:solidFill>
                <a:latin typeface="Calibri"/>
              </a:rPr>
              <a:t>Я – лук, я – </a:t>
            </a:r>
            <a:r>
              <a:rPr lang="ru-RU" sz="2000" b="1" dirty="0" err="1">
                <a:solidFill>
                  <a:srgbClr val="000000"/>
                </a:solidFill>
                <a:latin typeface="Calibri"/>
              </a:rPr>
              <a:t>Чиполлино</a:t>
            </a:r>
            <a:r>
              <a:rPr lang="ru-RU" sz="2000" b="1" dirty="0">
                <a:solidFill>
                  <a:srgbClr val="000000"/>
                </a:solidFill>
                <a:latin typeface="Calibri"/>
              </a:rPr>
              <a:t>, Веселый, озорной. </a:t>
            </a:r>
          </a:p>
          <a:p>
            <a:pPr marL="45720" lvl="0">
              <a:spcBef>
                <a:spcPct val="20000"/>
              </a:spcBef>
              <a:spcAft>
                <a:spcPts val="300"/>
              </a:spcAft>
              <a:buClr>
                <a:srgbClr val="F14124">
                  <a:lumMod val="75000"/>
                </a:srgbClr>
              </a:buClr>
              <a:buSzPct val="130000"/>
            </a:pPr>
            <a:r>
              <a:rPr lang="ru-RU" sz="2000" b="1" dirty="0">
                <a:solidFill>
                  <a:srgbClr val="000000"/>
                </a:solidFill>
                <a:latin typeface="Calibri"/>
              </a:rPr>
              <a:t>Простуды и ангины Не справятся со мной. </a:t>
            </a: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4048" y="1772816"/>
            <a:ext cx="3633454" cy="27311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395536" y="3362130"/>
            <a:ext cx="439248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" lvl="0">
              <a:spcBef>
                <a:spcPct val="20000"/>
              </a:spcBef>
              <a:spcAft>
                <a:spcPts val="300"/>
              </a:spcAft>
              <a:buClr>
                <a:srgbClr val="F14124">
                  <a:lumMod val="75000"/>
                </a:srgbClr>
              </a:buClr>
              <a:buSzPct val="130000"/>
            </a:pPr>
            <a:r>
              <a:rPr lang="ru-RU" sz="2400" b="1" dirty="0">
                <a:solidFill>
                  <a:srgbClr val="000000"/>
                </a:solidFill>
                <a:latin typeface="Calibri"/>
              </a:rPr>
              <a:t>У меня есть друг,                         Он – от семи недуг!                   Это - вкусный и полезный,                                 Желто – золотистый лук!</a:t>
            </a:r>
            <a:endParaRPr lang="ru-RU" sz="14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004048" y="4503980"/>
            <a:ext cx="3960441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" lvl="0">
              <a:spcBef>
                <a:spcPct val="20000"/>
              </a:spcBef>
              <a:spcAft>
                <a:spcPts val="300"/>
              </a:spcAft>
              <a:buClr>
                <a:srgbClr val="F14124">
                  <a:lumMod val="75000"/>
                </a:srgbClr>
              </a:buClr>
              <a:buSzPct val="130000"/>
            </a:pPr>
            <a:r>
              <a:rPr lang="ru-RU" sz="2000" b="1" dirty="0">
                <a:solidFill>
                  <a:srgbClr val="000000"/>
                </a:solidFill>
                <a:latin typeface="Calibri"/>
              </a:rPr>
              <a:t>Находим у лука верхушку и донце. </a:t>
            </a:r>
            <a:endParaRPr lang="ru-RU" sz="1600" dirty="0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6511751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indent="0">
              <a:buNone/>
            </a:pP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67544" y="260648"/>
            <a:ext cx="6321956" cy="1080120"/>
          </a:xfrm>
        </p:spPr>
        <p:txBody>
          <a:bodyPr/>
          <a:lstStyle/>
          <a:p>
            <a:pPr marL="45720" indent="0">
              <a:buNone/>
            </a:pPr>
            <a:r>
              <a:rPr lang="ru-RU" sz="2400" b="1" i="1" dirty="0">
                <a:solidFill>
                  <a:srgbClr val="000000"/>
                </a:solidFill>
                <a:latin typeface="Calibri"/>
              </a:rPr>
              <a:t>Мы ребята, малыши Любим мы трудиться Вот посадим лук Будем им гордиться. </a:t>
            </a:r>
            <a:endParaRPr lang="ru-RU" sz="1600" dirty="0">
              <a:solidFill>
                <a:prstClr val="black"/>
              </a:solidFill>
              <a:latin typeface="Calibri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1700808"/>
            <a:ext cx="3589851" cy="2692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84034" y="3573016"/>
            <a:ext cx="3650293" cy="27377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0573645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indent="0">
              <a:buNone/>
            </a:pP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237312" cy="1761376"/>
          </a:xfrm>
        </p:spPr>
        <p:txBody>
          <a:bodyPr/>
          <a:lstStyle/>
          <a:p>
            <a:pPr marL="45720" indent="0">
              <a:buNone/>
            </a:pPr>
            <a:r>
              <a:rPr lang="ru-RU" sz="2400" b="1" dirty="0">
                <a:solidFill>
                  <a:srgbClr val="000000"/>
                </a:solidFill>
                <a:latin typeface="Calibri"/>
              </a:rPr>
              <a:t>Сажаем луковицы в маленькую грядку </a:t>
            </a:r>
            <a:r>
              <a:rPr lang="ru-RU" sz="2400" b="1" dirty="0" smtClean="0">
                <a:solidFill>
                  <a:srgbClr val="000000"/>
                </a:solidFill>
                <a:latin typeface="Calibri"/>
              </a:rPr>
              <a:t>                        И </a:t>
            </a:r>
            <a:r>
              <a:rPr lang="ru-RU" sz="2400" b="1" dirty="0">
                <a:solidFill>
                  <a:srgbClr val="000000"/>
                </a:solidFill>
                <a:latin typeface="Calibri"/>
              </a:rPr>
              <a:t>вырастут они здесь по порядку! Подрастай, лучок, скорей. </a:t>
            </a:r>
            <a:r>
              <a:rPr lang="ru-RU" sz="2400" b="1" dirty="0" smtClean="0">
                <a:solidFill>
                  <a:srgbClr val="000000"/>
                </a:solidFill>
                <a:latin typeface="Calibri"/>
              </a:rPr>
              <a:t>                                                Наливайся</a:t>
            </a:r>
            <a:r>
              <a:rPr lang="ru-RU" sz="2400" b="1" dirty="0">
                <a:solidFill>
                  <a:srgbClr val="000000"/>
                </a:solidFill>
                <a:latin typeface="Calibri"/>
              </a:rPr>
              <a:t>, зеленей! </a:t>
            </a:r>
            <a:endParaRPr lang="ru-RU" sz="1600" dirty="0">
              <a:solidFill>
                <a:prstClr val="black"/>
              </a:solidFill>
              <a:latin typeface="Calibri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87623" y="2636912"/>
            <a:ext cx="3636403" cy="27273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36096" y="1460443"/>
            <a:ext cx="3386827" cy="25401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36096" y="4149080"/>
            <a:ext cx="3384376" cy="25382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238027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indent="0">
              <a:buNone/>
            </a:pP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971600" y="692696"/>
            <a:ext cx="4464496" cy="1512168"/>
          </a:xfrm>
        </p:spPr>
        <p:txBody>
          <a:bodyPr>
            <a:normAutofit lnSpcReduction="10000"/>
          </a:bodyPr>
          <a:lstStyle/>
          <a:p>
            <a:pPr marL="45720" indent="0">
              <a:buNone/>
            </a:pPr>
            <a:r>
              <a:rPr lang="ru-RU" sz="2400" b="1" dirty="0">
                <a:solidFill>
                  <a:srgbClr val="000000"/>
                </a:solidFill>
                <a:latin typeface="Calibri"/>
              </a:rPr>
              <a:t>В банку мы воды налили, </a:t>
            </a:r>
            <a:r>
              <a:rPr lang="ru-RU" sz="2400" b="1" dirty="0" smtClean="0">
                <a:solidFill>
                  <a:srgbClr val="000000"/>
                </a:solidFill>
                <a:latin typeface="Calibri"/>
              </a:rPr>
              <a:t>                Лук </a:t>
            </a:r>
            <a:r>
              <a:rPr lang="ru-RU" sz="2400" b="1" dirty="0">
                <a:solidFill>
                  <a:srgbClr val="000000"/>
                </a:solidFill>
                <a:latin typeface="Calibri"/>
              </a:rPr>
              <a:t>пузатый посадили. </a:t>
            </a:r>
            <a:r>
              <a:rPr lang="ru-RU" sz="2400" b="1" dirty="0" smtClean="0">
                <a:solidFill>
                  <a:srgbClr val="000000"/>
                </a:solidFill>
                <a:latin typeface="Calibri"/>
              </a:rPr>
              <a:t>                       А </a:t>
            </a:r>
            <a:r>
              <a:rPr lang="ru-RU" sz="2400" b="1" dirty="0">
                <a:solidFill>
                  <a:srgbClr val="000000"/>
                </a:solidFill>
                <a:latin typeface="Calibri"/>
              </a:rPr>
              <a:t>теперь лучок польем </a:t>
            </a:r>
            <a:r>
              <a:rPr lang="ru-RU" sz="2400" b="1" dirty="0" smtClean="0">
                <a:solidFill>
                  <a:srgbClr val="000000"/>
                </a:solidFill>
                <a:latin typeface="Calibri"/>
              </a:rPr>
              <a:t>                   И </a:t>
            </a:r>
            <a:r>
              <a:rPr lang="ru-RU" sz="2400" b="1" dirty="0">
                <a:solidFill>
                  <a:srgbClr val="000000"/>
                </a:solidFill>
                <a:latin typeface="Calibri"/>
              </a:rPr>
              <a:t>немножко отдохнём. </a:t>
            </a:r>
            <a:endParaRPr lang="ru-RU" sz="1600" dirty="0">
              <a:solidFill>
                <a:prstClr val="black"/>
              </a:solidFill>
              <a:latin typeface="Calibri"/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582" y="3292792"/>
            <a:ext cx="2160242" cy="28821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07904" y="3289349"/>
            <a:ext cx="2160240" cy="28798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16216" y="3289349"/>
            <a:ext cx="2085603" cy="27808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9411218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indent="0">
              <a:buNone/>
            </a:pP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43000" y="692696"/>
            <a:ext cx="7821488" cy="3513544"/>
          </a:xfrm>
        </p:spPr>
        <p:txBody>
          <a:bodyPr/>
          <a:lstStyle/>
          <a:p>
            <a:pPr marL="45720" indent="0">
              <a:buNone/>
            </a:pPr>
            <a:r>
              <a:rPr lang="ru-RU" sz="2400" b="1" i="1" dirty="0">
                <a:solidFill>
                  <a:srgbClr val="000000"/>
                </a:solidFill>
                <a:latin typeface="Calibri"/>
              </a:rPr>
              <a:t>За окном зима вьюжит </a:t>
            </a:r>
            <a:r>
              <a:rPr lang="ru-RU" sz="2400" b="1" i="1" dirty="0" smtClean="0">
                <a:solidFill>
                  <a:srgbClr val="000000"/>
                </a:solidFill>
                <a:latin typeface="Calibri"/>
              </a:rPr>
              <a:t>  </a:t>
            </a:r>
            <a:r>
              <a:rPr lang="ru-RU" sz="2400" b="1" i="1" dirty="0">
                <a:solidFill>
                  <a:srgbClr val="000000"/>
                </a:solidFill>
                <a:latin typeface="Calibri"/>
              </a:rPr>
              <a:t>и</a:t>
            </a:r>
            <a:r>
              <a:rPr lang="ru-RU" sz="2400" b="1" i="1" dirty="0" smtClean="0">
                <a:solidFill>
                  <a:srgbClr val="000000"/>
                </a:solidFill>
                <a:latin typeface="Calibri"/>
              </a:rPr>
              <a:t> </a:t>
            </a:r>
            <a:r>
              <a:rPr lang="ru-RU" sz="2400" b="1" i="1" dirty="0">
                <a:solidFill>
                  <a:srgbClr val="000000"/>
                </a:solidFill>
                <a:latin typeface="Calibri"/>
              </a:rPr>
              <a:t>метель кружится </a:t>
            </a:r>
            <a:r>
              <a:rPr lang="ru-RU" sz="2400" b="1" i="1" dirty="0" smtClean="0">
                <a:solidFill>
                  <a:srgbClr val="000000"/>
                </a:solidFill>
                <a:latin typeface="Calibri"/>
              </a:rPr>
              <a:t>                                                                   А </a:t>
            </a:r>
            <a:r>
              <a:rPr lang="ru-RU" sz="2400" b="1" i="1" dirty="0">
                <a:solidFill>
                  <a:srgbClr val="000000"/>
                </a:solidFill>
                <a:latin typeface="Calibri"/>
              </a:rPr>
              <a:t>у нас на окне </a:t>
            </a:r>
            <a:r>
              <a:rPr lang="ru-RU" sz="2400" b="1" i="1" dirty="0" smtClean="0">
                <a:solidFill>
                  <a:srgbClr val="000000"/>
                </a:solidFill>
                <a:latin typeface="Calibri"/>
              </a:rPr>
              <a:t> лучок </a:t>
            </a:r>
            <a:r>
              <a:rPr lang="ru-RU" sz="2400" b="1" i="1" dirty="0">
                <a:solidFill>
                  <a:srgbClr val="000000"/>
                </a:solidFill>
                <a:latin typeface="Calibri"/>
              </a:rPr>
              <a:t>колосится </a:t>
            </a:r>
            <a:endParaRPr lang="ru-RU" sz="1600" dirty="0">
              <a:solidFill>
                <a:prstClr val="black"/>
              </a:solidFill>
              <a:latin typeface="Calibri"/>
            </a:endParaRPr>
          </a:p>
          <a:p>
            <a:pPr marL="45720" indent="0">
              <a:buNone/>
            </a:pPr>
            <a:endParaRPr lang="ru-RU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11760" y="2564904"/>
            <a:ext cx="4433219" cy="33251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1619566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indent="0">
              <a:buNone/>
            </a:pP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23528" y="116632"/>
            <a:ext cx="8064896" cy="936104"/>
          </a:xfrm>
        </p:spPr>
        <p:txBody>
          <a:bodyPr/>
          <a:lstStyle/>
          <a:p>
            <a:pPr marL="45720" indent="0">
              <a:buNone/>
            </a:pPr>
            <a:r>
              <a:rPr lang="ru-RU" sz="2400" b="1" i="1" dirty="0" smtClean="0">
                <a:solidFill>
                  <a:srgbClr val="000000"/>
                </a:solidFill>
                <a:latin typeface="Calibri"/>
              </a:rPr>
              <a:t>Пойдём </a:t>
            </a:r>
            <a:r>
              <a:rPr lang="ru-RU" sz="2400" b="1" i="1" dirty="0">
                <a:solidFill>
                  <a:srgbClr val="000000"/>
                </a:solidFill>
                <a:latin typeface="Calibri"/>
              </a:rPr>
              <a:t>с тобою в огород. Не мало там у нас забот! Польём лучок из лейки, И сядем на скамейки. </a:t>
            </a:r>
            <a:endParaRPr lang="ru-RU" sz="1600" dirty="0">
              <a:solidFill>
                <a:prstClr val="black"/>
              </a:solidFill>
              <a:latin typeface="Calibri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11244" y="2996952"/>
            <a:ext cx="3361155" cy="25208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6430" t="21416" r="7951" b="573"/>
          <a:stretch/>
        </p:blipFill>
        <p:spPr bwMode="auto">
          <a:xfrm>
            <a:off x="251521" y="1772816"/>
            <a:ext cx="3709280" cy="37450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32115465"/>
      </p:ext>
    </p:extLst>
  </p:cSld>
  <p:clrMapOvr>
    <a:masterClrMapping/>
  </p:clrMapOvr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504</TotalTime>
  <Words>444</Words>
  <Application>Microsoft Office PowerPoint</Application>
  <PresentationFormat>Экран (4:3)</PresentationFormat>
  <Paragraphs>50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Воздушный поток</vt:lpstr>
      <vt:lpstr>МАДОУ ЦРР детский сад№87 г.Калининград</vt:lpstr>
      <vt:lpstr>Презентация PowerPoint</vt:lpstr>
      <vt:lpstr>Загадки про лук:                  Сидит дед во сто шуб одет,  Кто его раздевает,  Тот слезы проливает.  Никого не огорчает,  А всех плакать заставляет.  Прежде чем его мы съели,  Все наплакаться успели.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МАДОУ ЦРР детский сад№87 г.Калининград</dc:title>
  <dc:creator>Maximus</dc:creator>
  <cp:lastModifiedBy>Maximus</cp:lastModifiedBy>
  <cp:revision>27</cp:revision>
  <dcterms:created xsi:type="dcterms:W3CDTF">2020-01-19T05:44:25Z</dcterms:created>
  <dcterms:modified xsi:type="dcterms:W3CDTF">2020-03-29T18:05:43Z</dcterms:modified>
</cp:coreProperties>
</file>