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13" r:id="rId3"/>
    <p:sldId id="300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04" r:id="rId14"/>
    <p:sldId id="319" r:id="rId15"/>
    <p:sldId id="309" r:id="rId16"/>
    <p:sldId id="310" r:id="rId17"/>
    <p:sldId id="31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FFCC"/>
    <a:srgbClr val="FFCCCC"/>
    <a:srgbClr val="FF99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96D9A39-ADE5-4E2A-AF62-CC5C2E2BFC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4079B1B-24E0-4F13-8F2A-D73498A94E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545F009-9DC3-487C-AF9B-0AACDDB272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F20B2-B6E9-4292-A815-418F7D3A41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0802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EA962F71-B810-43F4-9EAC-59055A54CD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D2B1A01-1BF1-4F5A-8249-04EC361AFF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5DC4712-5A44-4A15-BCE2-3F27A2978C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1174A-4AC1-48D4-83C3-DB94038957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06870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7FCA906-4724-4C17-9F16-B901CFC55E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BBA9B640-AE06-492D-BF3A-A02AD8CF5F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7A86989D-9308-4E4E-95EC-E993DE721B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96CBE-92C4-4957-B556-920810532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45683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6DF352D-E432-43A5-85DD-01805C5F45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EC17FDC-FCA1-417B-8236-A9BB420D81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9573F18-C6F9-418C-A63C-F8627B0F2C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86511-EBF7-434E-B2F9-065AD6795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46701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D96E4633-D5B8-4668-B275-4955FCD079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E3B7429D-F946-41CF-A2D1-28C929BD28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ACB702A9-B384-4AA5-8E8B-D776FB0F1D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A2134-CB99-45AE-966F-D75B17E491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66189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FAF70FBF-3E54-4728-A55E-B2C5C2B4CD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3AE6A3D6-8C88-40A4-90BD-CB53501859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A181B03D-EA3C-4AE3-BD6E-2B0F0727DD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00497-A6E2-4BFD-8C6B-B5E6044A90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19842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98B7998C-0F88-43F6-AEBA-B5F145E9EC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02DB1AC7-BF7A-4969-9D23-9A0168DA8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ECE629F0-FE02-4F38-B967-3FA11FDB0F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9DA39-1831-4E3E-A574-3CCA3D7CBE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38392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2E8D106-11AE-43EB-9179-3289C27B5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6575B4F-D277-48C2-BBDA-54FEC044BA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85905B7-7CEC-4EF7-BD27-032E2AB242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21AB-FC69-402E-9C89-C4A6A9EAC1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2551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6DAEC6F-6E6F-4DE4-A532-B1EAC03507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8DB71A6-D583-4676-AA6C-96F93BDB30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ED5927C-6C66-4A6C-A590-E657250B57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37B2B-2900-4740-83CB-AF204D2359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1062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D6123311-2C66-486C-A59B-32374498DA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0BE77D60-1957-4523-9179-C96335B3A1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D5DD3572-35D9-4D02-ACBC-5478E6C779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56532-C791-455F-9E0D-A562E0EE1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31348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B141E13-5EE3-4688-88AA-870102BE03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969B83C-DED7-4AE0-B7D7-2A5871E589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34235C88-0016-4811-ACB9-C873976128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37E50-0A38-46EF-996E-8D87ABD536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92557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C2006-E4B1-409F-99AF-DD9E525016AF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269361F5-C4A1-436A-ADE8-79FF61DC7B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EAAB26ED-67BF-4681-B2B8-97B3CC2D12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FB872535-681C-4EF1-B3FA-04C61041A56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60A778E2-7F6B-4EF8-A9B7-268B816B63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FF9E26A7-7B22-4D9F-8E89-99752378F4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88BECBF-CE2F-4ADF-AB35-DE0B1A9DC3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683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What is the topic of our lesson?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98703" y="3645024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need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126374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can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2304" y="4534272"/>
            <a:ext cx="192744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should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4538108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may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1988840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must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2304" y="271558"/>
            <a:ext cx="8336160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i="1" dirty="0"/>
              <a:t>Modal verbs</a:t>
            </a:r>
            <a:endParaRPr lang="ru-RU" sz="4800" b="1" i="1" dirty="0"/>
          </a:p>
        </p:txBody>
      </p:sp>
    </p:spTree>
    <p:extLst>
      <p:ext uri="{BB962C8B-B14F-4D97-AF65-F5344CB8AC3E}">
        <p14:creationId xmlns="" xmlns:p14="http://schemas.microsoft.com/office/powerpoint/2010/main" val="161848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="" xmlns:a16="http://schemas.microsoft.com/office/drawing/2014/main" id="{B7DA224D-6242-40BE-83D6-F56501D60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US" altLang="ru-RU" b="1">
                <a:solidFill>
                  <a:srgbClr val="660033"/>
                </a:solidFill>
              </a:rPr>
              <a:t>Should</a:t>
            </a:r>
            <a:endParaRPr lang="ru-RU" altLang="ru-RU" b="1">
              <a:solidFill>
                <a:srgbClr val="660033"/>
              </a:solidFill>
            </a:endParaRPr>
          </a:p>
        </p:txBody>
      </p:sp>
      <p:sp>
        <p:nvSpPr>
          <p:cNvPr id="11267" name="Содержимое 2">
            <a:extLst>
              <a:ext uri="{FF2B5EF4-FFF2-40B4-BE49-F238E27FC236}">
                <a16:creationId xmlns="" xmlns:a16="http://schemas.microsoft.com/office/drawing/2014/main" id="{389FDF46-D100-484A-A732-71523233005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836613"/>
            <a:ext cx="8507412" cy="583247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b="1" dirty="0">
                <a:solidFill>
                  <a:srgbClr val="0070C0"/>
                </a:solidFill>
              </a:rPr>
              <a:t>Следует</a:t>
            </a:r>
          </a:p>
          <a:p>
            <a:pPr algn="just" eaLnBrk="1" hangingPunct="1"/>
            <a:r>
              <a:rPr lang="en-US" altLang="ru-RU" b="1" i="1" dirty="0"/>
              <a:t>You </a:t>
            </a:r>
            <a:r>
              <a:rPr lang="en-US" altLang="ru-RU" b="1" i="1" u="sng" dirty="0">
                <a:solidFill>
                  <a:srgbClr val="FF0000"/>
                </a:solidFill>
              </a:rPr>
              <a:t>should</a:t>
            </a:r>
            <a:r>
              <a:rPr lang="en-US" altLang="ru-RU" b="1" i="1" dirty="0"/>
              <a:t> work more seriously.</a:t>
            </a:r>
          </a:p>
          <a:p>
            <a:pPr algn="just" eaLnBrk="1" hangingPunct="1"/>
            <a:endParaRPr lang="ru-RU" altLang="ru-RU" b="1" i="1" dirty="0"/>
          </a:p>
          <a:p>
            <a:pPr algn="just" eaLnBrk="1" hangingPunct="1"/>
            <a:endParaRPr lang="en-US" altLang="ru-RU" b="1" i="1" dirty="0"/>
          </a:p>
          <a:p>
            <a:pPr marL="0" indent="0" algn="ctr" eaLnBrk="1" hangingPunct="1">
              <a:buNone/>
            </a:pPr>
            <a:r>
              <a:rPr lang="en-US" altLang="ru-RU" sz="4400" b="1" dirty="0">
                <a:solidFill>
                  <a:srgbClr val="660033"/>
                </a:solidFill>
              </a:rPr>
              <a:t>Should + have+V3</a:t>
            </a:r>
          </a:p>
          <a:p>
            <a:pPr algn="ctr" eaLnBrk="1" hangingPunct="1"/>
            <a:r>
              <a:rPr lang="en-US" altLang="ru-RU" b="1" i="1" dirty="0"/>
              <a:t>You </a:t>
            </a:r>
            <a:r>
              <a:rPr lang="en-US" altLang="ru-RU" b="1" i="1" u="sng" dirty="0">
                <a:solidFill>
                  <a:srgbClr val="FF0000"/>
                </a:solidFill>
              </a:rPr>
              <a:t>should have done </a:t>
            </a:r>
            <a:r>
              <a:rPr lang="en-US" altLang="ru-RU" b="1" i="1" dirty="0"/>
              <a:t>it. </a:t>
            </a:r>
            <a:r>
              <a:rPr lang="ru-RU" altLang="ru-RU" b="1" i="1" dirty="0"/>
              <a:t>(следовало сделать, а вы не сделали)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="" xmlns:a16="http://schemas.microsoft.com/office/drawing/2014/main" id="{85F8CB25-695B-4489-B801-77E565460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928670"/>
            <a:ext cx="5143536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Possible = </a:t>
            </a:r>
            <a:r>
              <a:rPr lang="ru-RU" dirty="0"/>
              <a:t>возможно</a:t>
            </a:r>
            <a:endParaRPr lang="en-US" dirty="0"/>
          </a:p>
          <a:p>
            <a:r>
              <a:rPr lang="en-US" dirty="0"/>
              <a:t>Necessary = </a:t>
            </a:r>
            <a:r>
              <a:rPr lang="ru-RU" dirty="0"/>
              <a:t>необходимо</a:t>
            </a:r>
            <a:endParaRPr lang="en-US" dirty="0"/>
          </a:p>
          <a:p>
            <a:r>
              <a:rPr lang="en-US" dirty="0"/>
              <a:t>Forbidden = </a:t>
            </a:r>
            <a:r>
              <a:rPr lang="ru-RU" dirty="0"/>
              <a:t>запрещено</a:t>
            </a:r>
            <a:endParaRPr lang="en-US" dirty="0"/>
          </a:p>
          <a:p>
            <a:r>
              <a:rPr lang="en-US" dirty="0"/>
              <a:t>Be obliged =  </a:t>
            </a:r>
            <a:r>
              <a:rPr lang="ru-RU" dirty="0"/>
              <a:t>быть обязанным</a:t>
            </a:r>
          </a:p>
          <a:p>
            <a:r>
              <a:rPr lang="en-US" dirty="0"/>
              <a:t>Rule = </a:t>
            </a:r>
            <a:r>
              <a:rPr lang="ru-RU" dirty="0"/>
              <a:t>правило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2696407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dirty="0"/>
              <a:t>You need to talk to the headmaster.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3179955"/>
            <a:ext cx="7672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mustn’t bring pets into the classroom.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6" y="3620160"/>
            <a:ext cx="788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don’t have to finish the project by Wednesday.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4048788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must always wear a uniform.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596" y="4572008"/>
            <a:ext cx="7383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should revise for a test over the weekend.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596" y="5023262"/>
            <a:ext cx="788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Everybody has to hand in their homework on time.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16632"/>
            <a:ext cx="4406770" cy="1224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58114"/>
            <a:ext cx="3816424" cy="13110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556792"/>
            <a:ext cx="7764333" cy="51125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1704723"/>
            <a:ext cx="1072989" cy="573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5217" y="2645046"/>
            <a:ext cx="847417" cy="5730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2228" y="5661248"/>
            <a:ext cx="847417" cy="5730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8036" y="3496028"/>
            <a:ext cx="1658256" cy="5730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31390" y="4790061"/>
            <a:ext cx="1097375" cy="5791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05217" y="4345296"/>
            <a:ext cx="1097375" cy="5791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67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52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Fill in the gaps with an appropriate modal verb </a:t>
            </a:r>
          </a:p>
          <a:p>
            <a:r>
              <a:rPr lang="en-US" sz="2800" b="1" dirty="0"/>
              <a:t>(must, may, can, need to, have to).</a:t>
            </a:r>
            <a:endParaRPr lang="ru-RU" sz="2800" b="1" dirty="0"/>
          </a:p>
          <a:p>
            <a:endParaRPr lang="en-US" sz="2800" b="1" dirty="0"/>
          </a:p>
          <a:p>
            <a:r>
              <a:rPr lang="en-US" sz="2800" dirty="0"/>
              <a:t>- Sandra _________ not to come to me tomorrow – I’ve done the job.</a:t>
            </a:r>
          </a:p>
          <a:p>
            <a:r>
              <a:rPr lang="en-US" sz="2800" dirty="0"/>
              <a:t>- There is no need to rewrite the essay completely – it’s quite good.</a:t>
            </a:r>
          </a:p>
          <a:p>
            <a:r>
              <a:rPr lang="en-US" sz="2800" dirty="0"/>
              <a:t>You _____ only rewrite the third passage.</a:t>
            </a:r>
          </a:p>
          <a:p>
            <a:r>
              <a:rPr lang="en-US" sz="2800" dirty="0"/>
              <a:t>- It’s so late, we _______ be going!</a:t>
            </a:r>
          </a:p>
          <a:p>
            <a:r>
              <a:rPr lang="en-US" sz="2800" dirty="0"/>
              <a:t>- Students _____________ pay for their education at private school.</a:t>
            </a:r>
          </a:p>
          <a:p>
            <a:r>
              <a:rPr lang="en-US" sz="2800" dirty="0"/>
              <a:t>- You ________ stay at home today.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1428736"/>
            <a:ext cx="78581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need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91806" y="3187411"/>
            <a:ext cx="642942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can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28926" y="3571876"/>
            <a:ext cx="928694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must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4000504"/>
            <a:ext cx="107157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have to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13277" y="4875267"/>
            <a:ext cx="78581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may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Must 99%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could 75%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might 40%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can’t 99%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4525963"/>
          </a:xfrm>
        </p:spPr>
        <p:txBody>
          <a:bodyPr/>
          <a:lstStyle/>
          <a:p>
            <a:r>
              <a:rPr lang="ru-RU" dirty="0"/>
              <a:t>1. </a:t>
            </a:r>
            <a:r>
              <a:rPr lang="en-US" dirty="0"/>
              <a:t>My mum </a:t>
            </a:r>
            <a:r>
              <a:rPr lang="en-US" u="sng" dirty="0">
                <a:solidFill>
                  <a:srgbClr val="FF0000"/>
                </a:solidFill>
              </a:rPr>
              <a:t>must have done </a:t>
            </a:r>
            <a:r>
              <a:rPr lang="en-US" dirty="0"/>
              <a:t>it.</a:t>
            </a:r>
          </a:p>
          <a:p>
            <a:r>
              <a:rPr lang="en-US" dirty="0"/>
              <a:t>2. Ann </a:t>
            </a:r>
            <a:r>
              <a:rPr lang="en-US" u="sng" dirty="0">
                <a:solidFill>
                  <a:srgbClr val="FF0000"/>
                </a:solidFill>
              </a:rPr>
              <a:t>could have phoned</a:t>
            </a:r>
          </a:p>
          <a:p>
            <a:r>
              <a:rPr lang="en-US" dirty="0"/>
              <a:t>3. He </a:t>
            </a:r>
            <a:r>
              <a:rPr lang="en-US" u="sng" dirty="0">
                <a:solidFill>
                  <a:srgbClr val="FF0000"/>
                </a:solidFill>
              </a:rPr>
              <a:t>might have taken </a:t>
            </a:r>
            <a:r>
              <a:rPr lang="en-US" dirty="0"/>
              <a:t>her mobile phone</a:t>
            </a:r>
          </a:p>
          <a:p>
            <a:r>
              <a:rPr lang="en-US" dirty="0"/>
              <a:t>4. She </a:t>
            </a:r>
            <a:r>
              <a:rPr lang="en-US" u="sng" dirty="0">
                <a:solidFill>
                  <a:srgbClr val="FF0000"/>
                </a:solidFill>
              </a:rPr>
              <a:t>can’t have done </a:t>
            </a:r>
            <a:r>
              <a:rPr lang="en-US" dirty="0"/>
              <a:t>it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32240" y="629866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Ex. 7 p.111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7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b="1" i="1" u="sng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en-US" dirty="0"/>
              <a:t>You </a:t>
            </a:r>
            <a:r>
              <a:rPr lang="en-US" b="1" i="1" u="sng" dirty="0">
                <a:solidFill>
                  <a:srgbClr val="FF0000"/>
                </a:solidFill>
              </a:rPr>
              <a:t>didn’t need to buy </a:t>
            </a:r>
            <a:r>
              <a:rPr lang="en-US" dirty="0"/>
              <a:t>a ticket yesterday </a:t>
            </a:r>
            <a:r>
              <a:rPr lang="ru-RU" dirty="0"/>
              <a:t>(не нужно было покупать и не купил)</a:t>
            </a:r>
          </a:p>
          <a:p>
            <a:r>
              <a:rPr lang="en-US" dirty="0"/>
              <a:t>You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b="1" i="1" u="sng" dirty="0">
                <a:solidFill>
                  <a:srgbClr val="FF0000"/>
                </a:solidFill>
              </a:rPr>
              <a:t>needn’t have bought </a:t>
            </a:r>
            <a:r>
              <a:rPr lang="en-US" dirty="0"/>
              <a:t>(V3) a ticket </a:t>
            </a:r>
            <a:r>
              <a:rPr lang="ru-RU" dirty="0"/>
              <a:t>(не нужно было, а купил)</a:t>
            </a:r>
          </a:p>
        </p:txBody>
      </p:sp>
    </p:spTree>
    <p:extLst>
      <p:ext uri="{BB962C8B-B14F-4D97-AF65-F5344CB8AC3E}">
        <p14:creationId xmlns="" xmlns:p14="http://schemas.microsoft.com/office/powerpoint/2010/main" val="11937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071546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You don’t </a:t>
            </a:r>
            <a:r>
              <a:rPr lang="en-US" sz="2000" b="1" dirty="0">
                <a:solidFill>
                  <a:srgbClr val="FF0000"/>
                </a:solidFill>
              </a:rPr>
              <a:t>have to </a:t>
            </a:r>
            <a:r>
              <a:rPr lang="en-US" sz="2000" b="1" dirty="0"/>
              <a:t>pay to go to school. 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mustn’t</a:t>
            </a:r>
            <a:r>
              <a:rPr lang="en-US" sz="2000" b="1" dirty="0"/>
              <a:t> work until you have finished school.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must</a:t>
            </a:r>
            <a:r>
              <a:rPr lang="en-US" sz="2000" b="1" dirty="0"/>
              <a:t> wear a uniform.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can</a:t>
            </a:r>
            <a:r>
              <a:rPr lang="en-US" sz="2000" b="1" dirty="0"/>
              <a:t> choose any elective course.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need</a:t>
            </a:r>
            <a:r>
              <a:rPr lang="en-US" sz="2000" b="1" dirty="0"/>
              <a:t> to work hard.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may</a:t>
            </a:r>
            <a:r>
              <a:rPr lang="en-US" sz="2000" b="1" dirty="0"/>
              <a:t> take dance classes.</a:t>
            </a:r>
            <a:br>
              <a:rPr lang="en-US" sz="2000" b="1" dirty="0"/>
            </a:br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should</a:t>
            </a:r>
            <a:r>
              <a:rPr lang="en-US" sz="2000" b="1" dirty="0"/>
              <a:t> stay at home if you are ill.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571876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Must</a:t>
            </a:r>
          </a:p>
          <a:p>
            <a:r>
              <a:rPr lang="en-US" sz="2400" b="1" dirty="0"/>
              <a:t>Can</a:t>
            </a:r>
          </a:p>
          <a:p>
            <a:r>
              <a:rPr lang="en-US" sz="2400" b="1" dirty="0"/>
              <a:t>May</a:t>
            </a:r>
          </a:p>
          <a:p>
            <a:r>
              <a:rPr lang="en-US" sz="2400" b="1" dirty="0"/>
              <a:t>Should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3500438"/>
            <a:ext cx="2214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+ </a:t>
            </a:r>
            <a:r>
              <a:rPr lang="en-US" sz="2400" dirty="0"/>
              <a:t>to infinitive</a:t>
            </a:r>
          </a:p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107389" y="4036223"/>
            <a:ext cx="571504" cy="50006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60032" y="3891386"/>
            <a:ext cx="1821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Need</a:t>
            </a:r>
          </a:p>
          <a:p>
            <a:r>
              <a:rPr lang="en-US" sz="2400" b="1" dirty="0"/>
              <a:t>Have/has</a:t>
            </a:r>
          </a:p>
          <a:p>
            <a:r>
              <a:rPr lang="en-US" sz="2400" b="1" dirty="0"/>
              <a:t>Ought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15140" y="3857628"/>
            <a:ext cx="1857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+ </a:t>
            </a:r>
            <a:r>
              <a:rPr lang="en-US" sz="2400" dirty="0">
                <a:solidFill>
                  <a:srgbClr val="FF0000"/>
                </a:solidFill>
              </a:rPr>
              <a:t>to</a:t>
            </a:r>
            <a:r>
              <a:rPr lang="en-US" sz="2400" dirty="0"/>
              <a:t> infinitive</a:t>
            </a:r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133584" y="4010028"/>
            <a:ext cx="509590" cy="49054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43240" y="357166"/>
            <a:ext cx="300039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Modal verbs (Modals)</a:t>
            </a:r>
            <a:endParaRPr lang="ru-RU" b="1" dirty="0"/>
          </a:p>
        </p:txBody>
      </p:sp>
      <p:pic>
        <p:nvPicPr>
          <p:cNvPr id="4098" name="Picture 2" descr="http://wiki.iteach.ru/images/0/01/Modal-verbs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714356"/>
            <a:ext cx="2381250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10" grpId="0" build="allAtOnce"/>
      <p:bldP spid="11" grpId="0" build="allAtOnce"/>
      <p:bldP spid="1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C246689C-F883-4A42-88F8-851BC74B6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7498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u="sng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Must</a:t>
            </a:r>
            <a:endParaRPr lang="ru-RU" sz="5400" b="1" u="sng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A9D62866-1ED6-49A1-80D7-B99890D0CE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514350" indent="-514350" algn="just"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2800" dirty="0"/>
              <a:t>Глагол </a:t>
            </a:r>
            <a:r>
              <a:rPr lang="ru-RU" altLang="ru-RU" sz="2800" b="1" dirty="0" err="1"/>
              <a:t>must</a:t>
            </a:r>
            <a:r>
              <a:rPr lang="ru-RU" altLang="ru-RU" sz="2800" dirty="0"/>
              <a:t> переводится как "должен". Это самый "сильный" глагол долженствования. </a:t>
            </a:r>
            <a:r>
              <a:rPr lang="ru-RU" altLang="ru-RU" sz="2800" b="1" dirty="0" err="1">
                <a:solidFill>
                  <a:srgbClr val="0070C0"/>
                </a:solidFill>
              </a:rPr>
              <a:t>Must</a:t>
            </a:r>
            <a:r>
              <a:rPr lang="ru-RU" altLang="ru-RU" sz="2800" dirty="0">
                <a:solidFill>
                  <a:srgbClr val="0070C0"/>
                </a:solidFill>
              </a:rPr>
              <a:t> - это приказ</a:t>
            </a:r>
            <a:r>
              <a:rPr lang="ru-RU" altLang="ru-RU" sz="2800" dirty="0"/>
              <a:t>.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ru-RU" altLang="ru-RU" sz="2800" dirty="0"/>
          </a:p>
          <a:p>
            <a:pPr algn="just" eaLnBrk="1" hangingPunct="1">
              <a:lnSpc>
                <a:spcPct val="150000"/>
              </a:lnSpc>
            </a:pPr>
            <a:r>
              <a:rPr lang="ru-RU" altLang="ru-RU" sz="2800" i="1" dirty="0" err="1"/>
              <a:t>You</a:t>
            </a:r>
            <a:r>
              <a:rPr lang="ru-RU" altLang="ru-RU" sz="2800" i="1" dirty="0"/>
              <a:t> </a:t>
            </a:r>
            <a:r>
              <a:rPr lang="ru-RU" altLang="ru-RU" sz="2800" i="1" u="sng" dirty="0" err="1">
                <a:solidFill>
                  <a:srgbClr val="FF0000"/>
                </a:solidFill>
              </a:rPr>
              <a:t>must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rewrite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the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test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as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soon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as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possible</a:t>
            </a:r>
            <a:r>
              <a:rPr lang="ru-RU" altLang="ru-RU" sz="2800" i="1" dirty="0"/>
              <a:t>. (Учитель говорит ученику).</a:t>
            </a:r>
            <a:r>
              <a:rPr lang="ru-RU" altLang="ru-RU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="" xmlns:a16="http://schemas.microsoft.com/office/drawing/2014/main" id="{DBAE8640-B95B-4251-B8A8-829E8A7416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  <a:noFill/>
        </p:spPr>
        <p:txBody>
          <a:bodyPr/>
          <a:lstStyle/>
          <a:p>
            <a:pPr algn="just" eaLnBrk="1" hangingPunct="1"/>
            <a:r>
              <a:rPr lang="ru-RU" altLang="ru-RU" b="1" dirty="0"/>
              <a:t>После </a:t>
            </a:r>
            <a:r>
              <a:rPr lang="ru-RU" altLang="ru-RU" b="1" dirty="0" err="1"/>
              <a:t>must</a:t>
            </a:r>
            <a:r>
              <a:rPr lang="ru-RU" altLang="ru-RU" dirty="0"/>
              <a:t> смысловой глагол употребляется в форме инфинитива </a:t>
            </a:r>
            <a:r>
              <a:rPr lang="ru-RU" altLang="ru-RU" b="1" dirty="0"/>
              <a:t>без частицы </a:t>
            </a:r>
            <a:r>
              <a:rPr lang="ru-RU" altLang="ru-RU" b="1" dirty="0" err="1"/>
              <a:t>to</a:t>
            </a:r>
            <a:r>
              <a:rPr lang="ru-RU" altLang="ru-RU" dirty="0"/>
              <a:t>. </a:t>
            </a:r>
          </a:p>
          <a:p>
            <a:pPr algn="just"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must</a:t>
            </a:r>
            <a:r>
              <a:rPr lang="en-US" altLang="ru-RU" i="1" dirty="0">
                <a:solidFill>
                  <a:srgbClr val="FF0000"/>
                </a:solidFill>
              </a:rPr>
              <a:t> </a:t>
            </a:r>
            <a:r>
              <a:rPr lang="en-US" altLang="ru-RU" i="1" dirty="0"/>
              <a:t>do it immediately.</a:t>
            </a:r>
            <a:r>
              <a:rPr lang="en-US" altLang="ru-RU" dirty="0"/>
              <a:t> </a:t>
            </a:r>
          </a:p>
          <a:p>
            <a:pPr algn="just" eaLnBrk="1" hangingPunct="1">
              <a:buFontTx/>
              <a:buNone/>
            </a:pPr>
            <a:endParaRPr lang="en-US" altLang="ru-RU" dirty="0"/>
          </a:p>
          <a:p>
            <a:pPr algn="just" eaLnBrk="1" hangingPunct="1"/>
            <a:r>
              <a:rPr lang="en-US" altLang="ru-RU" b="1" dirty="0">
                <a:solidFill>
                  <a:srgbClr val="0070C0"/>
                </a:solidFill>
              </a:rPr>
              <a:t>Mustn’t</a:t>
            </a:r>
            <a:r>
              <a:rPr lang="en-US" altLang="ru-RU" dirty="0"/>
              <a:t> </a:t>
            </a:r>
            <a:r>
              <a:rPr lang="ru-RU" altLang="ru-RU" dirty="0"/>
              <a:t>употребляется, когда </a:t>
            </a:r>
            <a:r>
              <a:rPr lang="ru-RU" altLang="ru-RU" dirty="0">
                <a:solidFill>
                  <a:srgbClr val="0070C0"/>
                </a:solidFill>
              </a:rPr>
              <a:t>запрещено что-либо делать </a:t>
            </a:r>
            <a:r>
              <a:rPr lang="ru-RU" altLang="ru-RU" dirty="0"/>
              <a:t>(правилом, законом).</a:t>
            </a:r>
          </a:p>
          <a:p>
            <a:pPr algn="just"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mustn’t</a:t>
            </a:r>
            <a:r>
              <a:rPr lang="en-US" altLang="ru-RU" i="1" dirty="0"/>
              <a:t> talk loudly in the library.</a:t>
            </a: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="" xmlns:a16="http://schemas.microsoft.com/office/drawing/2014/main" id="{2981AB0E-4DB9-483E-B49E-ABFD26F1F7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u="sng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Have to</a:t>
            </a:r>
            <a:endParaRPr lang="ru-RU" sz="4000" b="1" u="sng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="" xmlns:a16="http://schemas.microsoft.com/office/drawing/2014/main" id="{655D2F07-D7BF-46F1-A474-A26CC37252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/>
              <a:t>1. Выражает </a:t>
            </a:r>
            <a:r>
              <a:rPr lang="ru-RU" altLang="ru-RU" dirty="0">
                <a:solidFill>
                  <a:srgbClr val="0070C0"/>
                </a:solidFill>
              </a:rPr>
              <a:t>обусловленную обстоятельствами необходимость (вынужден).</a:t>
            </a:r>
          </a:p>
          <a:p>
            <a:pPr eaLnBrk="1" hangingPunct="1"/>
            <a:r>
              <a:rPr lang="en-US" altLang="ru-RU" i="1" dirty="0"/>
              <a:t>The vet says we </a:t>
            </a:r>
            <a:r>
              <a:rPr lang="en-US" altLang="ru-RU" i="1" u="sng" dirty="0">
                <a:solidFill>
                  <a:srgbClr val="FF0000"/>
                </a:solidFill>
              </a:rPr>
              <a:t>have to </a:t>
            </a:r>
            <a:r>
              <a:rPr lang="en-US" altLang="ru-RU" i="1" dirty="0"/>
              <a:t>give some medicine to our dog. </a:t>
            </a:r>
          </a:p>
          <a:p>
            <a:pPr eaLnBrk="1" hangingPunct="1"/>
            <a:r>
              <a:rPr lang="en-US" altLang="ru-RU" i="1" dirty="0"/>
              <a:t>She </a:t>
            </a:r>
            <a:r>
              <a:rPr lang="en-US" altLang="ru-RU" i="1" u="sng" dirty="0">
                <a:solidFill>
                  <a:srgbClr val="FF0000"/>
                </a:solidFill>
              </a:rPr>
              <a:t>has to</a:t>
            </a:r>
            <a:r>
              <a:rPr lang="en-US" altLang="ru-RU" i="1" dirty="0">
                <a:solidFill>
                  <a:srgbClr val="FF0000"/>
                </a:solidFill>
              </a:rPr>
              <a:t> </a:t>
            </a:r>
            <a:r>
              <a:rPr lang="en-US" altLang="ru-RU" i="1" dirty="0"/>
              <a:t>wake up at 6 a.m. tomorrow.</a:t>
            </a:r>
          </a:p>
          <a:p>
            <a:pPr eaLnBrk="1" hangingPunct="1"/>
            <a:endParaRPr lang="en-US" altLang="ru-RU" i="1" dirty="0"/>
          </a:p>
          <a:p>
            <a:pPr eaLnBrk="1" hangingPunct="1">
              <a:buFontTx/>
              <a:buNone/>
            </a:pPr>
            <a:r>
              <a:rPr lang="en-US" altLang="ru-RU" b="1" i="1" dirty="0"/>
              <a:t>2. </a:t>
            </a:r>
            <a:r>
              <a:rPr lang="en-US" altLang="ru-RU" b="1" dirty="0">
                <a:solidFill>
                  <a:srgbClr val="0070C0"/>
                </a:solidFill>
              </a:rPr>
              <a:t>Had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en-US" altLang="ru-RU" dirty="0"/>
              <a:t>– </a:t>
            </a:r>
            <a:r>
              <a:rPr lang="ru-RU" altLang="ru-RU" dirty="0"/>
              <a:t>форма прошедшего времени для </a:t>
            </a:r>
            <a:r>
              <a:rPr lang="en-US" altLang="ru-RU" b="1" dirty="0"/>
              <a:t>must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b="1" dirty="0"/>
              <a:t>have to.</a:t>
            </a:r>
          </a:p>
          <a:p>
            <a:pPr eaLnBrk="1" hangingPunct="1">
              <a:buFontTx/>
              <a:buNone/>
            </a:pPr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had to</a:t>
            </a:r>
            <a:r>
              <a:rPr lang="en-US" altLang="ru-RU" i="1" dirty="0">
                <a:solidFill>
                  <a:srgbClr val="FF0000"/>
                </a:solidFill>
              </a:rPr>
              <a:t> </a:t>
            </a:r>
            <a:r>
              <a:rPr lang="en-US" altLang="ru-RU" i="1" dirty="0"/>
              <a:t>do it yesterday.</a:t>
            </a:r>
          </a:p>
          <a:p>
            <a:pPr eaLnBrk="1" hangingPunct="1">
              <a:buFontTx/>
              <a:buNone/>
            </a:pP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="" xmlns:a16="http://schemas.microsoft.com/office/drawing/2014/main" id="{136C9BCF-42D7-4885-80F2-5905470CDB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337300"/>
          </a:xfrm>
        </p:spPr>
        <p:txBody>
          <a:bodyPr/>
          <a:lstStyle/>
          <a:p>
            <a:pPr eaLnBrk="1" hangingPunct="1"/>
            <a:r>
              <a:rPr lang="en-US" altLang="ru-RU" dirty="0"/>
              <a:t>3. </a:t>
            </a:r>
            <a:r>
              <a:rPr lang="en-US" altLang="ru-RU" b="1" dirty="0">
                <a:solidFill>
                  <a:srgbClr val="0070C0"/>
                </a:solidFill>
              </a:rPr>
              <a:t>don’t have to/ doesn’t have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ru-RU" altLang="ru-RU" dirty="0"/>
              <a:t>употребляется, когда </a:t>
            </a:r>
            <a:r>
              <a:rPr lang="ru-RU" altLang="ru-RU" dirty="0">
                <a:solidFill>
                  <a:srgbClr val="0070C0"/>
                </a:solidFill>
              </a:rPr>
              <a:t>нет необходимости делать что-либо</a:t>
            </a:r>
            <a:r>
              <a:rPr lang="ru-RU" altLang="ru-RU" dirty="0"/>
              <a:t>.</a:t>
            </a:r>
          </a:p>
          <a:p>
            <a:pPr eaLnBrk="1" hangingPunct="1"/>
            <a:r>
              <a:rPr lang="en-US" altLang="ru-RU" dirty="0"/>
              <a:t> </a:t>
            </a:r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don’t have to </a:t>
            </a:r>
            <a:r>
              <a:rPr lang="en-US" altLang="ru-RU" i="1" dirty="0"/>
              <a:t>buy extra bread. </a:t>
            </a:r>
            <a:endParaRPr lang="ru-RU" altLang="ru-RU" i="1" dirty="0"/>
          </a:p>
          <a:p>
            <a:pPr eaLnBrk="1" hangingPunct="1"/>
            <a:r>
              <a:rPr lang="en-US" altLang="ru-RU" i="1" dirty="0"/>
              <a:t>He </a:t>
            </a:r>
            <a:r>
              <a:rPr lang="en-US" altLang="ru-RU" i="1" u="sng" dirty="0">
                <a:solidFill>
                  <a:srgbClr val="FF0000"/>
                </a:solidFill>
              </a:rPr>
              <a:t>doesn’t have to </a:t>
            </a:r>
            <a:r>
              <a:rPr lang="en-US" altLang="ru-RU" i="1" dirty="0"/>
              <a:t>wake up early.</a:t>
            </a:r>
            <a:endParaRPr lang="ru-RU" altLang="ru-RU" i="1" dirty="0"/>
          </a:p>
          <a:p>
            <a:pPr marL="0" indent="0" eaLnBrk="1" hangingPunct="1">
              <a:buNone/>
            </a:pPr>
            <a:endParaRPr lang="en-US" altLang="ru-RU" i="1" dirty="0"/>
          </a:p>
          <a:p>
            <a:pPr eaLnBrk="1" hangingPunct="1"/>
            <a:r>
              <a:rPr lang="en-US" altLang="ru-RU" dirty="0"/>
              <a:t>4.</a:t>
            </a:r>
            <a:r>
              <a:rPr lang="en-US" altLang="ru-RU" i="1" dirty="0"/>
              <a:t> </a:t>
            </a:r>
            <a:r>
              <a:rPr lang="en-US" altLang="ru-RU" b="1" dirty="0">
                <a:solidFill>
                  <a:srgbClr val="0070C0"/>
                </a:solidFill>
              </a:rPr>
              <a:t>didn’t have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ru-RU" altLang="ru-RU" dirty="0"/>
              <a:t>– прошедшая форма для </a:t>
            </a:r>
            <a:r>
              <a:rPr lang="en-US" altLang="ru-RU" b="1" dirty="0">
                <a:solidFill>
                  <a:srgbClr val="0070C0"/>
                </a:solidFill>
              </a:rPr>
              <a:t>don’t have to/ doesn’t have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endParaRPr lang="ru-RU" altLang="ru-RU" dirty="0">
              <a:solidFill>
                <a:srgbClr val="0070C0"/>
              </a:solidFill>
            </a:endParaRPr>
          </a:p>
          <a:p>
            <a:pPr eaLnBrk="1" hangingPunct="1"/>
            <a:r>
              <a:rPr lang="en-US" altLang="ru-RU" i="1" dirty="0"/>
              <a:t>They </a:t>
            </a:r>
            <a:r>
              <a:rPr lang="en-US" altLang="ru-RU" i="1" u="sng" dirty="0">
                <a:solidFill>
                  <a:srgbClr val="FF0000"/>
                </a:solidFill>
              </a:rPr>
              <a:t>didn’t have to </a:t>
            </a:r>
            <a:r>
              <a:rPr lang="en-US" altLang="ru-RU" i="1" dirty="0"/>
              <a:t>go shopping yesterday.</a:t>
            </a: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="" xmlns:a16="http://schemas.microsoft.com/office/drawing/2014/main" id="{40CEBFC6-D195-40B8-ADD7-C7534E1224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</a:t>
            </a:r>
            <a:br>
              <a:rPr lang="en-US" u="sng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возможность что-нибудь сделать</a:t>
            </a:r>
            <a:b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(могу, умею)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="" xmlns:a16="http://schemas.microsoft.com/office/drawing/2014/main" id="{9C4A8098-6CEC-4538-9278-A191A5599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/>
            <a:r>
              <a:rPr lang="en-US" altLang="ru-RU" dirty="0"/>
              <a:t>I </a:t>
            </a:r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/>
              <a:t> play the piano.</a:t>
            </a:r>
          </a:p>
          <a:p>
            <a:pPr eaLnBrk="1" hangingPunct="1"/>
            <a:r>
              <a:rPr lang="en-US" altLang="ru-RU" dirty="0"/>
              <a:t>He </a:t>
            </a:r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/>
              <a:t> answer the question.</a:t>
            </a:r>
          </a:p>
          <a:p>
            <a:pPr eaLnBrk="1" hangingPunct="1"/>
            <a:r>
              <a:rPr lang="en-US" altLang="ru-RU" dirty="0"/>
              <a:t>I </a:t>
            </a:r>
            <a:r>
              <a:rPr lang="en-US" altLang="ru-RU" i="1" u="sng" dirty="0">
                <a:solidFill>
                  <a:srgbClr val="FF0000"/>
                </a:solidFill>
              </a:rPr>
              <a:t>cannot</a:t>
            </a:r>
            <a:r>
              <a:rPr lang="en-US" altLang="ru-RU" dirty="0"/>
              <a:t> swim. (</a:t>
            </a:r>
            <a:r>
              <a:rPr lang="ru-RU" altLang="ru-RU" dirty="0"/>
              <a:t>я не умею плавать)</a:t>
            </a:r>
          </a:p>
          <a:p>
            <a:pPr eaLnBrk="1" hangingPunct="1"/>
            <a:r>
              <a:rPr lang="en-US" altLang="ru-RU" dirty="0"/>
              <a:t>He </a:t>
            </a:r>
            <a:r>
              <a:rPr lang="en-US" altLang="ru-RU" i="1" u="sng" dirty="0">
                <a:solidFill>
                  <a:srgbClr val="FF0000"/>
                </a:solidFill>
              </a:rPr>
              <a:t>cannot</a:t>
            </a:r>
            <a:r>
              <a:rPr lang="en-US" altLang="ru-RU" dirty="0"/>
              <a:t> understand.</a:t>
            </a:r>
          </a:p>
          <a:p>
            <a:pPr eaLnBrk="1" hangingPunct="1"/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/>
              <a:t> you sing?</a:t>
            </a:r>
          </a:p>
          <a:p>
            <a:pPr eaLnBrk="1" hangingPunct="1"/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>
                <a:solidFill>
                  <a:srgbClr val="FF0000"/>
                </a:solidFill>
              </a:rPr>
              <a:t> </a:t>
            </a:r>
            <a:r>
              <a:rPr lang="en-US" altLang="ru-RU" dirty="0"/>
              <a:t>you help me?</a:t>
            </a:r>
          </a:p>
          <a:p>
            <a:pPr eaLnBrk="1" hangingPunct="1">
              <a:buFontTx/>
              <a:buNone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>
            <a:extLst>
              <a:ext uri="{FF2B5EF4-FFF2-40B4-BE49-F238E27FC236}">
                <a16:creationId xmlns="" xmlns:a16="http://schemas.microsoft.com/office/drawing/2014/main" id="{9818E331-A465-484A-B478-2C47D50534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507412" cy="6337300"/>
          </a:xfrm>
        </p:spPr>
        <p:txBody>
          <a:bodyPr/>
          <a:lstStyle/>
          <a:p>
            <a:pPr eaLnBrk="1" hangingPunct="1"/>
            <a:r>
              <a:rPr lang="en-US" altLang="ru-RU" sz="4800" b="1" dirty="0">
                <a:solidFill>
                  <a:srgbClr val="660033"/>
                </a:solidFill>
              </a:rPr>
              <a:t>Could – </a:t>
            </a:r>
            <a:r>
              <a:rPr lang="ru-RU" altLang="ru-RU" sz="4800" dirty="0"/>
              <a:t>прошедшая форма от </a:t>
            </a:r>
            <a:r>
              <a:rPr lang="en-US" altLang="ru-RU" sz="4800" b="1" dirty="0">
                <a:solidFill>
                  <a:srgbClr val="660033"/>
                </a:solidFill>
              </a:rPr>
              <a:t>can</a:t>
            </a:r>
          </a:p>
          <a:p>
            <a:pPr eaLnBrk="1" hangingPunct="1"/>
            <a:endParaRPr lang="en-US" altLang="ru-RU" sz="4800" b="1" dirty="0">
              <a:solidFill>
                <a:srgbClr val="660033"/>
              </a:solidFill>
            </a:endParaRPr>
          </a:p>
          <a:p>
            <a:pPr eaLnBrk="1" hangingPunct="1"/>
            <a:r>
              <a:rPr lang="en-US" altLang="ru-RU" sz="4800" b="1" dirty="0"/>
              <a:t>I </a:t>
            </a:r>
            <a:r>
              <a:rPr lang="en-US" altLang="ru-RU" sz="4800" b="1" dirty="0">
                <a:solidFill>
                  <a:srgbClr val="FF0000"/>
                </a:solidFill>
              </a:rPr>
              <a:t>could</a:t>
            </a:r>
            <a:r>
              <a:rPr lang="en-US" altLang="ru-RU" sz="4800" b="1" dirty="0"/>
              <a:t> not ski when I was little.</a:t>
            </a:r>
          </a:p>
          <a:p>
            <a:pPr eaLnBrk="1" hangingPunct="1"/>
            <a:r>
              <a:rPr lang="en-US" altLang="ru-RU" sz="4800" b="1" dirty="0"/>
              <a:t>She </a:t>
            </a:r>
            <a:r>
              <a:rPr lang="en-US" altLang="ru-RU" sz="4800" b="1" dirty="0">
                <a:solidFill>
                  <a:srgbClr val="FF0000"/>
                </a:solidFill>
              </a:rPr>
              <a:t>could</a:t>
            </a:r>
            <a:r>
              <a:rPr lang="en-US" altLang="ru-RU" sz="4800" b="1" dirty="0"/>
              <a:t> not jump so high.</a:t>
            </a:r>
            <a:endParaRPr lang="ru-RU" alt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="" xmlns:a16="http://schemas.microsoft.com/office/drawing/2014/main" id="{6CFE064E-B75B-4BB5-A0B4-E296C78C5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altLang="ru-RU" sz="5400" b="1">
                <a:solidFill>
                  <a:srgbClr val="660033"/>
                </a:solidFill>
              </a:rPr>
              <a:t>May</a:t>
            </a:r>
            <a:endParaRPr lang="ru-RU" altLang="ru-RU" sz="5400" b="1">
              <a:solidFill>
                <a:srgbClr val="660033"/>
              </a:solidFill>
            </a:endParaRPr>
          </a:p>
        </p:txBody>
      </p:sp>
      <p:sp>
        <p:nvSpPr>
          <p:cNvPr id="10243" name="Содержимое 2">
            <a:extLst>
              <a:ext uri="{FF2B5EF4-FFF2-40B4-BE49-F238E27FC236}">
                <a16:creationId xmlns="" xmlns:a16="http://schemas.microsoft.com/office/drawing/2014/main" id="{A97D90FC-E0F3-4893-94BB-3E47919154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dirty="0">
                <a:solidFill>
                  <a:srgbClr val="0070C0"/>
                </a:solidFill>
              </a:rPr>
              <a:t>Разрешение </a:t>
            </a:r>
            <a:r>
              <a:rPr lang="ru-RU" altLang="ru-RU" b="1" dirty="0">
                <a:solidFill>
                  <a:srgbClr val="0070C0"/>
                </a:solidFill>
              </a:rPr>
              <a:t>(можно)</a:t>
            </a:r>
          </a:p>
          <a:p>
            <a:pPr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take my pen.</a:t>
            </a:r>
          </a:p>
          <a:p>
            <a:pPr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not touch it. (</a:t>
            </a:r>
            <a:r>
              <a:rPr lang="ru-RU" altLang="ru-RU" i="1" dirty="0"/>
              <a:t>нельзя</a:t>
            </a:r>
            <a:r>
              <a:rPr lang="en-US" altLang="ru-RU" i="1" dirty="0"/>
              <a:t>)</a:t>
            </a:r>
            <a:endParaRPr lang="ru-RU" altLang="ru-RU" i="1" dirty="0"/>
          </a:p>
          <a:p>
            <a:pPr eaLnBrk="1" hangingPunct="1"/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I come in?</a:t>
            </a:r>
          </a:p>
          <a:p>
            <a:pPr eaLnBrk="1" hangingPunct="1"/>
            <a:endParaRPr lang="en-US" altLang="ru-RU" i="1" dirty="0"/>
          </a:p>
          <a:p>
            <a:pPr marL="0" indent="0" algn="ctr" eaLnBrk="1" hangingPunct="1">
              <a:buNone/>
            </a:pPr>
            <a:r>
              <a:rPr lang="ru-RU" altLang="ru-RU" i="1" dirty="0">
                <a:solidFill>
                  <a:srgbClr val="0070C0"/>
                </a:solidFill>
              </a:rPr>
              <a:t>Предположение </a:t>
            </a:r>
            <a:r>
              <a:rPr lang="ru-RU" altLang="ru-RU" b="1" i="1" dirty="0">
                <a:solidFill>
                  <a:srgbClr val="0070C0"/>
                </a:solidFill>
              </a:rPr>
              <a:t>(может быть)</a:t>
            </a:r>
          </a:p>
          <a:p>
            <a:pPr eaLnBrk="1" hangingPunct="1"/>
            <a:r>
              <a:rPr lang="en-US" altLang="ru-RU" i="1" dirty="0"/>
              <a:t>It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rain soon.</a:t>
            </a:r>
          </a:p>
          <a:p>
            <a:pPr eaLnBrk="1" hangingPunct="1"/>
            <a:r>
              <a:rPr lang="en-US" altLang="ru-RU" i="1" dirty="0"/>
              <a:t>Be careful: you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fall.</a:t>
            </a: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629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Оформление по умолчанию</vt:lpstr>
      <vt:lpstr>What is the topic of our lesson?</vt:lpstr>
      <vt:lpstr>Слайд 2</vt:lpstr>
      <vt:lpstr>Must</vt:lpstr>
      <vt:lpstr>Слайд 4</vt:lpstr>
      <vt:lpstr>Have to</vt:lpstr>
      <vt:lpstr>Слайд 6</vt:lpstr>
      <vt:lpstr>Can возможность что-нибудь сделать (могу, умею)</vt:lpstr>
      <vt:lpstr>Слайд 8</vt:lpstr>
      <vt:lpstr>May</vt:lpstr>
      <vt:lpstr>Should</vt:lpstr>
      <vt:lpstr>Слайд 11</vt:lpstr>
      <vt:lpstr>Слайд 12</vt:lpstr>
      <vt:lpstr>Слайд 13</vt:lpstr>
      <vt:lpstr>Слайд 14</vt:lpstr>
      <vt:lpstr>Must 99% could 75% might 40% can’t 99%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айгуль</cp:lastModifiedBy>
  <cp:revision>95</cp:revision>
  <dcterms:created xsi:type="dcterms:W3CDTF">2014-02-07T08:21:40Z</dcterms:created>
  <dcterms:modified xsi:type="dcterms:W3CDTF">2020-04-06T21:20:42Z</dcterms:modified>
</cp:coreProperties>
</file>