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FF5512-D85D-4C32-A701-79E50E2175E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3A82229-F98F-4DFA-B65B-511AE7F7B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F5512-D85D-4C32-A701-79E50E2175E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82229-F98F-4DFA-B65B-511AE7F7B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F5512-D85D-4C32-A701-79E50E2175E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82229-F98F-4DFA-B65B-511AE7F7B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F5512-D85D-4C32-A701-79E50E2175E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82229-F98F-4DFA-B65B-511AE7F7BB8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F5512-D85D-4C32-A701-79E50E2175E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82229-F98F-4DFA-B65B-511AE7F7BB8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F5512-D85D-4C32-A701-79E50E2175E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82229-F98F-4DFA-B65B-511AE7F7BB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F5512-D85D-4C32-A701-79E50E2175E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82229-F98F-4DFA-B65B-511AE7F7BB8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F5512-D85D-4C32-A701-79E50E2175E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82229-F98F-4DFA-B65B-511AE7F7BB8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F5512-D85D-4C32-A701-79E50E2175E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82229-F98F-4DFA-B65B-511AE7F7BB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AFF5512-D85D-4C32-A701-79E50E2175E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A82229-F98F-4DFA-B65B-511AE7F7BB8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AFF5512-D85D-4C32-A701-79E50E2175E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3A82229-F98F-4DFA-B65B-511AE7F7BB8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AFF5512-D85D-4C32-A701-79E50E2175E4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3A82229-F98F-4DFA-B65B-511AE7F7BB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ИССЛЕДОВАТЕЛЬСКАЯ РАБОТА</a:t>
            </a:r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ВОСПИТАННИКОВ 8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ГРУППЫ</a:t>
            </a:r>
            <a:endParaRPr lang="ru-RU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sz="3200" b="1" dirty="0" smtClean="0">
              <a:solidFill>
                <a:srgbClr val="FF0000"/>
              </a:solidFill>
            </a:endParaRPr>
          </a:p>
          <a:p>
            <a:pPr algn="l"/>
            <a:endParaRPr lang="ru-RU" sz="24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Руководитель </a:t>
            </a:r>
            <a:r>
              <a:rPr lang="ru-RU" sz="2400" b="1" dirty="0" smtClean="0">
                <a:solidFill>
                  <a:schemeClr val="tx1"/>
                </a:solidFill>
              </a:rPr>
              <a:t>проекта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Жукова Ольга Владимировна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124744"/>
            <a:ext cx="74888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УДИВИТЕЛЬНОЕ 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МОЛОКО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052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16632"/>
            <a:ext cx="6408712" cy="316835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400" b="1" dirty="0">
                <a:solidFill>
                  <a:srgbClr val="FF0000"/>
                </a:solidFill>
              </a:rPr>
              <a:t>Молоко — это самый первый продукт, который пробует в своей жизни человек и </a:t>
            </a:r>
            <a:r>
              <a:rPr lang="ru-RU" sz="2400" b="1" dirty="0" smtClean="0">
                <a:solidFill>
                  <a:srgbClr val="FF0000"/>
                </a:solidFill>
              </a:rPr>
              <a:t>все млекопитающие </a:t>
            </a:r>
            <a:r>
              <a:rPr lang="ru-RU" sz="2400" b="1" dirty="0">
                <a:solidFill>
                  <a:srgbClr val="FF0000"/>
                </a:solidFill>
              </a:rPr>
              <a:t>животные.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ru-RU" sz="2400" b="1" dirty="0">
                <a:solidFill>
                  <a:srgbClr val="00B050"/>
                </a:solidFill>
              </a:rPr>
              <a:t>Это замечательный, вкусный и полезный напиток, настоящий эликсир роста, который придумала сама природа. </a:t>
            </a:r>
            <a:endParaRPr lang="ru-RU" sz="2400" b="1" dirty="0" smtClean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300192" y="260648"/>
            <a:ext cx="3012698" cy="1556791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такое </a:t>
            </a:r>
            <a:r>
              <a:rPr lang="ru-RU" sz="3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молоко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2589" y="1556792"/>
            <a:ext cx="2576427" cy="157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3068960"/>
            <a:ext cx="87129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>
              <a:buNone/>
            </a:pPr>
            <a:r>
              <a:rPr lang="ru-RU" sz="2400" b="1" dirty="0">
                <a:solidFill>
                  <a:srgbClr val="FFC000"/>
                </a:solidFill>
              </a:rPr>
              <a:t>В  молоке содержатся белки, жиры, сахар, микроэлементы, витамины, ферменты, гормоны и много чего еще.</a:t>
            </a:r>
          </a:p>
          <a:p>
            <a:pPr marL="109728" indent="0">
              <a:buNone/>
            </a:pPr>
            <a:r>
              <a:rPr lang="ru-RU" sz="2400" b="1" dirty="0">
                <a:solidFill>
                  <a:srgbClr val="7030A0"/>
                </a:solidFill>
              </a:rPr>
              <a:t>По современным данным, в молоке содержится свыше 200 ценнейших компонентов – это все виды витаминов и минеральных веществ. </a:t>
            </a:r>
          </a:p>
          <a:p>
            <a:pPr marL="109728" indent="0">
              <a:buNone/>
            </a:pPr>
            <a:r>
              <a:rPr lang="ru-RU" sz="2400" b="1" dirty="0">
                <a:solidFill>
                  <a:srgbClr val="C00000"/>
                </a:solidFill>
              </a:rPr>
              <a:t>В молоке есть всё, что нужно для построения крови нервной ткани, мышц и костей. </a:t>
            </a:r>
          </a:p>
        </p:txBody>
      </p:sp>
    </p:spTree>
    <p:extLst>
      <p:ext uri="{BB962C8B-B14F-4D97-AF65-F5344CB8AC3E}">
        <p14:creationId xmlns:p14="http://schemas.microsoft.com/office/powerpoint/2010/main" val="207715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98" y="764704"/>
            <a:ext cx="7567307" cy="4926285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Молоко бывает: коровье, козье, соевое и даже ореховое! Коровье молоко является наиболее популярным, козье молоко - наиболее усвояемое для маленьких детей</a:t>
            </a:r>
          </a:p>
          <a:p>
            <a:pPr marL="109728" indent="0"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Коровье молоко состоит из белка, жиров, углеводов, воды, зольных веществ, органических кислот, минеральных элементов и витаминов. Оно содержит практически всю линейку витаминов группы В, витамины Е, Д, Н, аскорбиновую кислоту, </a:t>
            </a:r>
            <a:r>
              <a:rPr lang="ru-RU" sz="1800" b="1" dirty="0" err="1" smtClean="0">
                <a:solidFill>
                  <a:srgbClr val="00B050"/>
                </a:solidFill>
              </a:rPr>
              <a:t>бетакаротин</a:t>
            </a:r>
            <a:r>
              <a:rPr lang="ru-RU" sz="1800" b="1" dirty="0" smtClean="0">
                <a:solidFill>
                  <a:srgbClr val="00B050"/>
                </a:solidFill>
              </a:rPr>
              <a:t>, витамин РР, холин, нуклеиновые кислоты, мононенасыщенные жирные кислоты, лактозу, незаменимые аминокислоты. </a:t>
            </a:r>
          </a:p>
          <a:p>
            <a:pPr marL="109728" indent="0">
              <a:buNone/>
            </a:pPr>
            <a:r>
              <a:rPr lang="ru-RU" sz="1800" b="1" dirty="0" smtClean="0">
                <a:solidFill>
                  <a:srgbClr val="00B0F0"/>
                </a:solidFill>
              </a:rPr>
              <a:t>Из минеральных элементов, пожалуй, наиболее ценным и существенным элементом состава является макроэлемент кальций.</a:t>
            </a:r>
          </a:p>
          <a:p>
            <a:pPr marL="109728" indent="0">
              <a:buNone/>
            </a:pPr>
            <a:r>
              <a:rPr lang="ru-RU" sz="1800" b="1" dirty="0">
                <a:solidFill>
                  <a:srgbClr val="FFC000"/>
                </a:solidFill>
              </a:rPr>
              <a:t>Также в него входят калий, фосфор, хлор, сера, магний, натрий, разнообразные хлориды и цитраты, ряд микроэлементов. </a:t>
            </a:r>
            <a:endParaRPr lang="ru-RU" sz="1800" b="1" dirty="0" smtClean="0">
              <a:solidFill>
                <a:srgbClr val="FFC000"/>
              </a:solidFill>
            </a:endParaRPr>
          </a:p>
          <a:p>
            <a:pPr marL="109728" indent="0">
              <a:buNone/>
            </a:pPr>
            <a:r>
              <a:rPr lang="ru-RU" sz="1800" b="1" dirty="0">
                <a:solidFill>
                  <a:srgbClr val="FF0000"/>
                </a:solidFill>
              </a:rPr>
              <a:t>Количество минеральных элементов и витаминов, а также процент жирности в составе молока может варьироваться в зависимости от времени года, условий содержания, здоровья и рациона коров, возраста и прочих влияющих на лактацию факторов.</a:t>
            </a:r>
            <a:endParaRPr lang="ru-RU" sz="1800" b="1" dirty="0" smtClean="0">
              <a:solidFill>
                <a:srgbClr val="FF0000"/>
              </a:solidFill>
            </a:endParaRPr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6624736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Состав молока</a:t>
            </a:r>
            <a:endParaRPr lang="ru-RU" sz="4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8953" y="97563"/>
            <a:ext cx="1582870" cy="1296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8953" y="1628800"/>
            <a:ext cx="158287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8954" y="2795011"/>
            <a:ext cx="1582870" cy="11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8952" y="4157826"/>
            <a:ext cx="1582871" cy="1215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8954" y="5661248"/>
            <a:ext cx="1582870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862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4680519"/>
          </a:xfrm>
        </p:spPr>
        <p:txBody>
          <a:bodyPr>
            <a:normAutofit fontScale="92500" lnSpcReduction="20000"/>
          </a:bodyPr>
          <a:lstStyle/>
          <a:p>
            <a:pPr marL="109728" indent="0" algn="just">
              <a:buNone/>
            </a:pPr>
            <a:r>
              <a:rPr lang="ru-RU" b="1" dirty="0">
                <a:solidFill>
                  <a:srgbClr val="FF0000"/>
                </a:solidFill>
              </a:rPr>
              <a:t>Польза коровьего молока для организма несомненна — оно является богатейшим источником витаминов и минералов. 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109728" indent="0" algn="just">
              <a:buNone/>
            </a:pPr>
            <a:r>
              <a:rPr lang="ru-RU" b="1" dirty="0">
                <a:solidFill>
                  <a:srgbClr val="0070C0"/>
                </a:solidFill>
              </a:rPr>
              <a:t>Лактоза, содержащаяся в составе, полезна для сердца. </a:t>
            </a:r>
            <a:endParaRPr lang="ru-RU" b="1" dirty="0" smtClean="0">
              <a:solidFill>
                <a:srgbClr val="0070C0"/>
              </a:solidFill>
            </a:endParaRPr>
          </a:p>
          <a:p>
            <a:pPr marL="109728" indent="0" algn="just">
              <a:buNone/>
            </a:pPr>
            <a:r>
              <a:rPr lang="ru-RU" b="1" dirty="0">
                <a:solidFill>
                  <a:srgbClr val="00B050"/>
                </a:solidFill>
              </a:rPr>
              <a:t>Однако молоко следует употреблять с осторожностью. Людям с </a:t>
            </a:r>
            <a:r>
              <a:rPr lang="ru-RU" b="1" dirty="0" smtClean="0">
                <a:solidFill>
                  <a:srgbClr val="00B050"/>
                </a:solidFill>
              </a:rPr>
              <a:t>непереносимостью </a:t>
            </a:r>
            <a:r>
              <a:rPr lang="ru-RU" b="1" dirty="0">
                <a:solidFill>
                  <a:srgbClr val="00B050"/>
                </a:solidFill>
              </a:rPr>
              <a:t>лактозы оно противопоказано</a:t>
            </a:r>
            <a:r>
              <a:rPr lang="ru-RU" b="1" dirty="0" smtClean="0">
                <a:solidFill>
                  <a:srgbClr val="00B050"/>
                </a:solidFill>
              </a:rPr>
              <a:t>.</a:t>
            </a:r>
          </a:p>
          <a:p>
            <a:pPr marL="109728" indent="0" algn="just">
              <a:buNone/>
            </a:pPr>
            <a:r>
              <a:rPr lang="ru-RU" b="1" dirty="0">
                <a:solidFill>
                  <a:srgbClr val="FFC000"/>
                </a:solidFill>
              </a:rPr>
              <a:t>Людям с заболеваниями желудочно-кишечного тракта, печени или поджелудочной железы следует также воздержаться от употребления  молочного и выбирать для рациона кисломолочные продукты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4754742"/>
            <a:ext cx="5266928" cy="1512168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Польза и вред</a:t>
            </a:r>
            <a:br>
              <a:rPr lang="ru-RU" sz="4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4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молока</a:t>
            </a:r>
            <a:endParaRPr lang="ru-RU" sz="48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296165"/>
            <a:ext cx="1650689" cy="2429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29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109728" indent="0">
              <a:buNone/>
            </a:pPr>
            <a: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свежем молоке содержится </a:t>
            </a: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молочный сахар. Его название - лактоза. </a:t>
            </a:r>
            <a:endParaRPr lang="ru-RU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09728" indent="0">
              <a:buNone/>
            </a:pPr>
            <a: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«Защищает» молоко от прокисания именно лактоза. </a:t>
            </a:r>
            <a:endParaRPr lang="ru-RU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09728" indent="0">
              <a:buNone/>
            </a:pP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Если </a:t>
            </a:r>
            <a: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парное (то есть только что выдоенное) молоко постоит какое-то время, то оно начинает приобретать кислый вкус. </a:t>
            </a:r>
            <a:endParaRPr lang="ru-RU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09728" indent="0">
              <a:buNone/>
            </a:pP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Почему </a:t>
            </a:r>
            <a: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так происходит? </a:t>
            </a:r>
            <a:endParaRPr lang="ru-RU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09728" indent="0">
              <a:buNone/>
            </a:pP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Кто </a:t>
            </a:r>
            <a: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«ворует» молочный сахар? </a:t>
            </a:r>
            <a:endParaRPr lang="ru-RU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109728" indent="0">
              <a:buNone/>
            </a:pP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</a:t>
            </a:r>
            <a: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молочнокислые бактерии - большие «гурманы</a:t>
            </a: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». </a:t>
            </a:r>
            <a:endParaRPr lang="ru-RU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04222" y="5013176"/>
            <a:ext cx="4935555" cy="1143000"/>
          </a:xfrm>
        </p:spPr>
        <p:txBody>
          <a:bodyPr/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такое лактоза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351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4525963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109728" indent="0">
              <a:buNone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Откуда же молочнокислые бактерии попадают в молоко? </a:t>
            </a:r>
          </a:p>
          <a:p>
            <a:pPr marL="109728" indent="0">
              <a:buNone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Оказывается, они живут в тех местах, где молоко образуется, - на поверхности молочных желез, где задерживаются капельки молока. </a:t>
            </a:r>
          </a:p>
          <a:p>
            <a:pPr marL="109728" indent="0">
              <a:buNone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«Прокисает» только маленькая капелька, которая остаётся снаружи, она «разбавится» в стерильном молоке и кислый вкус будет не заметен.</a:t>
            </a:r>
          </a:p>
          <a:p>
            <a:pPr marL="109728" indent="0">
              <a:buNone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 стоит немного подождать, бактерии успеют размножиться и непременно дадут о себе знать.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4437112"/>
            <a:ext cx="5328592" cy="1584176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Молочнокислые </a:t>
            </a:r>
            <a:r>
              <a:rPr lang="ru-RU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бактерии</a:t>
            </a:r>
          </a:p>
        </p:txBody>
      </p:sp>
    </p:spTree>
    <p:extLst>
      <p:ext uri="{BB962C8B-B14F-4D97-AF65-F5344CB8AC3E}">
        <p14:creationId xmlns:p14="http://schemas.microsoft.com/office/powerpoint/2010/main" val="224814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Оказывается, молоко можно предварительно обработать, прежде чем оно начнёт скисать. Таким образом, можно получить молочнокислые продукты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Простокваша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Ряженка 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Творог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Сыр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Йогурт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Молочнокислые продукты</a:t>
            </a:r>
          </a:p>
        </p:txBody>
      </p:sp>
    </p:spTree>
    <p:extLst>
      <p:ext uri="{BB962C8B-B14F-4D97-AF65-F5344CB8AC3E}">
        <p14:creationId xmlns:p14="http://schemas.microsoft.com/office/powerpoint/2010/main" val="364959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4104455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1800" b="1" dirty="0">
                <a:solidFill>
                  <a:srgbClr val="7030A0"/>
                </a:solidFill>
              </a:rPr>
              <a:t>Первым, кто увидел микрофлору кисломолочных продуктов, был знаменитый французский ученый Луи Пастер. </a:t>
            </a:r>
            <a:endParaRPr lang="ru-RU" sz="1800" b="1" dirty="0" smtClean="0">
              <a:solidFill>
                <a:srgbClr val="7030A0"/>
              </a:solidFill>
            </a:endParaRPr>
          </a:p>
          <a:p>
            <a:pPr marL="109728" indent="0"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Он</a:t>
            </a:r>
            <a:r>
              <a:rPr lang="ru-RU" sz="1800" b="1" dirty="0">
                <a:solidFill>
                  <a:srgbClr val="7030A0"/>
                </a:solidFill>
              </a:rPr>
              <a:t>, заинтересовавшись процессом брожения, стал изучать его </a:t>
            </a:r>
            <a:r>
              <a:rPr lang="ru-RU" sz="1800" b="1" dirty="0" smtClean="0">
                <a:solidFill>
                  <a:srgbClr val="7030A0"/>
                </a:solidFill>
              </a:rPr>
              <a:t>причины.</a:t>
            </a:r>
          </a:p>
          <a:p>
            <a:pPr marL="109728" indent="0">
              <a:buNone/>
            </a:pPr>
            <a:r>
              <a:rPr lang="ru-RU" sz="1800" b="1" dirty="0">
                <a:solidFill>
                  <a:srgbClr val="7030A0"/>
                </a:solidFill>
              </a:rPr>
              <a:t>Исследуя под микроскопом кислое молоко, Пастер обнаружил в нем очень </a:t>
            </a:r>
            <a:r>
              <a:rPr lang="ru-RU" sz="1800" b="1" dirty="0" smtClean="0">
                <a:solidFill>
                  <a:srgbClr val="7030A0"/>
                </a:solidFill>
              </a:rPr>
              <a:t>маленькие </a:t>
            </a:r>
            <a:r>
              <a:rPr lang="ru-RU" sz="1800" b="1" dirty="0">
                <a:solidFill>
                  <a:srgbClr val="7030A0"/>
                </a:solidFill>
              </a:rPr>
              <a:t>"шарики" и "палочки". </a:t>
            </a:r>
            <a:endParaRPr lang="ru-RU" sz="1800" b="1" dirty="0" smtClean="0">
              <a:solidFill>
                <a:srgbClr val="7030A0"/>
              </a:solidFill>
            </a:endParaRPr>
          </a:p>
          <a:p>
            <a:pPr marL="109728" indent="0"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Наблюдая </a:t>
            </a:r>
            <a:r>
              <a:rPr lang="ru-RU" sz="1800" b="1" dirty="0">
                <a:solidFill>
                  <a:srgbClr val="7030A0"/>
                </a:solidFill>
              </a:rPr>
              <a:t>за ними, Пастер убедился в том, что шарики и палочки в кислом молоке растут и количество их быстро увеличивается. </a:t>
            </a:r>
            <a:endParaRPr lang="ru-RU" sz="1800" b="1" dirty="0" smtClean="0">
              <a:solidFill>
                <a:srgbClr val="7030A0"/>
              </a:solidFill>
            </a:endParaRPr>
          </a:p>
          <a:p>
            <a:pPr marL="109728" indent="0"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"</a:t>
            </a:r>
            <a:r>
              <a:rPr lang="ru-RU" sz="1800" b="1" dirty="0">
                <a:solidFill>
                  <a:srgbClr val="7030A0"/>
                </a:solidFill>
              </a:rPr>
              <a:t>Следовательно, они размножаются", - решил Пастер. </a:t>
            </a:r>
            <a:endParaRPr lang="ru-RU" sz="1800" b="1" dirty="0" smtClean="0">
              <a:solidFill>
                <a:srgbClr val="7030A0"/>
              </a:solidFill>
            </a:endParaRPr>
          </a:p>
          <a:p>
            <a:pPr marL="109728" indent="0"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Добавляя </a:t>
            </a:r>
            <a:r>
              <a:rPr lang="ru-RU" sz="1800" b="1" dirty="0">
                <a:solidFill>
                  <a:srgbClr val="7030A0"/>
                </a:solidFill>
              </a:rPr>
              <a:t>ничтожное количество кислого молока, содержащего шарики и палочки, в свежее молоко, Пастер вызывал его сквашивание, то есть молочнокислое брожение. </a:t>
            </a:r>
            <a:endParaRPr lang="ru-RU" sz="1800" b="1" dirty="0" smtClean="0">
              <a:solidFill>
                <a:srgbClr val="7030A0"/>
              </a:solidFill>
            </a:endParaRPr>
          </a:p>
          <a:p>
            <a:pPr marL="109728" indent="0"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 </a:t>
            </a:r>
            <a:r>
              <a:rPr lang="ru-RU" sz="1800" b="1" dirty="0">
                <a:solidFill>
                  <a:srgbClr val="7030A0"/>
                </a:solidFill>
              </a:rPr>
              <a:t>Таким образом, Пастер установил, что процессы брожения вызываются микробами, и притом самоброжение служит источником энергии для этих микробов.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89947"/>
            <a:ext cx="396044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Почему скисает 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молоко</a:t>
            </a: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5661248"/>
            <a:ext cx="3422983" cy="1129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0357" y="7264"/>
            <a:ext cx="1767541" cy="1553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559" y="-6243"/>
            <a:ext cx="1752704" cy="14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044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2362267"/>
          </a:xfrm>
        </p:spPr>
        <p:txBody>
          <a:bodyPr>
            <a:prstTxWarp prst="textDoubleWave1">
              <a:avLst/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109728" indent="0" algn="ctr">
              <a:buNone/>
            </a:pP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Исследование поводили</a:t>
            </a:r>
          </a:p>
          <a:p>
            <a:pPr marL="109728" indent="0" algn="ctr">
              <a:buNone/>
            </a:pP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ноябре 2019 года</a:t>
            </a:r>
            <a:endParaRPr lang="ru-RU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prstTxWarp prst="textDeflate">
              <a:avLst/>
            </a:prstTxWarp>
          </a:bodyPr>
          <a:lstStyle/>
          <a:p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Практическая часть:</a:t>
            </a:r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765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Мы оставили молоко на сутки</a:t>
            </a:r>
            <a:endParaRPr lang="ru-RU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573374"/>
            <a:ext cx="4041913" cy="3026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9616" y="1542971"/>
            <a:ext cx="4057584" cy="3038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84991" y="5013176"/>
            <a:ext cx="2088232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В ТЕПЛЕ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5013176"/>
            <a:ext cx="259228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ХОЛОДЕ</a:t>
            </a:r>
          </a:p>
        </p:txBody>
      </p:sp>
    </p:spTree>
    <p:extLst>
      <p:ext uri="{BB962C8B-B14F-4D97-AF65-F5344CB8AC3E}">
        <p14:creationId xmlns:p14="http://schemas.microsoft.com/office/powerpoint/2010/main" val="295942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4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Что получилось: на первый взгляд</a:t>
            </a:r>
            <a:endParaRPr lang="ru-RU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404" y="1412776"/>
            <a:ext cx="2402032" cy="1798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D:\Oleg\Desktop\ФОТО МОЛОКО\IMG_20191119_1513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12000" y="-14859000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412776"/>
            <a:ext cx="2160240" cy="2876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1728" y="1412776"/>
            <a:ext cx="2160240" cy="2876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8969" y="3563964"/>
            <a:ext cx="2320903" cy="309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67944" y="4509120"/>
            <a:ext cx="21602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Молоко в баночке №1 осталось без изменений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768092" y="4509120"/>
            <a:ext cx="21602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Молоко в баночке №2 - прокисло</a:t>
            </a:r>
          </a:p>
        </p:txBody>
      </p:sp>
    </p:spTree>
    <p:extLst>
      <p:ext uri="{BB962C8B-B14F-4D97-AF65-F5344CB8AC3E}">
        <p14:creationId xmlns:p14="http://schemas.microsoft.com/office/powerpoint/2010/main" val="370169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8687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Почему </a:t>
            </a:r>
            <a:r>
              <a:rPr lang="ru-RU" sz="4800" dirty="0"/>
              <a:t>киснет молоко?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934830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Постояв некоторое время в тепле, молоко створаживается и обретает кислый привкус. Нам стало интересно, почему это происходит? 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838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Когда мы открыли крышки, то увидели, что…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3" y="1656170"/>
            <a:ext cx="1940400" cy="2348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56170"/>
            <a:ext cx="1749607" cy="2348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656170"/>
            <a:ext cx="2401887" cy="2348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9012" y="1656170"/>
            <a:ext cx="2401887" cy="2348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690010"/>
            <a:ext cx="8136904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Молоко в баночке №1 тоже прокисло, но не так сильно как в баночке №2.</a:t>
            </a:r>
          </a:p>
        </p:txBody>
      </p:sp>
    </p:spTree>
    <p:extLst>
      <p:ext uri="{BB962C8B-B14F-4D97-AF65-F5344CB8AC3E}">
        <p14:creationId xmlns:p14="http://schemas.microsoft.com/office/powerpoint/2010/main" val="396047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771800" y="404664"/>
            <a:ext cx="6264696" cy="6336704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2800" b="1" dirty="0">
                <a:solidFill>
                  <a:srgbClr val="FF0000"/>
                </a:solidFill>
              </a:rPr>
              <a:t>В ходе исследования </a:t>
            </a:r>
            <a:r>
              <a:rPr lang="ru-RU" sz="2800" b="1" dirty="0" smtClean="0">
                <a:solidFill>
                  <a:srgbClr val="FF0000"/>
                </a:solidFill>
              </a:rPr>
              <a:t> мы пришли </a:t>
            </a:r>
            <a:r>
              <a:rPr lang="ru-RU" sz="2800" b="1" dirty="0">
                <a:solidFill>
                  <a:srgbClr val="FF0000"/>
                </a:solidFill>
              </a:rPr>
              <a:t>к выводу</a:t>
            </a:r>
            <a:r>
              <a:rPr lang="ru-RU" sz="2800" b="1" dirty="0" smtClean="0">
                <a:solidFill>
                  <a:srgbClr val="FF0000"/>
                </a:solidFill>
              </a:rPr>
              <a:t>:</a:t>
            </a:r>
          </a:p>
          <a:p>
            <a:pPr marL="109728" indent="0" algn="just"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rgbClr val="0070C0"/>
                </a:solidFill>
              </a:rPr>
              <a:t>молоко –это продукт живого организма, а значит оно содержит живые бактерии. </a:t>
            </a:r>
            <a:endParaRPr lang="ru-RU" b="1" dirty="0" smtClean="0">
              <a:solidFill>
                <a:srgbClr val="0070C0"/>
              </a:solidFill>
            </a:endParaRPr>
          </a:p>
          <a:p>
            <a:pPr marL="109728" indent="0" algn="just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Молоко </a:t>
            </a:r>
            <a:r>
              <a:rPr lang="ru-RU" b="1" dirty="0">
                <a:solidFill>
                  <a:srgbClr val="00B050"/>
                </a:solidFill>
              </a:rPr>
              <a:t>скисает под воздействием </a:t>
            </a:r>
            <a:r>
              <a:rPr lang="ru-RU" b="1" dirty="0" smtClean="0">
                <a:solidFill>
                  <a:srgbClr val="00B050"/>
                </a:solidFill>
              </a:rPr>
              <a:t>молочных </a:t>
            </a:r>
            <a:r>
              <a:rPr lang="ru-RU" b="1" dirty="0">
                <a:solidFill>
                  <a:srgbClr val="00B050"/>
                </a:solidFill>
              </a:rPr>
              <a:t>бактерий и бактерий, которые попадают из воздуха</a:t>
            </a:r>
            <a:r>
              <a:rPr lang="ru-RU" b="1" dirty="0" smtClean="0">
                <a:solidFill>
                  <a:srgbClr val="00B050"/>
                </a:solidFill>
              </a:rPr>
              <a:t>.</a:t>
            </a:r>
          </a:p>
          <a:p>
            <a:pPr marL="109728" indent="0" algn="just">
              <a:buNone/>
            </a:pP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sz="3200" b="1" dirty="0" smtClean="0">
                <a:solidFill>
                  <a:srgbClr val="FFC000"/>
                </a:solidFill>
              </a:rPr>
              <a:t>Наша </a:t>
            </a:r>
            <a:r>
              <a:rPr lang="ru-RU" sz="3200" b="1" dirty="0">
                <a:solidFill>
                  <a:srgbClr val="FFC000"/>
                </a:solidFill>
              </a:rPr>
              <a:t>гипотеза о том, что молоко скисает из-за того, что в нем размножаются бактерии, подтвердилась!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rot="20093201">
            <a:off x="-635083" y="959513"/>
            <a:ext cx="5050904" cy="2376264"/>
          </a:xfrm>
        </p:spPr>
        <p:txBody>
          <a:bodyPr>
            <a:normAutofit/>
            <a:scene3d>
              <a:camera prst="isometricRightUp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 sz="10000" dirty="0" smtClean="0"/>
              <a:t>вывод</a:t>
            </a:r>
            <a:endParaRPr lang="ru-RU" sz="10000" dirty="0"/>
          </a:p>
        </p:txBody>
      </p:sp>
    </p:spTree>
    <p:extLst>
      <p:ext uri="{BB962C8B-B14F-4D97-AF65-F5344CB8AC3E}">
        <p14:creationId xmlns:p14="http://schemas.microsoft.com/office/powerpoint/2010/main" val="135523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69168" y="1772816"/>
            <a:ext cx="8219256" cy="489654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109728" indent="0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данной работе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нами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было изучено такое свойство молока, как скисание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pPr marL="109728" indent="0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выяснили,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какой среде молоко киснет быстрее. 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109728" indent="0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убедилась в том, что если бы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молоко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кисло, у нас не было бы многих вкусных и полезных продуктов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pPr marL="109728" indent="0"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Чтобы молоко не скисало, надо его кипятить, так как от кипячения бактерии  погибают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642194"/>
          </a:xfrm>
        </p:spPr>
        <p:txBody>
          <a:bodyPr>
            <a:prstTxWarp prst="textDeflateBottom">
              <a:avLst/>
            </a:prstTxWarp>
          </a:bodyPr>
          <a:lstStyle/>
          <a:p>
            <a:pPr algn="ctr"/>
            <a:r>
              <a:rPr lang="ru-RU" dirty="0" smtClean="0"/>
              <a:t>И в заключение: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780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60064" y="2213992"/>
            <a:ext cx="8229600" cy="1143000"/>
          </a:xfrm>
        </p:spPr>
        <p:txBody>
          <a:bodyPr>
            <a:prstTxWarp prst="textChevronInverted">
              <a:avLst/>
            </a:prstTxWarp>
          </a:bodyPr>
          <a:lstStyle/>
          <a:p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88223" y="4719244"/>
            <a:ext cx="2455059" cy="181588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ПРИЯТНОГО АППЕТИТА….</a:t>
            </a:r>
          </a:p>
        </p:txBody>
      </p:sp>
    </p:spTree>
    <p:extLst>
      <p:ext uri="{BB962C8B-B14F-4D97-AF65-F5344CB8AC3E}">
        <p14:creationId xmlns:p14="http://schemas.microsoft.com/office/powerpoint/2010/main" val="93938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Char char="§"/>
            </a:pPr>
            <a:r>
              <a:rPr lang="ru-RU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Почему </a:t>
            </a:r>
            <a:r>
              <a:rPr lang="ru-RU" sz="4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скисает </a:t>
            </a:r>
            <a:r>
              <a:rPr lang="ru-RU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молоко?</a:t>
            </a:r>
          </a:p>
          <a:p>
            <a:pPr>
              <a:buFont typeface="Wingdings" pitchFamily="2" charset="2"/>
              <a:buChar char="§"/>
            </a:pPr>
            <a:r>
              <a:rPr lang="ru-RU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 каких условиях это происходит?</a:t>
            </a:r>
          </a:p>
          <a:p>
            <a:pPr>
              <a:buFont typeface="Wingdings" pitchFamily="2" charset="2"/>
              <a:buChar char="§"/>
            </a:pPr>
            <a:r>
              <a:rPr lang="ru-RU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Можно прокисшее молоко употреблять в пищу?</a:t>
            </a:r>
            <a:endParaRPr lang="ru-RU" sz="4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Возник вопрос</a:t>
            </a:r>
            <a:endParaRPr lang="ru-RU" sz="54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579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решили провести опыт</a:t>
            </a:r>
            <a:endParaRPr lang="ru-RU" sz="4400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D:\Oleg\Desktop\ФОТО МОЛОКО\IMG_20191118_1623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124744"/>
            <a:ext cx="3744416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Oleg\Desktop\ФОТО МОЛОКО\IMG_20191118_1623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12000" y="-14859000"/>
            <a:ext cx="43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Oleg\Desktop\ФОТО МОЛОКО\IMG_20191118_1623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12000" y="-14859000"/>
            <a:ext cx="43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9310" y="4328960"/>
            <a:ext cx="3959154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764" y="3068960"/>
            <a:ext cx="3864212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3764" y="148478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Мы поместили цельное молоко в две одинаковые баночки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623565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Молоко в баночке №1 мы поместили в холод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82887" y="3448615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Молоко в баночке №2 мы поместили в тепло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77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НАМ ХОТЕЛОСЬ УЗНАТЬ: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573016"/>
            <a:ext cx="4517942" cy="3004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1628800"/>
            <a:ext cx="7416824" cy="34163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Через какое время молоко прокиснет?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Прокиснет ли оно в разных условиях?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Можно ли будет его употребить в пищу?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438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700808"/>
            <a:ext cx="7859216" cy="4464496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задачи:</a:t>
            </a:r>
          </a:p>
          <a:p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Вместе с воспитателем изучить состав молока и определить его ценные свойства;</a:t>
            </a: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определить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какой среде молоко киснет быстрее;</a:t>
            </a: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выделить способы предохранения молока от скисания;</a:t>
            </a: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показать какие полезные продукты можно получить из кислого молока.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7675" y="144956"/>
            <a:ext cx="8229600" cy="1771876"/>
          </a:xfrm>
        </p:spPr>
        <p:txBody>
          <a:bodyPr>
            <a:normAutofit/>
          </a:bodyPr>
          <a:lstStyle/>
          <a:p>
            <a:pPr algn="ctr"/>
            <a:r>
              <a:rPr lang="ru-RU" sz="3600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цель </a:t>
            </a:r>
            <a:r>
              <a:rPr lang="ru-RU" sz="3600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нашего </a:t>
            </a:r>
            <a:r>
              <a:rPr lang="ru-RU" sz="3600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исследования: </a:t>
            </a: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выяснить, почему скисает молоко.</a:t>
            </a:r>
          </a:p>
        </p:txBody>
      </p:sp>
    </p:spTree>
    <p:extLst>
      <p:ext uri="{BB962C8B-B14F-4D97-AF65-F5344CB8AC3E}">
        <p14:creationId xmlns:p14="http://schemas.microsoft.com/office/powerpoint/2010/main" val="318653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19" y="2060848"/>
            <a:ext cx="8719169" cy="2160241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109728" indent="0" algn="ctr">
              <a:buNone/>
            </a:pP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молоко </a:t>
            </a:r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скисает из-за того, что в нём размножаются бактерии и другие микроорганизмы.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59016" cy="2362274"/>
          </a:xfrm>
        </p:spPr>
        <p:txBody>
          <a:bodyPr>
            <a:noAutofit/>
            <a:scene3d>
              <a:camera prst="isometricOffAxis1Righ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 sz="7200" dirty="0"/>
              <a:t>Гипотеза: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223729"/>
            <a:ext cx="5046761" cy="2516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502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874435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109728" indent="0" algn="ctr">
              <a:buNone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Эксперимент</a:t>
            </a:r>
          </a:p>
          <a:p>
            <a:pPr marL="109728" indent="0" algn="ctr">
              <a:buNone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Наблюдение</a:t>
            </a:r>
          </a:p>
          <a:p>
            <a:pPr marL="109728" indent="0" algn="ctr">
              <a:buNone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Анализ</a:t>
            </a:r>
            <a:endParaRPr lang="ru-RU" sz="7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prstTxWarp prst="textDeflateBottom">
              <a:avLst/>
            </a:prstTxWarp>
            <a:scene3d>
              <a:camera prst="orthographicFront"/>
              <a:lightRig rig="soft" dir="t"/>
            </a:scene3d>
            <a:sp3d extrusionH="57150" prstMaterial="softEdge">
              <a:bevelT w="25400" h="25400" prst="convex"/>
            </a:sp3d>
          </a:bodyPr>
          <a:lstStyle/>
          <a:p>
            <a:r>
              <a:rPr lang="ru-RU" dirty="0" smtClean="0"/>
              <a:t>Методы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15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Молоко и его состав</a:t>
            </a:r>
          </a:p>
          <a:p>
            <a:r>
              <a:rPr lang="ru-RU" sz="4400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Польза и вред молока</a:t>
            </a:r>
          </a:p>
          <a:p>
            <a:r>
              <a:rPr lang="ru-RU" sz="4400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Лактоза и молочные бактерии</a:t>
            </a:r>
          </a:p>
          <a:p>
            <a:r>
              <a:rPr lang="ru-RU" sz="4400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Молочнокислые продукты</a:t>
            </a:r>
          </a:p>
          <a:p>
            <a:r>
              <a:rPr lang="ru-RU" sz="4400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Почему молоко скисает?</a:t>
            </a:r>
          </a:p>
          <a:p>
            <a:endParaRPr lang="ru-RU" sz="4400" dirty="0">
              <a:solidFill>
                <a:srgbClr val="FF00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00B0F0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Содержание:</a:t>
            </a:r>
            <a:endParaRPr lang="ru-RU" sz="5400" dirty="0">
              <a:solidFill>
                <a:srgbClr val="00B0F0"/>
              </a:soli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122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</TotalTime>
  <Words>1020</Words>
  <Application>Microsoft Office PowerPoint</Application>
  <PresentationFormat>Экран (4:3)</PresentationFormat>
  <Paragraphs>107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Открытая</vt:lpstr>
      <vt:lpstr>Презентация PowerPoint</vt:lpstr>
      <vt:lpstr>Почему киснет молоко? </vt:lpstr>
      <vt:lpstr>Возник вопрос</vt:lpstr>
      <vt:lpstr>Мы решили провести опыт</vt:lpstr>
      <vt:lpstr>НАМ ХОТЕЛОСЬ УЗНАТЬ:</vt:lpstr>
      <vt:lpstr>цель нашего исследования: выяснить, почему скисает молоко.</vt:lpstr>
      <vt:lpstr>Гипотеза:</vt:lpstr>
      <vt:lpstr>Методы</vt:lpstr>
      <vt:lpstr>Содержание:</vt:lpstr>
      <vt:lpstr>Что такое молоко </vt:lpstr>
      <vt:lpstr>Состав молока</vt:lpstr>
      <vt:lpstr>Польза и вред  молока</vt:lpstr>
      <vt:lpstr>Что такое лактоза</vt:lpstr>
      <vt:lpstr>Молочнокислые бактерии</vt:lpstr>
      <vt:lpstr>Молочнокислые продукты</vt:lpstr>
      <vt:lpstr>Почему скисает  молоко?</vt:lpstr>
      <vt:lpstr>Практическая часть:</vt:lpstr>
      <vt:lpstr>Мы оставили молоко на сутки</vt:lpstr>
      <vt:lpstr>Что получилось: на первый взгляд</vt:lpstr>
      <vt:lpstr>Когда мы открыли крышки, то увидели, что…</vt:lpstr>
      <vt:lpstr>вывод</vt:lpstr>
      <vt:lpstr>И в заключение: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</dc:creator>
  <cp:lastModifiedBy>Oleg</cp:lastModifiedBy>
  <cp:revision>46</cp:revision>
  <dcterms:created xsi:type="dcterms:W3CDTF">2019-11-23T13:35:54Z</dcterms:created>
  <dcterms:modified xsi:type="dcterms:W3CDTF">2020-04-07T14:38:57Z</dcterms:modified>
</cp:coreProperties>
</file>