
<file path=[Content_Types].xml><?xml version="1.0" encoding="utf-8"?>
<Types xmlns="http://schemas.openxmlformats.org/package/2006/content-types">
  <Default ContentType="application/xml" Extension="xml"/>
  <Default ContentType="image/jpeg" Extension="jpeg"/>
  <Default ContentType="application/vnd.openxmlformats-package.relationships+xml" Extension="rels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0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presentation.main+xml" PartName="/ppt/presentation.xml"/>
  <Override ContentType="application/vnd.openxmlformats-officedocument.presentationml.presProps+xml" PartName="/ppt/presProps2.xml"/>
  <Override ContentType="application/vnd.openxmlformats-officedocument.theme+xml" PartName="/ppt/theme/theme1.xml"/>
  <Override ContentType="application/vnd.openxmlformats-officedocument.presentationml.viewProps+xml" PartName="/ppt/viewProps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6858000" cx="9144000"/>
  <p:notesSz cx="6858000" cy="9144000"/>
  <p:defaultTextStyle>
    <a:defPPr lvl="0">
      <a:defRPr lang="ru-RU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2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2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viewProps" Target="viewProps2.xml"/><Relationship Id="rId3" Type="http://schemas.openxmlformats.org/officeDocument/2006/relationships/presProps" Target="presProps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FE8AA-5D33-4D74-B2AA-34BEFA1AE1B7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C93BF8-EA2A-4DD7-8E89-748D3A0E9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FE8AA-5D33-4D74-B2AA-34BEFA1AE1B7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3BF8-EA2A-4DD7-8E89-748D3A0E9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FE8AA-5D33-4D74-B2AA-34BEFA1AE1B7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3BF8-EA2A-4DD7-8E89-748D3A0E9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FE8AA-5D33-4D74-B2AA-34BEFA1AE1B7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C93BF8-EA2A-4DD7-8E89-748D3A0E9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FE8AA-5D33-4D74-B2AA-34BEFA1AE1B7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3BF8-EA2A-4DD7-8E89-748D3A0E94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FE8AA-5D33-4D74-B2AA-34BEFA1AE1B7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3BF8-EA2A-4DD7-8E89-748D3A0E9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FE8AA-5D33-4D74-B2AA-34BEFA1AE1B7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1C93BF8-EA2A-4DD7-8E89-748D3A0E94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FE8AA-5D33-4D74-B2AA-34BEFA1AE1B7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3BF8-EA2A-4DD7-8E89-748D3A0E9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FE8AA-5D33-4D74-B2AA-34BEFA1AE1B7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3BF8-EA2A-4DD7-8E89-748D3A0E9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FE8AA-5D33-4D74-B2AA-34BEFA1AE1B7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3BF8-EA2A-4DD7-8E89-748D3A0E9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FE8AA-5D33-4D74-B2AA-34BEFA1AE1B7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3BF8-EA2A-4DD7-8E89-748D3A0E94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5FE8AA-5D33-4D74-B2AA-34BEFA1AE1B7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1C93BF8-EA2A-4DD7-8E89-748D3A0E94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600976" cy="114300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Kozuka Gothic Pro B" pitchFamily="34" charset="-128"/>
                <a:ea typeface="Kozuka Gothic Pro B" pitchFamily="34" charset="-128"/>
              </a:rPr>
              <a:t>Есть такая профессия...</a:t>
            </a:r>
            <a:endParaRPr lang="ru-RU" sz="2800" dirty="0">
              <a:solidFill>
                <a:schemeClr val="tx1">
                  <a:lumMod val="95000"/>
                </a:schemeClr>
              </a:solidFill>
              <a:latin typeface="Kozuka Gothic Pro B" pitchFamily="34" charset="-128"/>
              <a:ea typeface="Kozuka Gothic Pro B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3429000"/>
            <a:ext cx="8174860" cy="1785950"/>
          </a:xfrm>
        </p:spPr>
        <p:txBody>
          <a:bodyPr>
            <a:normAutofit/>
          </a:bodyPr>
          <a:lstStyle/>
          <a:p>
            <a:pPr algn="r"/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  <a:latin typeface="Kozuka Gothic Pro B" pitchFamily="34" charset="-128"/>
                <a:ea typeface="Kozuka Gothic Pro B" pitchFamily="34" charset="-128"/>
              </a:rPr>
              <a:t>Это не ты выбираешь профессию, а профессия выбирает тебя. </a:t>
            </a:r>
          </a:p>
          <a:p>
            <a:pPr algn="r"/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  <a:latin typeface="Kozuka Gothic Pro B" pitchFamily="34" charset="-128"/>
                <a:ea typeface="Kozuka Gothic Pro B" pitchFamily="34" charset="-128"/>
              </a:rPr>
              <a:t>Эндрю </a:t>
            </a:r>
            <a:r>
              <a:rPr lang="ru-RU" b="1" i="1" dirty="0" err="1" smtClean="0">
                <a:solidFill>
                  <a:schemeClr val="tx1">
                    <a:lumMod val="95000"/>
                  </a:schemeClr>
                </a:solidFill>
                <a:latin typeface="Kozuka Gothic Pro B" pitchFamily="34" charset="-128"/>
                <a:ea typeface="Kozuka Gothic Pro B" pitchFamily="34" charset="-128"/>
              </a:rPr>
              <a:t>Доренбург</a:t>
            </a:r>
            <a:endParaRPr lang="ru-RU" b="1" i="1" dirty="0">
              <a:solidFill>
                <a:schemeClr val="tx1">
                  <a:lumMod val="95000"/>
                </a:schemeClr>
              </a:solidFill>
              <a:latin typeface="Kozuka Gothic Pro B" pitchFamily="34" charset="-128"/>
              <a:ea typeface="Kozuka Gothic Pro B" pitchFamily="34" charset="-128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0800000" flipV="1">
            <a:off x="838200" y="2438391"/>
            <a:ext cx="7772400" cy="419105"/>
          </a:xfrm>
          <a:prstGeom prst="rect">
            <a:avLst/>
          </a:prstGeom>
        </p:spPr>
        <p:txBody>
          <a:bodyPr vert="horz" anchor="b">
            <a:normAutofit fontScale="55000" lnSpcReduction="20000"/>
          </a:bodyPr>
          <a:lstStyle/>
          <a:p>
            <a:pPr marL="484632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1428736"/>
            <a:ext cx="61436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Kozuka Gothic Pro B" pitchFamily="34" charset="-128"/>
                <a:ea typeface="Kozuka Gothic Pro B" pitchFamily="34" charset="-128"/>
              </a:rPr>
              <a:t>Шеф-повар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Kozuka Gothic Pro B" pitchFamily="34" charset="-128"/>
              <a:ea typeface="Kozuka Gothic Pro B" pitchFamily="34" charset="-128"/>
            </a:endParaRPr>
          </a:p>
        </p:txBody>
      </p:sp>
    </p:spTree>
  </p:cSld>
  <p:clrMapOvr>
    <a:masterClrMapping/>
  </p:clrMapOvr>
  <p:transition spd="med" advClick="0" advTm="5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04800" y="642918"/>
            <a:ext cx="4191000" cy="5929354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6350">
                  <a:solidFill>
                    <a:srgbClr val="00B050"/>
                  </a:solidFill>
                </a:ln>
                <a:solidFill>
                  <a:schemeClr val="accent2">
                    <a:lumMod val="50000"/>
                  </a:schemeClr>
                </a:solidFill>
                <a:ea typeface="Kozuka Gothic Pro B" pitchFamily="34" charset="-128"/>
                <a:cs typeface="Times New Roman" pitchFamily="18" charset="0"/>
              </a:rPr>
              <a:t>Сегодня повсюду открываются пиццерии, кафе, бары и рестораны. Самой важной составляющей любого предприятия общественного питания является квалифицированная команда специалистов, среди которых повар – ключевое звено.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Содержимое 8" descr="c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29124" y="2071678"/>
            <a:ext cx="4429156" cy="3714776"/>
          </a:xfrm>
        </p:spPr>
      </p:pic>
      <p:sp>
        <p:nvSpPr>
          <p:cNvPr id="4" name="Прямоугольник 3"/>
          <p:cNvSpPr/>
          <p:nvPr/>
        </p:nvSpPr>
        <p:spPr>
          <a:xfrm>
            <a:off x="2285984" y="2857496"/>
            <a:ext cx="45720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ln w="6350">
                  <a:solidFill>
                    <a:srgbClr val="00B050"/>
                  </a:solidFill>
                </a:ln>
                <a:solidFill>
                  <a:schemeClr val="bg2">
                    <a:lumMod val="25000"/>
                  </a:schemeClr>
                </a:solidFill>
                <a:ea typeface="Kozuka Gothic Pro B" pitchFamily="34" charset="-128"/>
                <a:cs typeface="Times New Roman" pitchFamily="18" charset="0"/>
              </a:rPr>
              <a:t>о. </a:t>
            </a:r>
            <a:endParaRPr lang="ru-RU" dirty="0"/>
          </a:p>
        </p:txBody>
      </p:sp>
    </p:spTree>
  </p:cSld>
  <p:clrMapOvr>
    <a:masterClrMapping/>
  </p:clrMapOvr>
  <p:transition advClick="0" advTm="13000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n w="6350">
                  <a:solidFill>
                    <a:srgbClr val="00B050"/>
                  </a:solidFill>
                </a:ln>
                <a:solidFill>
                  <a:schemeClr val="bg2">
                    <a:lumMod val="25000"/>
                  </a:schemeClr>
                </a:solidFill>
                <a:latin typeface="+mj-lt"/>
                <a:ea typeface="Kozuka Gothic Pro B" pitchFamily="34" charset="-128"/>
                <a:cs typeface="Times New Roman" pitchFamily="18" charset="0"/>
              </a:rPr>
              <a:t>    А раз так, то профессия повара будет постоянно востребована. Хороший специалист по приготовлению пищи нужен везде – в роддоме, в детском саду, на заводе, в современном офисе и в шикарном ресторане.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+mj-lt"/>
              <a:ea typeface="Kozuka Gothic Pro B" pitchFamily="34" charset="-128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2051" name="Picture 3" descr="C:\Users\123\Desktop\Новая папка\imaпваges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500562" y="2377458"/>
            <a:ext cx="4402241" cy="298036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2000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67494"/>
            <a:ext cx="8329642" cy="1399032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Вот немного из того, чтобы я хотела рассказать вам о поварах. </a:t>
            </a:r>
            <a:b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Неважно создают ли они кулинарные шедевры или же готовят простую, но от этого не менее вкусную пищу, главное что они </a:t>
            </a:r>
            <a:r>
              <a:rPr lang="ru-RU" sz="2400" b="1" i="1" dirty="0" smtClean="0">
                <a:solidFill>
                  <a:srgbClr val="FF0000"/>
                </a:solidFill>
                <a:cs typeface="Times New Roman" pitchFamily="18" charset="0"/>
              </a:rPr>
              <a:t>любят свою работу!</a:t>
            </a:r>
            <a:endParaRPr lang="ru-RU" sz="2400" b="1" i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pic>
        <p:nvPicPr>
          <p:cNvPr id="6" name="Содержимое 5" descr="501337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214346" y="1857364"/>
            <a:ext cx="3286148" cy="3248856"/>
          </a:xfrm>
          <a:scene3d>
            <a:camera prst="isometricRightUp"/>
            <a:lightRig rig="threePt" dir="t"/>
          </a:scene3d>
        </p:spPr>
      </p:pic>
      <p:pic>
        <p:nvPicPr>
          <p:cNvPr id="7" name="Содержимое 6" descr="45206026_1245165932_120823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714612" y="1643050"/>
            <a:ext cx="4038600" cy="4798768"/>
          </a:xfrm>
          <a:scene3d>
            <a:camera prst="perspectiveRelaxedModerately"/>
            <a:lightRig rig="threePt" dir="t"/>
          </a:scene3d>
        </p:spPr>
      </p:pic>
      <p:pic>
        <p:nvPicPr>
          <p:cNvPr id="8" name="Рисунок 7" descr="konkurs_povarov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132" y="1928802"/>
            <a:ext cx="4714908" cy="3286148"/>
          </a:xfrm>
          <a:prstGeom prst="rect">
            <a:avLst/>
          </a:prstGeom>
          <a:scene3d>
            <a:camera prst="isometricOffAxis1Left"/>
            <a:lightRig rig="threePt" dir="t"/>
          </a:scene3d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000"/>
                            </p:stCondLst>
                            <p:childTnLst>
                              <p:par>
                                <p:cTn id="28" presetID="45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07" name="Shape 4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Google Shape;4108;p1"/>
          <p:cNvSpPr txBox="1"/>
          <p:nvPr>
            <p:ph type="title"/>
          </p:nvPr>
        </p:nvSpPr>
        <p:spPr>
          <a:xfrm>
            <a:off x="1214414" y="785794"/>
            <a:ext cx="7358100" cy="78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23126"/>
              </a:buClr>
              <a:buSzPts val="1979"/>
              <a:buFont typeface="Arial"/>
              <a:buNone/>
            </a:pPr>
            <a:r>
              <a:rPr b="1" i="1" lang="ru-RU" sz="1979">
                <a:solidFill>
                  <a:srgbClr val="523126"/>
                </a:solidFill>
                <a:latin typeface="Arial"/>
                <a:ea typeface="Arial"/>
                <a:cs typeface="Arial"/>
                <a:sym typeface="Arial"/>
              </a:rPr>
              <a:t>ПРАВИЛЬНОЕ ПИТАНИЕ – ЭТО НЕ ПРОСТО ПИТАНИЕ, А ЗАЛОГ НАШЕГО ЗДОРОВЬЯ,  КРАСОТЫ И ЖИЗНИ, И НАСТОЯЩЕЕ ИСКУССТВО.</a:t>
            </a:r>
            <a:r>
              <a:rPr b="1" lang="ru-RU" sz="3240">
                <a:solidFill>
                  <a:srgbClr val="523126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br>
              <a:rPr lang="ru-RU" sz="3240"/>
            </a:br>
            <a:r>
              <a:rPr lang="ru-RU" sz="3240"/>
              <a:t> </a:t>
            </a:r>
            <a:endParaRPr sz="3240"/>
          </a:p>
        </p:txBody>
      </p:sp>
      <p:sp>
        <p:nvSpPr>
          <p:cNvPr id="4109" name="Google Shape;4109;p1"/>
          <p:cNvSpPr txBox="1"/>
          <p:nvPr>
            <p:ph idx="1" type="body"/>
          </p:nvPr>
        </p:nvSpPr>
        <p:spPr>
          <a:xfrm>
            <a:off x="304800" y="1785926"/>
            <a:ext cx="4191000" cy="37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11"/>
              <a:buNone/>
            </a:pPr>
            <a:r>
              <a:rPr b="1" i="1" lang="ru-RU" sz="2015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Хороший повар - как художник,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3"/>
              </a:spcBef>
              <a:spcAft>
                <a:spcPts val="0"/>
              </a:spcAft>
              <a:buSzPts val="1411"/>
              <a:buNone/>
            </a:pPr>
            <a:r>
              <a:rPr b="1" i="1" lang="ru-RU" sz="2015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 палитрой фруктов, крема, роз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3"/>
              </a:spcBef>
              <a:spcAft>
                <a:spcPts val="0"/>
              </a:spcAft>
              <a:buSzPts val="1411"/>
              <a:buNone/>
            </a:pPr>
            <a:r>
              <a:rPr b="1" i="1" lang="ru-RU" sz="2015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Творит роскошество пирожных,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3"/>
              </a:spcBef>
              <a:spcAft>
                <a:spcPts val="0"/>
              </a:spcAft>
              <a:buSzPts val="1411"/>
              <a:buNone/>
            </a:pPr>
            <a:r>
              <a:rPr b="1" i="1" lang="ru-RU" sz="2015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Знаток рецептов, вкусов, доз.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3"/>
              </a:spcBef>
              <a:spcAft>
                <a:spcPts val="0"/>
              </a:spcAft>
              <a:buSzPts val="1411"/>
              <a:buNone/>
            </a:pPr>
            <a:r>
              <a:rPr b="1" i="1" lang="ru-RU" sz="2015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Он музыкант - хороший повар!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3"/>
              </a:spcBef>
              <a:spcAft>
                <a:spcPts val="0"/>
              </a:spcAft>
              <a:buSzPts val="1411"/>
              <a:buNone/>
            </a:pPr>
            <a:r>
              <a:rPr b="1" i="1" lang="ru-RU" sz="2015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Создать из гаммы вкусовой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3"/>
              </a:spcBef>
              <a:spcAft>
                <a:spcPts val="0"/>
              </a:spcAft>
              <a:buSzPts val="1411"/>
              <a:buNone/>
            </a:pPr>
            <a:r>
              <a:rPr b="1" i="1" lang="ru-RU" sz="2015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Концерт - на это, право слово,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3"/>
              </a:spcBef>
              <a:spcAft>
                <a:spcPts val="0"/>
              </a:spcAft>
              <a:buSzPts val="1411"/>
              <a:buNone/>
            </a:pPr>
            <a:r>
              <a:rPr b="1" i="1" lang="ru-RU" sz="2015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Способен повар лишь большой.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3"/>
              </a:spcBef>
              <a:spcAft>
                <a:spcPts val="0"/>
              </a:spcAft>
              <a:buSzPts val="1411"/>
              <a:buNone/>
            </a:pPr>
            <a:r>
              <a:rPr b="1" i="1" lang="ru-RU" sz="2015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Хрустящей корочки ваятель,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3"/>
              </a:spcBef>
              <a:spcAft>
                <a:spcPts val="0"/>
              </a:spcAft>
              <a:buSzPts val="1411"/>
              <a:buNone/>
            </a:pPr>
            <a:r>
              <a:rPr b="1" i="1" lang="ru-RU" sz="2015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Жонглер, артист, колдун, нюхач,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3"/>
              </a:spcBef>
              <a:spcAft>
                <a:spcPts val="0"/>
              </a:spcAft>
              <a:buSzPts val="1411"/>
              <a:buNone/>
            </a:pPr>
            <a:r>
              <a:rPr b="1" i="1" lang="ru-RU" sz="2015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Магистр-естествоиспытатель,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3"/>
              </a:spcBef>
              <a:spcAft>
                <a:spcPts val="0"/>
              </a:spcAft>
              <a:buSzPts val="1411"/>
              <a:buNone/>
            </a:pPr>
            <a:r>
              <a:rPr b="1" i="1" lang="ru-RU" sz="2015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Великий фокусник, трюкач.</a:t>
            </a:r>
            <a:r>
              <a:rPr i="1" lang="ru-RU" sz="2015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..</a:t>
            </a:r>
            <a:endParaRPr/>
          </a:p>
          <a:p>
            <a:pPr indent="-274002" lvl="0" marL="342900" rtl="0" algn="l">
              <a:lnSpc>
                <a:spcPct val="80000"/>
              </a:lnSpc>
              <a:spcBef>
                <a:spcPts val="310"/>
              </a:spcBef>
              <a:spcAft>
                <a:spcPts val="0"/>
              </a:spcAft>
              <a:buSzPts val="1085"/>
              <a:buNone/>
            </a:pPr>
            <a:r>
              <a:t/>
            </a:r>
            <a:endParaRPr sz="155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10" name="Google Shape;4110;p1"/>
          <p:cNvSpPr txBox="1"/>
          <p:nvPr>
            <p:ph idx="2" type="body"/>
          </p:nvPr>
        </p:nvSpPr>
        <p:spPr>
          <a:xfrm>
            <a:off x="4786314" y="1714488"/>
            <a:ext cx="4357800" cy="49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540"/>
              <a:buNone/>
            </a:pPr>
            <a:r>
              <a:rPr b="1" i="1" lang="ru-RU" sz="2200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поэзии кудесник слова </a:t>
            </a:r>
            <a:endParaRPr/>
          </a:p>
          <a:p>
            <a:pPr indent="-342900" lvl="0" marL="342900" rtl="0" algn="l">
              <a:spcBef>
                <a:spcPts val="440"/>
              </a:spcBef>
              <a:spcAft>
                <a:spcPts val="0"/>
              </a:spcAft>
              <a:buSzPts val="1540"/>
              <a:buNone/>
            </a:pPr>
            <a:r>
              <a:rPr b="1" i="1" lang="ru-RU" sz="2200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Кратчайший знает к Музе путь.</a:t>
            </a:r>
            <a:endParaRPr/>
          </a:p>
          <a:p>
            <a:pPr indent="-342900" lvl="0" marL="342900" rtl="0" algn="l">
              <a:spcBef>
                <a:spcPts val="440"/>
              </a:spcBef>
              <a:spcAft>
                <a:spcPts val="0"/>
              </a:spcAft>
              <a:buSzPts val="1540"/>
              <a:buNone/>
            </a:pPr>
            <a:r>
              <a:rPr b="1" i="1" lang="ru-RU" sz="2200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как поэт, хороший повар </a:t>
            </a:r>
            <a:endParaRPr/>
          </a:p>
          <a:p>
            <a:pPr indent="-342900" lvl="0" marL="342900" rtl="0" algn="l">
              <a:spcBef>
                <a:spcPts val="440"/>
              </a:spcBef>
              <a:spcAft>
                <a:spcPts val="0"/>
              </a:spcAft>
              <a:buSzPts val="1540"/>
              <a:buNone/>
            </a:pPr>
            <a:r>
              <a:rPr b="1" i="1" lang="ru-RU" sz="2200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Откроет нам, в чем соль и суть.</a:t>
            </a:r>
            <a:endParaRPr/>
          </a:p>
          <a:p>
            <a:pPr indent="-342900" lvl="0" marL="342900" rtl="0" algn="l">
              <a:spcBef>
                <a:spcPts val="440"/>
              </a:spcBef>
              <a:spcAft>
                <a:spcPts val="0"/>
              </a:spcAft>
              <a:buSzPts val="1540"/>
              <a:buNone/>
            </a:pPr>
            <a:r>
              <a:rPr b="1" i="1" lang="ru-RU" sz="2200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 кутюрье диктует моду, </a:t>
            </a:r>
            <a:endParaRPr/>
          </a:p>
          <a:p>
            <a:pPr indent="-342900" lvl="0" marL="342900" rtl="0" algn="l">
              <a:spcBef>
                <a:spcPts val="440"/>
              </a:spcBef>
              <a:spcAft>
                <a:spcPts val="0"/>
              </a:spcAft>
              <a:buSzPts val="1540"/>
              <a:buNone/>
            </a:pPr>
            <a:r>
              <a:rPr b="1" i="1" lang="ru-RU" sz="2200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Так повар, напустив туман,</a:t>
            </a:r>
            <a:endParaRPr/>
          </a:p>
          <a:p>
            <a:pPr indent="-342900" lvl="0" marL="342900" rtl="0" algn="l">
              <a:spcBef>
                <a:spcPts val="440"/>
              </a:spcBef>
              <a:spcAft>
                <a:spcPts val="0"/>
              </a:spcAft>
              <a:buSzPts val="1540"/>
              <a:buNone/>
            </a:pPr>
            <a:r>
              <a:rPr b="1" i="1" lang="ru-RU" sz="2200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 вкусах делает погоду,</a:t>
            </a:r>
            <a:endParaRPr/>
          </a:p>
          <a:p>
            <a:pPr indent="-342900" lvl="0" marL="342900" rtl="0" algn="l">
              <a:spcBef>
                <a:spcPts val="440"/>
              </a:spcBef>
              <a:spcAft>
                <a:spcPts val="0"/>
              </a:spcAft>
              <a:buSzPts val="1540"/>
              <a:buNone/>
            </a:pPr>
            <a:r>
              <a:rPr b="1" i="1" lang="ru-RU" sz="2200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Ас кухни, истинный гурман. </a:t>
            </a:r>
            <a:endParaRPr/>
          </a:p>
          <a:p>
            <a:pPr indent="-342900" lvl="0" marL="342900" rtl="0" algn="l">
              <a:spcBef>
                <a:spcPts val="440"/>
              </a:spcBef>
              <a:spcAft>
                <a:spcPts val="0"/>
              </a:spcAft>
              <a:buSzPts val="1540"/>
              <a:buNone/>
            </a:pPr>
            <a:r>
              <a:rPr b="1" i="1" lang="ru-RU" sz="2200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 для голодного народа </a:t>
            </a:r>
            <a:endParaRPr/>
          </a:p>
          <a:p>
            <a:pPr indent="-342900" lvl="0" marL="342900" rtl="0" algn="l">
              <a:spcBef>
                <a:spcPts val="440"/>
              </a:spcBef>
              <a:spcAft>
                <a:spcPts val="0"/>
              </a:spcAft>
              <a:buSzPts val="1540"/>
              <a:buNone/>
            </a:pPr>
            <a:r>
              <a:rPr b="1" i="1" lang="ru-RU" sz="2200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горячих белых облаках </a:t>
            </a:r>
            <a:endParaRPr/>
          </a:p>
          <a:p>
            <a:pPr indent="-342900" lvl="0" marL="342900" rtl="0" algn="l">
              <a:spcBef>
                <a:spcPts val="440"/>
              </a:spcBef>
              <a:spcAft>
                <a:spcPts val="0"/>
              </a:spcAft>
              <a:buSzPts val="1540"/>
              <a:buNone/>
            </a:pPr>
            <a:r>
              <a:rPr b="1" i="1" lang="ru-RU" sz="2200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Чревоугодию в угоду </a:t>
            </a:r>
            <a:endParaRPr/>
          </a:p>
          <a:p>
            <a:pPr indent="-342900" lvl="0" marL="342900" rtl="0" algn="l">
              <a:spcBef>
                <a:spcPts val="440"/>
              </a:spcBef>
              <a:spcAft>
                <a:spcPts val="0"/>
              </a:spcAft>
              <a:buSzPts val="1540"/>
              <a:buNone/>
            </a:pPr>
            <a:r>
              <a:rPr b="1" i="1" lang="ru-RU" sz="2200">
                <a:solidFill>
                  <a:srgbClr val="85530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Вершит обилье и размах.</a:t>
            </a:r>
            <a:endParaRPr b="1" i="1" sz="2200">
              <a:solidFill>
                <a:srgbClr val="85530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0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0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0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0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0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0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0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0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0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09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09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09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09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1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1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1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1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1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1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1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1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1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10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10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10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401080" cy="1399032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же такое идеальный шеф-повар?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722437"/>
            <a:ext cx="4500562" cy="477839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должен сочетать в себе любопытство, сдержанность, стремление к самосовершенствованию и терпению. Вот высказывания шеф-поваров о том, какие качества они хотели бы видеть в своих помощниках: 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"Опыт работы в критических ситуациях и в хороших ресторанах", "разносторонние навыки, полученные в кулинарной школе", "возможность научиться от него чему-либо", "чтобы это был тот, кого я могу учить на ходу", "желание учиться и доставлять людям удовольствие".</a:t>
            </a:r>
            <a:endParaRPr lang="ru-RU" sz="1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296895468_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39446" y="1857364"/>
            <a:ext cx="4104520" cy="4500594"/>
          </a:xfrm>
          <a:ln w="38100">
            <a:solidFill>
              <a:srgbClr val="00B0F0"/>
            </a:solidFill>
          </a:ln>
        </p:spPr>
      </p:pic>
    </p:spTree>
  </p:cSld>
  <p:clrMapOvr>
    <a:masterClrMapping/>
  </p:clrMapOvr>
  <p:transition advClick="0" advTm="13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7  0.031 0.04133  C 0.031 0.06533  0.017 0.084  0 0.084  C -0.017 0.084  -0.031 0.10267  -0.031 0.12533  C -0.031 0.148  -0.017 0.16667  0 0.16667  C 0.017 0.16667  0.031 0.18533  0.031 0.208  C 0.031 0.23067  0.017 0.24933  0 0.24933  C -0.017 0.24933  -0.031 0.268  -0.031 0.292  C -0.031 0.31467  -0.017 0.33333  0 0.33333  C 0.017 0.33333  0.031 0.31467  0.031 0.292  C 0.031 0.268  0.017 0.24933  0 0.24933  C -0.017 0.24933  -0.031 0.23067  -0.031 0.208  C -0.031 0.18533  -0.017 0.16667  0 0.16667  C 0.017 0.16667  0.031 0.148  0.031 0.12533  C 0.031 0.10267  0.017 0.084  0 0.084  C -0.017 0.084  -0.031 0.06533  -0.031 0.04133  C -0.031 0.01867  -0.017 0  0 0  Z" pathEditMode="relative" ptsTypes="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929718" cy="1571636"/>
          </a:xfrm>
        </p:spPr>
        <p:txBody>
          <a:bodyPr>
            <a:prstTxWarp prst="textWave1">
              <a:avLst>
                <a:gd name="adj1" fmla="val 12500"/>
                <a:gd name="adj2" fmla="val -152"/>
              </a:avLst>
            </a:prstTxWarp>
            <a:normAutofit fontScale="90000"/>
          </a:bodyPr>
          <a:lstStyle/>
          <a:p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700" b="1" i="1" dirty="0" smtClean="0">
                <a:ln w="6350">
                  <a:solidFill>
                    <a:srgbClr val="CBFBDA"/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a typeface="Kozuka Gothic Pro B" pitchFamily="34" charset="-128"/>
                <a:cs typeface="Times New Roman" pitchFamily="18" charset="0"/>
              </a:rPr>
              <a:t>Мир кулинарии так же многообразен, как и вся мировая культура. По большому счету, еда — это часть культуры</a:t>
            </a:r>
            <a:r>
              <a:rPr lang="ru-RU" sz="2700" b="1" i="1" dirty="0" smtClean="0">
                <a:ln w="6350">
                  <a:solidFill>
                    <a:srgbClr val="CBFBDA"/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zuka Gothic Pro B" pitchFamily="34" charset="-128"/>
                <a:ea typeface="Kozuka Gothic Pro B" pitchFamily="34" charset="-128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928802"/>
            <a:ext cx="464347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 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Повара -  это волшебники и маги, способные из самых обычных продуктов приготовить изысканные блюда. Повар – не просто специалист, который может приготовить блюдо технологически правильно и в строгом соответствии с рецептом, а ещё и человек, влюблённый в свою работу и получающий от неё истинное удовольствие.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Содержимое 6" descr="1299747287_7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2293604"/>
            <a:ext cx="4572000" cy="36237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advClick="0" advTm="1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67494"/>
            <a:ext cx="8501122" cy="1399032"/>
          </a:xfrm>
        </p:spPr>
        <p:txBody>
          <a:bodyPr>
            <a:prstTxWarp prst="textInflateBottom">
              <a:avLst/>
            </a:prstTxWarp>
            <a:normAutofit fontScale="90000"/>
          </a:bodyPr>
          <a:lstStyle/>
          <a:p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Ремесло шеф-повара может стать</a:t>
            </a:r>
            <a:b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B050"/>
                </a:solidFill>
              </a:rPr>
              <a:t>            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высоким искусством. </a:t>
            </a:r>
            <a:endParaRPr lang="ru-RU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785926"/>
            <a:ext cx="4038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Тонкий вкус — одно из важнейших качеств повара. Его необходимо постоянно развивать. Один из путей — пробовать и отмечать, какие вкусы или сочетания вкусов вам приятны. Однажды поняв законы композиции, вы сами сможете сочинить симфонию.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trebuetsya_tehnolog_pischevogo_proizvodstva_z_p_ot_25_tys_rub_s_prodazh_25712908_1_F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1714488"/>
            <a:ext cx="3571900" cy="4143404"/>
          </a:xfr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</p:spTree>
  </p:cSld>
  <p:clrMapOvr>
    <a:masterClrMapping/>
  </p:clrMapOvr>
  <p:transition advClick="0" advTm="10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Stop">
              <a:avLst/>
            </a:prstTxWarp>
          </a:bodyPr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Что же должен знать повар?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785925"/>
            <a:ext cx="4357718" cy="5072075"/>
          </a:xfrm>
        </p:spPr>
        <p:txBody>
          <a:bodyPr>
            <a:normAutofit fontScale="62500" lnSpcReduction="20000"/>
          </a:bodyPr>
          <a:lstStyle/>
          <a:p>
            <a:pPr algn="r">
              <a:lnSpc>
                <a:spcPct val="120000"/>
              </a:lnSpc>
              <a:buNone/>
            </a:pPr>
            <a:r>
              <a:rPr lang="ru-RU" dirty="0" smtClean="0">
                <a:ln>
                  <a:solidFill>
                    <a:srgbClr val="00B050"/>
                  </a:solidFill>
                </a:ln>
              </a:rPr>
              <a:t>     </a:t>
            </a:r>
            <a:r>
              <a:rPr lang="ru-RU" sz="2900" dirty="0" smtClean="0">
                <a:ln>
                  <a:solidFill>
                    <a:srgbClr val="00B050"/>
                  </a:solidFill>
                </a:ln>
              </a:rPr>
              <a:t>  </a:t>
            </a:r>
            <a:r>
              <a:rPr lang="ru-RU" sz="30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Повар </a:t>
            </a:r>
            <a:r>
              <a:rPr lang="ru-RU" sz="3000" u="sng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готовит</a:t>
            </a:r>
            <a:r>
              <a:rPr lang="ru-RU" sz="30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000" u="sng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оформляет </a:t>
            </a:r>
            <a:r>
              <a:rPr lang="ru-RU" sz="30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кулинарные изделия массового спроса и на заказ. </a:t>
            </a:r>
            <a:br>
              <a:rPr lang="ru-RU" sz="30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Однако его обязанности значительно шире. Повар </a:t>
            </a:r>
            <a:r>
              <a:rPr lang="ru-RU" sz="3000" u="sng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составляет меню</a:t>
            </a:r>
            <a:r>
              <a:rPr lang="ru-RU" sz="30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u="sng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рассчитывает</a:t>
            </a:r>
            <a:r>
              <a:rPr lang="ru-RU" sz="30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необходимое количество сырья, </a:t>
            </a:r>
            <a:r>
              <a:rPr lang="ru-RU" sz="3000" u="sng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делает заявки </a:t>
            </a:r>
            <a:r>
              <a:rPr lang="ru-RU" sz="30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необходимые продукты. </a:t>
            </a:r>
            <a:br>
              <a:rPr lang="ru-RU" sz="30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же выступает и как товаровед: </a:t>
            </a:r>
            <a:r>
              <a:rPr lang="ru-RU" sz="3000" u="sng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контролирует</a:t>
            </a:r>
            <a:r>
              <a:rPr lang="ru-RU" sz="30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качество полученных продуктов,  их соответствие заявке, </a:t>
            </a:r>
            <a:r>
              <a:rPr lang="ru-RU" sz="3000" u="sng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ведет учёт </a:t>
            </a:r>
            <a:r>
              <a:rPr lang="ru-RU" sz="30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расходования, товарную отчетность. </a:t>
            </a:r>
            <a:r>
              <a:rPr lang="ru-RU" sz="3000" u="sng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Организует</a:t>
            </a:r>
            <a:r>
              <a:rPr lang="ru-RU" sz="30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хранение продуктов в соответствии с санитарно-гигиеническими требованиями. 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0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3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14488"/>
            <a:ext cx="4038600" cy="4525963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Повар </a:t>
            </a:r>
            <a:r>
              <a:rPr lang="ru-RU" sz="1800" u="sng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ухаживает</a:t>
            </a:r>
            <a:r>
              <a:rPr lang="ru-RU" sz="18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 кухонным оборудованием: чистит,  </a:t>
            </a:r>
            <a:r>
              <a:rPr lang="ru-RU" sz="1800" u="sng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собирает </a:t>
            </a:r>
            <a:r>
              <a:rPr lang="ru-RU" sz="18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800" u="sng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разбирает.</a:t>
            </a:r>
            <a:r>
              <a:rPr lang="ru-RU" sz="18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Приготовление пищи начинается с подготовительных операций. Повар </a:t>
            </a:r>
            <a:r>
              <a:rPr lang="ru-RU" sz="1800" u="sng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перебирает</a:t>
            </a:r>
            <a:r>
              <a:rPr lang="ru-RU" sz="18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u="sng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моет</a:t>
            </a:r>
            <a:r>
              <a:rPr lang="ru-RU" sz="18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продукты, </a:t>
            </a:r>
            <a:r>
              <a:rPr lang="ru-RU" sz="1800" u="sng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нарезает </a:t>
            </a:r>
            <a:r>
              <a:rPr lang="ru-RU" sz="18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т.д. И затем </a:t>
            </a:r>
            <a:r>
              <a:rPr lang="ru-RU" sz="1800" u="sng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готовит</a:t>
            </a:r>
            <a:r>
              <a:rPr lang="ru-RU" sz="18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блюдо в соответствии с рецептурой. </a:t>
            </a:r>
            <a:br>
              <a:rPr lang="ru-RU" sz="18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Когда блюдо готово (это определяется не только по виду и запаху, но и с помощью контрольно-измерительных приборов), повар </a:t>
            </a:r>
            <a:r>
              <a:rPr lang="ru-RU" sz="1800" u="sng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раскладывает </a:t>
            </a:r>
            <a:r>
              <a:rPr lang="ru-RU" sz="18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 по порциям, </a:t>
            </a:r>
            <a:r>
              <a:rPr lang="ru-RU" sz="1800" u="sng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оформляет</a:t>
            </a:r>
            <a:r>
              <a:rPr lang="ru-RU" sz="1800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подачи к столу. </a:t>
            </a:r>
            <a:endParaRPr lang="ru-RU" sz="1800" dirty="0">
              <a:ln>
                <a:solidFill>
                  <a:srgbClr val="00B050"/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123\Desktop\Новая папка\1287370000_1287323308_ovoshi_varenikoff.ru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643578"/>
            <a:ext cx="1571636" cy="102707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3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1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1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6" presetClass="exit" presetSubtype="32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circle(out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6" presetClass="exit" presetSubtype="32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circle(out)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4" grpId="0" build="p"/>
      <p:bldP spid="4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786874" cy="142876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поваров – дело тонкое и долгое</a:t>
            </a:r>
            <a:r>
              <a:rPr lang="ru-RU" sz="3600" b="1" i="1" dirty="0" smtClean="0">
                <a:solidFill>
                  <a:srgbClr val="EED8E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i="1" dirty="0">
              <a:solidFill>
                <a:srgbClr val="EED8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3448175_1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2390775"/>
            <a:ext cx="4191000" cy="3143250"/>
          </a:xfrm>
          <a:ln w="57150">
            <a:solidFill>
              <a:srgbClr val="EED8E9"/>
            </a:solidFill>
          </a:ln>
          <a:scene3d>
            <a:camera prst="isometricOffAxis1Right"/>
            <a:lightRig rig="threePt" dir="t"/>
          </a:scene3d>
        </p:spPr>
      </p:pic>
      <p:pic>
        <p:nvPicPr>
          <p:cNvPr id="10" name="Содержимое 9" descr="2012060206153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334582"/>
            <a:ext cx="4343400" cy="3255635"/>
          </a:xfrm>
          <a:ln w="57150">
            <a:solidFill>
              <a:srgbClr val="EED8E9"/>
            </a:solidFill>
          </a:ln>
          <a:scene3d>
            <a:camera prst="isometricOffAxis2Left"/>
            <a:lightRig rig="threePt" dir="t"/>
          </a:scene3d>
        </p:spPr>
      </p:pic>
    </p:spTree>
  </p:cSld>
  <p:clrMapOvr>
    <a:masterClrMapping/>
  </p:clrMapOvr>
  <p:transition advClick="0" advTm="5000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28" y="642917"/>
            <a:ext cx="45719" cy="142877"/>
          </a:xfrm>
        </p:spPr>
        <p:txBody>
          <a:bodyPr>
            <a:noAutofit/>
          </a:bodyPr>
          <a:lstStyle/>
          <a:p>
            <a:endParaRPr lang="ru-RU" sz="2200" dirty="0">
              <a:ln w="6350">
                <a:solidFill>
                  <a:srgbClr val="00B050"/>
                </a:solidFill>
              </a:ln>
              <a:solidFill>
                <a:srgbClr val="CBFBD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85728"/>
            <a:ext cx="8072494" cy="221457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5100" dirty="0" smtClean="0">
                <a:ln>
                  <a:solidFill>
                    <a:srgbClr val="00B05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Состоявшийся повар никогда не останется без работы. Чтобы стать хорошим кулинаром, одних способностей и желания готовить мало. Нужно получить необходимые технологические знания, постоянно консультироваться со специалистами, практиковаться в профессиональных, бытовых и даже походных условиях.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428728" y="2143116"/>
            <a:ext cx="600079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3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xit" presetSubtype="16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animEffect transition="out" filter="circle(in)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var_285_aut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2000240"/>
            <a:ext cx="5643602" cy="4572032"/>
          </a:xfrm>
          <a:ln w="76200">
            <a:solidFill>
              <a:srgbClr val="0000FF"/>
            </a:solidFill>
          </a:ln>
          <a:scene3d>
            <a:camera prst="perspectiveRelaxed"/>
            <a:lightRig rig="threePt" dir="t"/>
          </a:scene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15370" cy="2428892"/>
          </a:xfrm>
        </p:spPr>
        <p:txBody>
          <a:bodyPr>
            <a:prstTxWarp prst="textDeflate">
              <a:avLst>
                <a:gd name="adj" fmla="val 17194"/>
              </a:avLst>
            </a:prstTxWarp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Успех – это 10% таланта </a:t>
            </a:r>
            <a:br>
              <a:rPr lang="ru-RU" sz="3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90% трудолюбия.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50"/>
                            </p:stCondLst>
                            <p:childTnLst>
                              <p:par>
                                <p:cTn id="1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150"/>
                            </p:stCondLst>
                            <p:childTnLst>
                              <p:par>
                                <p:cTn id="18" presetID="45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