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5" r:id="rId6"/>
    <p:sldId id="260" r:id="rId7"/>
    <p:sldId id="263" r:id="rId8"/>
    <p:sldId id="264" r:id="rId9"/>
    <p:sldId id="261" r:id="rId10"/>
    <p:sldId id="262" r:id="rId11"/>
    <p:sldId id="266" r:id="rId12"/>
    <p:sldId id="267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3447C-2E8F-4DAB-988D-121AC07C899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B504E-4F6D-4A61-8967-1207BC75E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8300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B504E-4F6D-4A61-8967-1207BC75E87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4288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2AF1-FC16-4C41-A23C-D88ECD15BE8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71A9C-3E6D-42F9-94BE-7AF172F21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2AF1-FC16-4C41-A23C-D88ECD15BE8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71A9C-3E6D-42F9-94BE-7AF172F21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2AF1-FC16-4C41-A23C-D88ECD15BE8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71A9C-3E6D-42F9-94BE-7AF172F2174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2AF1-FC16-4C41-A23C-D88ECD15BE8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71A9C-3E6D-42F9-94BE-7AF172F217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2AF1-FC16-4C41-A23C-D88ECD15BE8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71A9C-3E6D-42F9-94BE-7AF172F21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2AF1-FC16-4C41-A23C-D88ECD15BE8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71A9C-3E6D-42F9-94BE-7AF172F217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2AF1-FC16-4C41-A23C-D88ECD15BE8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71A9C-3E6D-42F9-94BE-7AF172F21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2AF1-FC16-4C41-A23C-D88ECD15BE8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71A9C-3E6D-42F9-94BE-7AF172F21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2AF1-FC16-4C41-A23C-D88ECD15BE8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71A9C-3E6D-42F9-94BE-7AF172F21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2AF1-FC16-4C41-A23C-D88ECD15BE8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71A9C-3E6D-42F9-94BE-7AF172F217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2AF1-FC16-4C41-A23C-D88ECD15BE8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71A9C-3E6D-42F9-94BE-7AF172F217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FCC2AF1-FC16-4C41-A23C-D88ECD15BE8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6471A9C-3E6D-42F9-94BE-7AF172F217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628800"/>
            <a:ext cx="8348464" cy="1780108"/>
          </a:xfrm>
        </p:spPr>
        <p:txBody>
          <a:bodyPr>
            <a:normAutofit/>
          </a:bodyPr>
          <a:lstStyle/>
          <a:p>
            <a:r>
              <a:rPr lang="en-US" sz="9600" b="1" dirty="0" err="1" smtClean="0">
                <a:solidFill>
                  <a:srgbClr val="C00000"/>
                </a:solidFill>
              </a:rPr>
              <a:t>Meine</a:t>
            </a:r>
            <a:r>
              <a:rPr lang="en-US" sz="9600" b="1" dirty="0" smtClean="0">
                <a:solidFill>
                  <a:srgbClr val="C00000"/>
                </a:solidFill>
              </a:rPr>
              <a:t>  </a:t>
            </a:r>
            <a:r>
              <a:rPr lang="en-US" sz="9600" b="1" dirty="0" err="1" smtClean="0">
                <a:solidFill>
                  <a:srgbClr val="C00000"/>
                </a:solidFill>
              </a:rPr>
              <a:t>Familie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354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300" b="1" dirty="0">
                <a:solidFill>
                  <a:srgbClr val="C00000"/>
                </a:solidFill>
              </a:rPr>
              <a:t>d</a:t>
            </a:r>
            <a:r>
              <a:rPr lang="en-US" sz="7300" b="1" dirty="0" smtClean="0">
                <a:solidFill>
                  <a:srgbClr val="C00000"/>
                </a:solidFill>
              </a:rPr>
              <a:t>er </a:t>
            </a:r>
            <a:r>
              <a:rPr lang="en-US" sz="7300" b="1" dirty="0" err="1" smtClean="0">
                <a:solidFill>
                  <a:srgbClr val="C00000"/>
                </a:solidFill>
              </a:rPr>
              <a:t>Grossvater</a:t>
            </a:r>
            <a:r>
              <a:rPr lang="en-US" sz="7300" b="1" dirty="0" smtClean="0">
                <a:solidFill>
                  <a:srgbClr val="C00000"/>
                </a:solidFill>
              </a:rPr>
              <a:t>  </a:t>
            </a:r>
            <a:r>
              <a:rPr lang="en-US" sz="4900" b="1" dirty="0" smtClean="0">
                <a:solidFill>
                  <a:srgbClr val="C00000"/>
                </a:solidFill>
              </a:rPr>
              <a:t>(der </a:t>
            </a:r>
            <a:r>
              <a:rPr lang="en-US" sz="4900" b="1" dirty="0" err="1" smtClean="0">
                <a:solidFill>
                  <a:srgbClr val="C00000"/>
                </a:solidFill>
              </a:rPr>
              <a:t>Opa</a:t>
            </a:r>
            <a:r>
              <a:rPr lang="en-US" sz="4900" b="1" dirty="0" smtClean="0">
                <a:solidFill>
                  <a:srgbClr val="C00000"/>
                </a:solidFill>
              </a:rPr>
              <a:t>)</a:t>
            </a:r>
            <a:endParaRPr lang="ru-RU" sz="49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&amp;Fcy;&amp;ocy;&amp;tcy;&amp;ocy; - &amp;Mcy;&amp;ocy;&amp;icy; &amp;fcy;&amp;ocy;&amp;tcy;&amp;ocy;&amp;gcy;&amp;rcy;&amp;acy;&amp;fcy;&amp;icy;&amp;icy; - &amp;Ncy;&amp;iecy;&amp;scy;&amp;ncy;&amp;ocy;&amp;scy;&amp;ncy;&amp;ycy;&amp;jcy; &amp;Dcy;&amp;iecy;&amp;dcy; - MyRapGam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8053" y="1484784"/>
            <a:ext cx="3678560" cy="524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128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1252728"/>
          </a:xfrm>
        </p:spPr>
        <p:txBody>
          <a:bodyPr>
            <a:normAutofit fontScale="90000"/>
          </a:bodyPr>
          <a:lstStyle/>
          <a:p>
            <a:r>
              <a:rPr lang="en-US" sz="7300" b="1" dirty="0">
                <a:solidFill>
                  <a:srgbClr val="C00000"/>
                </a:solidFill>
              </a:rPr>
              <a:t>d</a:t>
            </a:r>
            <a:r>
              <a:rPr lang="en-US" sz="7300" b="1" dirty="0" smtClean="0">
                <a:solidFill>
                  <a:srgbClr val="C00000"/>
                </a:solidFill>
              </a:rPr>
              <a:t>ie  </a:t>
            </a:r>
            <a:r>
              <a:rPr lang="en-US" sz="7300" b="1" dirty="0" err="1" smtClean="0">
                <a:solidFill>
                  <a:srgbClr val="C00000"/>
                </a:solidFill>
              </a:rPr>
              <a:t>Grossmutter</a:t>
            </a:r>
            <a:r>
              <a:rPr lang="en-US" sz="7300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(die  </a:t>
            </a:r>
            <a:r>
              <a:rPr lang="en-US" b="1" dirty="0" err="1" smtClean="0">
                <a:solidFill>
                  <a:srgbClr val="C00000"/>
                </a:solidFill>
              </a:rPr>
              <a:t>Oma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&amp;YUcy;&amp;mcy;&amp;ocy;&amp;rcy; &amp;Zcy;&amp;acy;&amp;pcy;&amp;icy;&amp;scy;&amp;icy; &amp;vcy; &amp;rcy;&amp;ucy;&amp;bcy;&amp;rcy;&amp;icy;&amp;kcy;&amp;iecy; &amp;YUcy;&amp;mcy;&amp;ocy;&amp;rcy; &amp;Dcy;&amp;ncy;&amp;iecy;&amp;vcy;&amp;ncy;&amp;icy;&amp;kcy; Helena74 :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339752" y="1598666"/>
            <a:ext cx="4503500" cy="499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8660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1252728"/>
          </a:xfrm>
        </p:spPr>
        <p:txBody>
          <a:bodyPr>
            <a:noAutofit/>
          </a:bodyPr>
          <a:lstStyle/>
          <a:p>
            <a:r>
              <a:rPr lang="en-US" sz="6600" b="1" dirty="0">
                <a:solidFill>
                  <a:srgbClr val="C00000"/>
                </a:solidFill>
              </a:rPr>
              <a:t>d</a:t>
            </a:r>
            <a:r>
              <a:rPr lang="en-US" sz="6600" b="1" dirty="0" smtClean="0">
                <a:solidFill>
                  <a:srgbClr val="C00000"/>
                </a:solidFill>
              </a:rPr>
              <a:t>ie  </a:t>
            </a:r>
            <a:r>
              <a:rPr lang="en-US" sz="6600" b="1" dirty="0" err="1" smtClean="0">
                <a:solidFill>
                  <a:srgbClr val="C00000"/>
                </a:solidFill>
              </a:rPr>
              <a:t>Grosseltern</a:t>
            </a:r>
            <a:r>
              <a:rPr lang="en-US" sz="6600" b="1" dirty="0" smtClean="0">
                <a:solidFill>
                  <a:srgbClr val="C00000"/>
                </a:solidFill>
              </a:rPr>
              <a:t> </a:t>
            </a:r>
            <a:br>
              <a:rPr lang="en-US" sz="6600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(der </a:t>
            </a:r>
            <a:r>
              <a:rPr lang="en-US" b="1" dirty="0" err="1" smtClean="0">
                <a:solidFill>
                  <a:srgbClr val="C00000"/>
                </a:solidFill>
              </a:rPr>
              <a:t>Opa</a:t>
            </a:r>
            <a:r>
              <a:rPr lang="en-US" b="1" dirty="0" smtClean="0">
                <a:solidFill>
                  <a:srgbClr val="C00000"/>
                </a:solidFill>
              </a:rPr>
              <a:t>+ die </a:t>
            </a:r>
            <a:r>
              <a:rPr lang="en-US" b="1" dirty="0" err="1" smtClean="0">
                <a:solidFill>
                  <a:srgbClr val="C00000"/>
                </a:solidFill>
              </a:rPr>
              <a:t>Oma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8567" y="1872197"/>
            <a:ext cx="3244602" cy="462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8914" y="2552946"/>
            <a:ext cx="3551770" cy="394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7424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864096"/>
          </a:xfrm>
        </p:spPr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</a:rPr>
              <a:t>Stellt</a:t>
            </a:r>
            <a:r>
              <a:rPr lang="en-US" b="1" dirty="0" smtClean="0">
                <a:solidFill>
                  <a:srgbClr val="C00000"/>
                </a:solidFill>
              </a:rPr>
              <a:t> die </a:t>
            </a:r>
            <a:r>
              <a:rPr lang="en-US" b="1" dirty="0" err="1" smtClean="0">
                <a:solidFill>
                  <a:srgbClr val="C00000"/>
                </a:solidFill>
              </a:rPr>
              <a:t>passende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Wörter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ein</a:t>
            </a:r>
            <a:r>
              <a:rPr lang="en-US" b="1" dirty="0">
                <a:solidFill>
                  <a:srgbClr val="C00000"/>
                </a:solidFill>
              </a:rPr>
              <a:t>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052736"/>
            <a:ext cx="8640960" cy="54006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1"/>
                </a:solidFill>
              </a:rPr>
              <a:t>Das </a:t>
            </a:r>
            <a:r>
              <a:rPr lang="en-US" sz="3600" b="1" dirty="0" err="1" smtClean="0">
                <a:solidFill>
                  <a:schemeClr val="tx1"/>
                </a:solidFill>
              </a:rPr>
              <a:t>ist</a:t>
            </a:r>
            <a:r>
              <a:rPr lang="en-US" sz="3600" b="1" dirty="0" smtClean="0">
                <a:solidFill>
                  <a:schemeClr val="tx1"/>
                </a:solidFill>
              </a:rPr>
              <a:t>  </a:t>
            </a:r>
            <a:r>
              <a:rPr lang="en-US" sz="3600" b="1" dirty="0" err="1" smtClean="0">
                <a:solidFill>
                  <a:schemeClr val="tx1"/>
                </a:solidFill>
              </a:rPr>
              <a:t>meine</a:t>
            </a:r>
            <a:r>
              <a:rPr lang="en-US" sz="3600" b="1" dirty="0" smtClean="0">
                <a:solidFill>
                  <a:schemeClr val="tx1"/>
                </a:solidFill>
              </a:rPr>
              <a:t>              .   </a:t>
            </a:r>
            <a:r>
              <a:rPr lang="en-US" sz="3600" b="1" dirty="0" err="1" smtClean="0">
                <a:solidFill>
                  <a:schemeClr val="tx1"/>
                </a:solidFill>
              </a:rPr>
              <a:t>Hier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sind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alle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zusammen</a:t>
            </a:r>
            <a:r>
              <a:rPr lang="en-US" sz="3600" b="1" dirty="0" smtClean="0">
                <a:solidFill>
                  <a:schemeClr val="tx1"/>
                </a:solidFill>
              </a:rPr>
              <a:t>.   Das    </a:t>
            </a:r>
            <a:r>
              <a:rPr lang="en-US" sz="3600" b="1" dirty="0" err="1" smtClean="0">
                <a:solidFill>
                  <a:schemeClr val="tx1"/>
                </a:solidFill>
              </a:rPr>
              <a:t>ist</a:t>
            </a:r>
            <a:r>
              <a:rPr lang="en-US" sz="3600" b="1" dirty="0" smtClean="0">
                <a:solidFill>
                  <a:schemeClr val="tx1"/>
                </a:solidFill>
              </a:rPr>
              <a:t>  </a:t>
            </a:r>
            <a:r>
              <a:rPr lang="en-US" sz="3600" b="1" dirty="0" err="1" smtClean="0">
                <a:solidFill>
                  <a:schemeClr val="tx1"/>
                </a:solidFill>
              </a:rPr>
              <a:t>mein</a:t>
            </a:r>
            <a:r>
              <a:rPr lang="en-US" sz="3600" b="1" dirty="0" smtClean="0">
                <a:solidFill>
                  <a:schemeClr val="tx1"/>
                </a:solidFill>
              </a:rPr>
              <a:t>         . </a:t>
            </a:r>
            <a:r>
              <a:rPr lang="en-US" sz="3600" b="1" dirty="0" err="1" smtClean="0">
                <a:solidFill>
                  <a:schemeClr val="tx1"/>
                </a:solidFill>
              </a:rPr>
              <a:t>Er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ist</a:t>
            </a:r>
            <a:r>
              <a:rPr lang="en-US" sz="3600" b="1" dirty="0" smtClean="0">
                <a:solidFill>
                  <a:schemeClr val="tx1"/>
                </a:solidFill>
              </a:rPr>
              <a:t> 34</a:t>
            </a:r>
          </a:p>
          <a:p>
            <a:pPr algn="l"/>
            <a:r>
              <a:rPr lang="en-US" sz="3600" b="1" dirty="0" err="1" smtClean="0">
                <a:solidFill>
                  <a:schemeClr val="tx1"/>
                </a:solidFill>
              </a:rPr>
              <a:t>Jahre</a:t>
            </a:r>
            <a:r>
              <a:rPr lang="en-US" sz="3600" b="1" dirty="0" smtClean="0">
                <a:solidFill>
                  <a:schemeClr val="tx1"/>
                </a:solidFill>
              </a:rPr>
              <a:t> alt. </a:t>
            </a:r>
            <a:r>
              <a:rPr lang="en-US" sz="3600" b="1" dirty="0" err="1" smtClean="0">
                <a:solidFill>
                  <a:schemeClr val="tx1"/>
                </a:solidFill>
              </a:rPr>
              <a:t>Er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ist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Chirurg</a:t>
            </a:r>
            <a:r>
              <a:rPr lang="en-US" sz="3600" b="1" dirty="0" smtClean="0">
                <a:solidFill>
                  <a:schemeClr val="tx1"/>
                </a:solidFill>
              </a:rPr>
              <a:t>. Das </a:t>
            </a:r>
            <a:r>
              <a:rPr lang="en-US" sz="3600" b="1" dirty="0" err="1" smtClean="0">
                <a:solidFill>
                  <a:schemeClr val="tx1"/>
                </a:solidFill>
              </a:rPr>
              <a:t>ist</a:t>
            </a:r>
            <a:r>
              <a:rPr lang="en-US" sz="3600" b="1" dirty="0" smtClean="0">
                <a:solidFill>
                  <a:schemeClr val="tx1"/>
                </a:solidFill>
              </a:rPr>
              <a:t>  </a:t>
            </a:r>
            <a:r>
              <a:rPr lang="en-US" sz="3600" b="1" dirty="0" err="1" smtClean="0">
                <a:solidFill>
                  <a:schemeClr val="tx1"/>
                </a:solidFill>
              </a:rPr>
              <a:t>meine</a:t>
            </a:r>
            <a:r>
              <a:rPr lang="en-US" sz="3600" b="1" dirty="0" smtClean="0">
                <a:solidFill>
                  <a:schemeClr val="tx1"/>
                </a:solidFill>
              </a:rPr>
              <a:t>        .</a:t>
            </a:r>
          </a:p>
          <a:p>
            <a:pPr algn="l"/>
            <a:r>
              <a:rPr lang="en-US" sz="3600" b="1" dirty="0" err="1" smtClean="0">
                <a:solidFill>
                  <a:schemeClr val="tx1"/>
                </a:solidFill>
              </a:rPr>
              <a:t>Sie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ist</a:t>
            </a:r>
            <a:r>
              <a:rPr lang="en-US" sz="3600" b="1" dirty="0" smtClean="0">
                <a:solidFill>
                  <a:schemeClr val="tx1"/>
                </a:solidFill>
              </a:rPr>
              <a:t> 32. </a:t>
            </a:r>
            <a:r>
              <a:rPr lang="en-US" sz="3600" b="1" dirty="0" err="1" smtClean="0">
                <a:solidFill>
                  <a:schemeClr val="tx1"/>
                </a:solidFill>
              </a:rPr>
              <a:t>Sie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ist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Lehrerin</a:t>
            </a:r>
            <a:r>
              <a:rPr lang="en-US" sz="3600" b="1" dirty="0" smtClean="0">
                <a:solidFill>
                  <a:schemeClr val="tx1"/>
                </a:solidFill>
              </a:rPr>
              <a:t> von </a:t>
            </a:r>
            <a:r>
              <a:rPr lang="en-US" sz="3600" b="1" dirty="0" err="1" smtClean="0">
                <a:solidFill>
                  <a:schemeClr val="tx1"/>
                </a:solidFill>
              </a:rPr>
              <a:t>Beruf</a:t>
            </a:r>
            <a:r>
              <a:rPr lang="en-US" sz="36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3600" b="1" dirty="0" smtClean="0">
                <a:solidFill>
                  <a:schemeClr val="tx1"/>
                </a:solidFill>
              </a:rPr>
              <a:t>Das </a:t>
            </a:r>
            <a:r>
              <a:rPr lang="en-US" sz="3600" b="1" dirty="0" err="1" smtClean="0">
                <a:solidFill>
                  <a:schemeClr val="tx1"/>
                </a:solidFill>
              </a:rPr>
              <a:t>sind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meine</a:t>
            </a:r>
            <a:r>
              <a:rPr lang="en-US" sz="3600" b="1" dirty="0" smtClean="0">
                <a:solidFill>
                  <a:schemeClr val="tx1"/>
                </a:solidFill>
              </a:rPr>
              <a:t>               . </a:t>
            </a:r>
            <a:r>
              <a:rPr lang="en-US" sz="3600" b="1" dirty="0" err="1" smtClean="0">
                <a:solidFill>
                  <a:schemeClr val="tx1"/>
                </a:solidFill>
              </a:rPr>
              <a:t>Sie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sind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hilfsbereit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algn="l"/>
            <a:r>
              <a:rPr lang="en-US" sz="3600" b="1" dirty="0">
                <a:solidFill>
                  <a:schemeClr val="tx1"/>
                </a:solidFill>
              </a:rPr>
              <a:t>u</a:t>
            </a:r>
            <a:r>
              <a:rPr lang="en-US" sz="3600" b="1" dirty="0" smtClean="0">
                <a:solidFill>
                  <a:schemeClr val="tx1"/>
                </a:solidFill>
              </a:rPr>
              <a:t>nd </a:t>
            </a:r>
            <a:r>
              <a:rPr lang="en-US" sz="3600" b="1" dirty="0" err="1" smtClean="0">
                <a:solidFill>
                  <a:schemeClr val="tx1"/>
                </a:solidFill>
              </a:rPr>
              <a:t>nett</a:t>
            </a:r>
            <a:r>
              <a:rPr lang="en-US" sz="3600" b="1" dirty="0" smtClean="0">
                <a:solidFill>
                  <a:schemeClr val="tx1"/>
                </a:solidFill>
              </a:rPr>
              <a:t>. Das </a:t>
            </a:r>
            <a:r>
              <a:rPr lang="en-US" sz="3600" b="1" dirty="0" err="1" smtClean="0">
                <a:solidFill>
                  <a:schemeClr val="tx1"/>
                </a:solidFill>
              </a:rPr>
              <a:t>ist</a:t>
            </a:r>
            <a:r>
              <a:rPr lang="en-US" sz="3600" b="1" dirty="0" smtClean="0">
                <a:solidFill>
                  <a:schemeClr val="tx1"/>
                </a:solidFill>
              </a:rPr>
              <a:t>  </a:t>
            </a:r>
            <a:r>
              <a:rPr lang="en-US" sz="3600" b="1" dirty="0" err="1" smtClean="0">
                <a:solidFill>
                  <a:schemeClr val="tx1"/>
                </a:solidFill>
              </a:rPr>
              <a:t>meine</a:t>
            </a:r>
            <a:r>
              <a:rPr lang="en-US" sz="3600" b="1" dirty="0" smtClean="0">
                <a:solidFill>
                  <a:schemeClr val="tx1"/>
                </a:solidFill>
              </a:rPr>
              <a:t>        . </a:t>
            </a:r>
            <a:r>
              <a:rPr lang="en-US" sz="3600" b="1" dirty="0" err="1" smtClean="0">
                <a:solidFill>
                  <a:schemeClr val="tx1"/>
                </a:solidFill>
              </a:rPr>
              <a:t>Sie</a:t>
            </a:r>
            <a:r>
              <a:rPr lang="en-US" sz="3600" b="1" dirty="0" smtClean="0">
                <a:solidFill>
                  <a:schemeClr val="tx1"/>
                </a:solidFill>
              </a:rPr>
              <a:t>  </a:t>
            </a:r>
            <a:r>
              <a:rPr lang="en-US" sz="3600" b="1" dirty="0" err="1" smtClean="0">
                <a:solidFill>
                  <a:schemeClr val="tx1"/>
                </a:solidFill>
              </a:rPr>
              <a:t>ist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schön</a:t>
            </a:r>
            <a:r>
              <a:rPr lang="en-US" sz="3600" b="1" dirty="0" smtClean="0">
                <a:solidFill>
                  <a:schemeClr val="tx1"/>
                </a:solidFill>
              </a:rPr>
              <a:t>. Und das </a:t>
            </a:r>
            <a:r>
              <a:rPr lang="en-US" sz="3600" b="1" dirty="0" err="1" smtClean="0">
                <a:solidFill>
                  <a:schemeClr val="tx1"/>
                </a:solidFill>
              </a:rPr>
              <a:t>ist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mein</a:t>
            </a:r>
            <a:r>
              <a:rPr lang="en-US" sz="3600" b="1" dirty="0" smtClean="0">
                <a:solidFill>
                  <a:schemeClr val="tx1"/>
                </a:solidFill>
              </a:rPr>
              <a:t>        . </a:t>
            </a:r>
            <a:r>
              <a:rPr lang="en-US" sz="3600" b="1" dirty="0" err="1" smtClean="0">
                <a:solidFill>
                  <a:schemeClr val="tx1"/>
                </a:solidFill>
              </a:rPr>
              <a:t>Er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ist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noch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klein</a:t>
            </a:r>
            <a:r>
              <a:rPr lang="en-US" sz="3600" b="1" dirty="0" smtClean="0">
                <a:solidFill>
                  <a:schemeClr val="tx1"/>
                </a:solidFill>
              </a:rPr>
              <a:t>. </a:t>
            </a:r>
            <a:r>
              <a:rPr lang="en-US" sz="3600" b="1" dirty="0" err="1" smtClean="0">
                <a:solidFill>
                  <a:schemeClr val="tx1"/>
                </a:solidFill>
              </a:rPr>
              <a:t>Ich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algn="l"/>
            <a:r>
              <a:rPr lang="en-US" sz="3600" b="1" dirty="0" err="1" smtClean="0">
                <a:solidFill>
                  <a:schemeClr val="tx1"/>
                </a:solidFill>
              </a:rPr>
              <a:t>Finde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meine</a:t>
            </a:r>
            <a:r>
              <a:rPr lang="en-US" sz="3600" b="1" dirty="0" smtClean="0">
                <a:solidFill>
                  <a:schemeClr val="tx1"/>
                </a:solidFill>
              </a:rPr>
              <a:t>            gut und </a:t>
            </a:r>
            <a:r>
              <a:rPr lang="en-US" sz="3600" b="1" dirty="0" err="1" smtClean="0">
                <a:solidFill>
                  <a:schemeClr val="tx1"/>
                </a:solidFill>
              </a:rPr>
              <a:t>freundlich</a:t>
            </a:r>
            <a:r>
              <a:rPr lang="en-US" sz="3600" b="1" dirty="0" smtClean="0">
                <a:solidFill>
                  <a:schemeClr val="tx1"/>
                </a:solidFill>
              </a:rPr>
              <a:t>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5" y="1052736"/>
            <a:ext cx="936105" cy="69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1944" y="1628800"/>
            <a:ext cx="574894" cy="81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204864"/>
            <a:ext cx="648072" cy="814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7544" y="3573016"/>
            <a:ext cx="612726" cy="87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52356" y="3663662"/>
            <a:ext cx="624285" cy="69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81876"/>
            <a:ext cx="530334" cy="639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3977" y="4800808"/>
            <a:ext cx="562194" cy="754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6863" y="5555432"/>
            <a:ext cx="93821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4227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3" y="1268760"/>
            <a:ext cx="7704856" cy="48574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900" b="1" dirty="0" smtClean="0">
                <a:solidFill>
                  <a:schemeClr val="tx1"/>
                </a:solidFill>
              </a:rPr>
              <a:t>1.  </a:t>
            </a:r>
            <a:r>
              <a:rPr lang="en-US" sz="3900" b="1" dirty="0" err="1" smtClean="0">
                <a:solidFill>
                  <a:schemeClr val="tx1"/>
                </a:solidFill>
              </a:rPr>
              <a:t>Wie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ist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deine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Familie</a:t>
            </a:r>
            <a:r>
              <a:rPr lang="en-US" sz="3900" b="1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buNone/>
            </a:pPr>
            <a:r>
              <a:rPr lang="en-US" sz="3900" b="1" dirty="0" smtClean="0">
                <a:solidFill>
                  <a:schemeClr val="tx1"/>
                </a:solidFill>
              </a:rPr>
              <a:t>2. </a:t>
            </a:r>
            <a:r>
              <a:rPr lang="en-US" sz="3900" b="1" dirty="0" err="1" smtClean="0">
                <a:solidFill>
                  <a:schemeClr val="tx1"/>
                </a:solidFill>
              </a:rPr>
              <a:t>Wie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heißt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dein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Vater</a:t>
            </a:r>
            <a:r>
              <a:rPr lang="en-US" sz="3900" b="1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buNone/>
            </a:pPr>
            <a:r>
              <a:rPr lang="en-US" sz="3900" b="1" dirty="0" smtClean="0">
                <a:solidFill>
                  <a:schemeClr val="tx1"/>
                </a:solidFill>
              </a:rPr>
              <a:t>3. </a:t>
            </a:r>
            <a:r>
              <a:rPr lang="en-US" sz="3900" b="1" dirty="0" err="1" smtClean="0">
                <a:solidFill>
                  <a:schemeClr val="tx1"/>
                </a:solidFill>
              </a:rPr>
              <a:t>Wie</a:t>
            </a:r>
            <a:r>
              <a:rPr lang="en-US" sz="3900" b="1" dirty="0" smtClean="0">
                <a:solidFill>
                  <a:schemeClr val="tx1"/>
                </a:solidFill>
              </a:rPr>
              <a:t> alt </a:t>
            </a:r>
            <a:r>
              <a:rPr lang="en-US" sz="3900" b="1" dirty="0" err="1" smtClean="0">
                <a:solidFill>
                  <a:schemeClr val="tx1"/>
                </a:solidFill>
              </a:rPr>
              <a:t>ist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er</a:t>
            </a:r>
            <a:r>
              <a:rPr lang="en-US" sz="3900" b="1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buNone/>
            </a:pPr>
            <a:r>
              <a:rPr lang="en-US" sz="3900" b="1" dirty="0" smtClean="0">
                <a:solidFill>
                  <a:schemeClr val="tx1"/>
                </a:solidFill>
              </a:rPr>
              <a:t>4.Was </a:t>
            </a:r>
            <a:r>
              <a:rPr lang="en-US" sz="3900" b="1" dirty="0" err="1" smtClean="0">
                <a:solidFill>
                  <a:schemeClr val="tx1"/>
                </a:solidFill>
              </a:rPr>
              <a:t>ist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er</a:t>
            </a:r>
            <a:r>
              <a:rPr lang="en-US" sz="3900" b="1" dirty="0" smtClean="0">
                <a:solidFill>
                  <a:schemeClr val="tx1"/>
                </a:solidFill>
              </a:rPr>
              <a:t> von </a:t>
            </a:r>
            <a:r>
              <a:rPr lang="en-US" sz="3900" b="1" dirty="0" err="1" smtClean="0">
                <a:solidFill>
                  <a:schemeClr val="tx1"/>
                </a:solidFill>
              </a:rPr>
              <a:t>Beruf</a:t>
            </a:r>
            <a:r>
              <a:rPr lang="en-US" sz="3900" b="1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buNone/>
            </a:pPr>
            <a:r>
              <a:rPr lang="en-US" sz="3900" b="1" dirty="0" smtClean="0">
                <a:solidFill>
                  <a:schemeClr val="tx1"/>
                </a:solidFill>
              </a:rPr>
              <a:t>5. </a:t>
            </a:r>
            <a:r>
              <a:rPr lang="en-US" sz="3900" b="1" dirty="0" err="1" smtClean="0">
                <a:solidFill>
                  <a:schemeClr val="tx1"/>
                </a:solidFill>
              </a:rPr>
              <a:t>Wie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heißt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deine</a:t>
            </a:r>
            <a:r>
              <a:rPr lang="en-US" sz="3900" b="1" dirty="0" smtClean="0">
                <a:solidFill>
                  <a:schemeClr val="tx1"/>
                </a:solidFill>
              </a:rPr>
              <a:t> Mutter?</a:t>
            </a:r>
          </a:p>
          <a:p>
            <a:pPr marL="0" indent="0">
              <a:buNone/>
            </a:pPr>
            <a:r>
              <a:rPr lang="en-US" sz="3900" b="1" dirty="0" smtClean="0">
                <a:solidFill>
                  <a:schemeClr val="tx1"/>
                </a:solidFill>
              </a:rPr>
              <a:t>6. </a:t>
            </a:r>
            <a:r>
              <a:rPr lang="en-US" sz="3900" b="1" dirty="0" err="1" smtClean="0">
                <a:solidFill>
                  <a:schemeClr val="tx1"/>
                </a:solidFill>
              </a:rPr>
              <a:t>Wie</a:t>
            </a:r>
            <a:r>
              <a:rPr lang="en-US" sz="3900" b="1" dirty="0" smtClean="0">
                <a:solidFill>
                  <a:schemeClr val="tx1"/>
                </a:solidFill>
              </a:rPr>
              <a:t> alt </a:t>
            </a:r>
            <a:r>
              <a:rPr lang="en-US" sz="3900" b="1" dirty="0" err="1" smtClean="0">
                <a:solidFill>
                  <a:schemeClr val="tx1"/>
                </a:solidFill>
              </a:rPr>
              <a:t>ist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sie</a:t>
            </a:r>
            <a:r>
              <a:rPr lang="en-US" sz="3900" b="1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buNone/>
            </a:pPr>
            <a:r>
              <a:rPr lang="en-US" sz="3900" b="1" dirty="0" smtClean="0">
                <a:solidFill>
                  <a:schemeClr val="tx1"/>
                </a:solidFill>
              </a:rPr>
              <a:t>7. Hast du </a:t>
            </a:r>
            <a:r>
              <a:rPr lang="en-US" sz="3900" b="1" dirty="0" err="1" smtClean="0">
                <a:solidFill>
                  <a:schemeClr val="tx1"/>
                </a:solidFill>
              </a:rPr>
              <a:t>Geschwister</a:t>
            </a:r>
            <a:r>
              <a:rPr lang="en-US" sz="3900" b="1" dirty="0" smtClean="0">
                <a:solidFill>
                  <a:schemeClr val="tx1"/>
                </a:solidFill>
              </a:rPr>
              <a:t>? (Hast du </a:t>
            </a:r>
            <a:r>
              <a:rPr lang="en-US" sz="3900" b="1" dirty="0" err="1" smtClean="0">
                <a:solidFill>
                  <a:schemeClr val="tx1"/>
                </a:solidFill>
              </a:rPr>
              <a:t>einen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Bruder</a:t>
            </a:r>
            <a:r>
              <a:rPr lang="en-US" sz="3900" b="1" dirty="0" smtClean="0">
                <a:solidFill>
                  <a:schemeClr val="tx1"/>
                </a:solidFill>
              </a:rPr>
              <a:t>? Hast du </a:t>
            </a:r>
            <a:r>
              <a:rPr lang="en-US" sz="3900" b="1" dirty="0" err="1" smtClean="0">
                <a:solidFill>
                  <a:schemeClr val="tx1"/>
                </a:solidFill>
              </a:rPr>
              <a:t>eine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Schwester</a:t>
            </a:r>
            <a:r>
              <a:rPr lang="en-US" sz="3900" b="1" dirty="0" smtClean="0">
                <a:solidFill>
                  <a:schemeClr val="tx1"/>
                </a:solidFill>
              </a:rPr>
              <a:t>?)</a:t>
            </a:r>
          </a:p>
          <a:p>
            <a:pPr marL="0" indent="0">
              <a:buNone/>
            </a:pPr>
            <a:r>
              <a:rPr lang="en-US" sz="3900" b="1" dirty="0" smtClean="0">
                <a:solidFill>
                  <a:schemeClr val="tx1"/>
                </a:solidFill>
              </a:rPr>
              <a:t>8. </a:t>
            </a:r>
            <a:r>
              <a:rPr lang="en-US" sz="3900" b="1" dirty="0" err="1" smtClean="0">
                <a:solidFill>
                  <a:schemeClr val="tx1"/>
                </a:solidFill>
              </a:rPr>
              <a:t>Magst</a:t>
            </a:r>
            <a:r>
              <a:rPr lang="en-US" sz="3900" b="1" dirty="0" smtClean="0">
                <a:solidFill>
                  <a:schemeClr val="tx1"/>
                </a:solidFill>
              </a:rPr>
              <a:t> du </a:t>
            </a:r>
            <a:r>
              <a:rPr lang="en-US" sz="3900" b="1" dirty="0" err="1" smtClean="0">
                <a:solidFill>
                  <a:schemeClr val="tx1"/>
                </a:solidFill>
              </a:rPr>
              <a:t>deine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 err="1" smtClean="0">
                <a:solidFill>
                  <a:schemeClr val="tx1"/>
                </a:solidFill>
              </a:rPr>
              <a:t>Familie</a:t>
            </a:r>
            <a:r>
              <a:rPr lang="en-US" sz="3900" b="1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</a:rPr>
              <a:t>Beantwortet</a:t>
            </a:r>
            <a:r>
              <a:rPr lang="en-US" b="1" dirty="0" smtClean="0">
                <a:solidFill>
                  <a:srgbClr val="C00000"/>
                </a:solidFill>
              </a:rPr>
              <a:t> die </a:t>
            </a:r>
            <a:r>
              <a:rPr lang="en-US" b="1" dirty="0" err="1" smtClean="0">
                <a:solidFill>
                  <a:srgbClr val="C00000"/>
                </a:solidFill>
              </a:rPr>
              <a:t>Fragen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249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72816"/>
            <a:ext cx="8640959" cy="4353347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1"/>
                </a:solidFill>
              </a:rPr>
              <a:t>Das </a:t>
            </a:r>
            <a:r>
              <a:rPr lang="en-US" sz="3200" b="1" dirty="0" err="1" smtClean="0">
                <a:solidFill>
                  <a:schemeClr val="tx1"/>
                </a:solidFill>
              </a:rPr>
              <a:t>ist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meine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Familie</a:t>
            </a:r>
            <a:r>
              <a:rPr lang="en-US" sz="3200" b="1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en-US" sz="3200" b="1" dirty="0" err="1" smtClean="0">
                <a:solidFill>
                  <a:schemeClr val="tx1"/>
                </a:solidFill>
              </a:rPr>
              <a:t>Meine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Familie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ist</a:t>
            </a:r>
            <a:r>
              <a:rPr lang="en-US" sz="3200" b="1" dirty="0" smtClean="0">
                <a:solidFill>
                  <a:schemeClr val="tx1"/>
                </a:solidFill>
              </a:rPr>
              <a:t> …(gut, </a:t>
            </a:r>
            <a:r>
              <a:rPr lang="en-US" sz="3200" b="1" dirty="0" err="1" smtClean="0">
                <a:solidFill>
                  <a:schemeClr val="tx1"/>
                </a:solidFill>
              </a:rPr>
              <a:t>nett</a:t>
            </a:r>
            <a:r>
              <a:rPr lang="en-US" sz="3200" b="1" dirty="0" smtClean="0">
                <a:solidFill>
                  <a:schemeClr val="tx1"/>
                </a:solidFill>
              </a:rPr>
              <a:t>, </a:t>
            </a:r>
            <a:r>
              <a:rPr lang="en-US" sz="3200" b="1" dirty="0" err="1" smtClean="0">
                <a:solidFill>
                  <a:schemeClr val="tx1"/>
                </a:solidFill>
              </a:rPr>
              <a:t>freundlich</a:t>
            </a:r>
            <a:r>
              <a:rPr lang="en-US" sz="32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1"/>
                </a:solidFill>
              </a:rPr>
              <a:t>Mein </a:t>
            </a:r>
            <a:r>
              <a:rPr lang="en-US" sz="3200" b="1" dirty="0" err="1" smtClean="0">
                <a:solidFill>
                  <a:schemeClr val="tx1"/>
                </a:solidFill>
              </a:rPr>
              <a:t>Vater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heißt</a:t>
            </a:r>
            <a:r>
              <a:rPr lang="en-US" sz="3200" b="1" dirty="0" smtClean="0">
                <a:solidFill>
                  <a:schemeClr val="tx1"/>
                </a:solidFill>
              </a:rPr>
              <a:t>… </a:t>
            </a:r>
            <a:r>
              <a:rPr lang="en-US" sz="3200" b="1" dirty="0" err="1" smtClean="0">
                <a:solidFill>
                  <a:schemeClr val="tx1"/>
                </a:solidFill>
              </a:rPr>
              <a:t>Er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ist</a:t>
            </a:r>
            <a:r>
              <a:rPr lang="en-US" sz="3200" b="1" dirty="0" smtClean="0">
                <a:solidFill>
                  <a:schemeClr val="tx1"/>
                </a:solidFill>
              </a:rPr>
              <a:t>… </a:t>
            </a:r>
            <a:r>
              <a:rPr lang="en-US" sz="3200" b="1" dirty="0" err="1" smtClean="0">
                <a:solidFill>
                  <a:schemeClr val="tx1"/>
                </a:solidFill>
              </a:rPr>
              <a:t>Jahre</a:t>
            </a:r>
            <a:r>
              <a:rPr lang="en-US" sz="3200" b="1" dirty="0" smtClean="0">
                <a:solidFill>
                  <a:schemeClr val="tx1"/>
                </a:solidFill>
              </a:rPr>
              <a:t> alt.</a:t>
            </a:r>
          </a:p>
          <a:p>
            <a:pPr marL="457200" indent="-457200">
              <a:buAutoNum type="arabicPeriod"/>
            </a:pPr>
            <a:r>
              <a:rPr lang="en-US" sz="3200" b="1" dirty="0" err="1" smtClean="0">
                <a:solidFill>
                  <a:schemeClr val="tx1"/>
                </a:solidFill>
              </a:rPr>
              <a:t>Meine</a:t>
            </a:r>
            <a:r>
              <a:rPr lang="en-US" sz="3200" b="1" dirty="0" smtClean="0">
                <a:solidFill>
                  <a:schemeClr val="tx1"/>
                </a:solidFill>
              </a:rPr>
              <a:t> Mutter </a:t>
            </a:r>
            <a:r>
              <a:rPr lang="en-US" sz="3200" b="1" dirty="0" err="1" smtClean="0">
                <a:solidFill>
                  <a:schemeClr val="tx1"/>
                </a:solidFill>
              </a:rPr>
              <a:t>heißt</a:t>
            </a:r>
            <a:r>
              <a:rPr lang="en-US" sz="3200" b="1" dirty="0" smtClean="0">
                <a:solidFill>
                  <a:schemeClr val="tx1"/>
                </a:solidFill>
              </a:rPr>
              <a:t> …  </a:t>
            </a:r>
            <a:r>
              <a:rPr lang="en-US" sz="3200" b="1" dirty="0" err="1" smtClean="0">
                <a:solidFill>
                  <a:schemeClr val="tx1"/>
                </a:solidFill>
              </a:rPr>
              <a:t>Sie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ist</a:t>
            </a:r>
            <a:r>
              <a:rPr lang="en-US" sz="3200" b="1" dirty="0" smtClean="0">
                <a:solidFill>
                  <a:schemeClr val="tx1"/>
                </a:solidFill>
              </a:rPr>
              <a:t> … </a:t>
            </a:r>
            <a:r>
              <a:rPr lang="en-US" sz="3200" b="1" dirty="0" err="1" smtClean="0">
                <a:solidFill>
                  <a:schemeClr val="tx1"/>
                </a:solidFill>
              </a:rPr>
              <a:t>Jahre</a:t>
            </a:r>
            <a:r>
              <a:rPr lang="en-US" sz="3200" b="1" dirty="0" smtClean="0">
                <a:solidFill>
                  <a:schemeClr val="tx1"/>
                </a:solidFill>
              </a:rPr>
              <a:t> alt.</a:t>
            </a:r>
          </a:p>
          <a:p>
            <a:pPr marL="457200" indent="-457200">
              <a:buAutoNum type="arabicPeriod"/>
            </a:pPr>
            <a:r>
              <a:rPr lang="en-US" sz="3200" b="1" dirty="0" err="1" smtClean="0">
                <a:solidFill>
                  <a:schemeClr val="tx1"/>
                </a:solidFill>
              </a:rPr>
              <a:t>Ich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habe</a:t>
            </a:r>
            <a:r>
              <a:rPr lang="en-US" sz="3200" b="1" dirty="0" smtClean="0">
                <a:solidFill>
                  <a:schemeClr val="tx1"/>
                </a:solidFill>
              </a:rPr>
              <a:t>  </a:t>
            </a:r>
            <a:r>
              <a:rPr lang="en-US" sz="3200" b="1" dirty="0" err="1" smtClean="0">
                <a:solidFill>
                  <a:schemeClr val="tx1"/>
                </a:solidFill>
              </a:rPr>
              <a:t>einen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Bruder</a:t>
            </a:r>
            <a:r>
              <a:rPr lang="en-US" sz="3200" b="1" dirty="0" smtClean="0">
                <a:solidFill>
                  <a:schemeClr val="tx1"/>
                </a:solidFill>
              </a:rPr>
              <a:t> \ </a:t>
            </a:r>
            <a:r>
              <a:rPr lang="en-US" sz="3200" b="1" dirty="0" err="1" smtClean="0">
                <a:solidFill>
                  <a:schemeClr val="tx1"/>
                </a:solidFill>
              </a:rPr>
              <a:t>eine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Schwester</a:t>
            </a:r>
            <a:r>
              <a:rPr lang="en-US" sz="3200" b="1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1"/>
                </a:solidFill>
              </a:rPr>
              <a:t> (</a:t>
            </a:r>
            <a:r>
              <a:rPr lang="en-US" sz="3200" b="1" dirty="0" err="1">
                <a:solidFill>
                  <a:schemeClr val="tx1"/>
                </a:solidFill>
              </a:rPr>
              <a:t>I</a:t>
            </a:r>
            <a:r>
              <a:rPr lang="en-US" sz="3200" b="1" dirty="0" err="1" smtClean="0">
                <a:solidFill>
                  <a:schemeClr val="tx1"/>
                </a:solidFill>
              </a:rPr>
              <a:t>ch</a:t>
            </a:r>
            <a:r>
              <a:rPr lang="en-US" sz="3200" b="1" dirty="0" smtClean="0">
                <a:solidFill>
                  <a:schemeClr val="tx1"/>
                </a:solidFill>
              </a:rPr>
              <a:t> bin das </a:t>
            </a:r>
            <a:r>
              <a:rPr lang="en-US" sz="3200" b="1" dirty="0" err="1" smtClean="0">
                <a:solidFill>
                  <a:schemeClr val="tx1"/>
                </a:solidFill>
              </a:rPr>
              <a:t>einzige</a:t>
            </a:r>
            <a:r>
              <a:rPr lang="en-US" sz="3200" b="1" dirty="0" smtClean="0">
                <a:solidFill>
                  <a:schemeClr val="tx1"/>
                </a:solidFill>
              </a:rPr>
              <a:t> Kind </a:t>
            </a:r>
            <a:r>
              <a:rPr lang="en-US" sz="3200" b="1" dirty="0" err="1" smtClean="0">
                <a:solidFill>
                  <a:schemeClr val="tx1"/>
                </a:solidFill>
              </a:rPr>
              <a:t>inder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Familie</a:t>
            </a:r>
            <a:r>
              <a:rPr lang="en-US" sz="3200" b="1" dirty="0" smtClean="0">
                <a:solidFill>
                  <a:schemeClr val="tx1"/>
                </a:solidFill>
              </a:rPr>
              <a:t>).</a:t>
            </a:r>
          </a:p>
          <a:p>
            <a:pPr marL="457200" indent="-457200">
              <a:buAutoNum type="arabicPeriod"/>
            </a:pPr>
            <a:r>
              <a:rPr lang="en-US" sz="3200" b="1" dirty="0" err="1" smtClean="0">
                <a:solidFill>
                  <a:schemeClr val="tx1"/>
                </a:solidFill>
              </a:rPr>
              <a:t>Ich</a:t>
            </a:r>
            <a:r>
              <a:rPr lang="en-US" sz="3200" b="1" dirty="0" smtClean="0">
                <a:solidFill>
                  <a:schemeClr val="tx1"/>
                </a:solidFill>
              </a:rPr>
              <a:t> mag </a:t>
            </a:r>
            <a:r>
              <a:rPr lang="en-US" sz="3200" b="1" dirty="0" err="1" smtClean="0">
                <a:solidFill>
                  <a:schemeClr val="tx1"/>
                </a:solidFill>
              </a:rPr>
              <a:t>meine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Familie</a:t>
            </a:r>
            <a:r>
              <a:rPr lang="en-US" sz="3200" b="1" dirty="0">
                <a:solidFill>
                  <a:schemeClr val="tx1"/>
                </a:solidFill>
              </a:rPr>
              <a:t>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Erzähl</a:t>
            </a:r>
            <a:r>
              <a:rPr lang="en-US" b="1" dirty="0" smtClean="0">
                <a:solidFill>
                  <a:srgbClr val="C00000"/>
                </a:solidFill>
              </a:rPr>
              <a:t>  </a:t>
            </a:r>
            <a:r>
              <a:rPr lang="en-US" b="1" dirty="0" err="1" smtClean="0">
                <a:solidFill>
                  <a:srgbClr val="C00000"/>
                </a:solidFill>
              </a:rPr>
              <a:t>über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deine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Familie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/>
              <a:t> </a:t>
            </a:r>
            <a:r>
              <a:rPr lang="en-US" sz="3600" b="1" dirty="0" err="1" smtClean="0"/>
              <a:t>nach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dem</a:t>
            </a:r>
            <a:r>
              <a:rPr lang="en-US" sz="3600" b="1" dirty="0" smtClean="0"/>
              <a:t>  Muster: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13025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C00000"/>
                </a:solidFill>
              </a:rPr>
              <a:t>Die  </a:t>
            </a:r>
            <a:r>
              <a:rPr lang="en-US" sz="6600" b="1" dirty="0" err="1" smtClean="0">
                <a:solidFill>
                  <a:srgbClr val="C00000"/>
                </a:solidFill>
              </a:rPr>
              <a:t>Familie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&amp;Scy;&amp;iecy;&amp;mcy;&amp;softcy;&amp;yacy; &amp;pcy;&amp;ocy;&amp;scy;&amp;tcy;&amp;scy;&amp;ocy;&amp;vcy;&amp;rcy;&amp;iecy;&amp;mcy;&amp;iecy;&amp;ncy;&amp;ncy;&amp;acy;&amp;yacy; (&amp;scy;&amp;ucy;&amp;pcy;&amp;rcy;&amp;ucy;&amp;zhcy;&amp;iecy;&amp;scy;&amp;kcy;&amp;acy;&amp;yacy;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249228" y="1556792"/>
            <a:ext cx="6931742" cy="513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175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Vcy;&amp;scy;&amp;iecy; &amp;ocy; &amp;rcy;&amp;acy;&amp;bcy;&amp;ocy;&amp;tcy;&amp;iecy; 4Job.co &amp;bcy;&amp;lcy;&amp;ocy;&amp;gcy; &amp;Scy;&amp;tcy;&amp;rcy;&amp;acy;&amp;ncy;&amp;icy;&amp;tscy;&amp;acy; 2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325137"/>
            <a:ext cx="3744416" cy="533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720" y="224495"/>
            <a:ext cx="5040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C00000"/>
                </a:solidFill>
              </a:rPr>
              <a:t>d</a:t>
            </a:r>
            <a:r>
              <a:rPr lang="en-US" sz="6600" b="1" dirty="0" smtClean="0">
                <a:solidFill>
                  <a:srgbClr val="C00000"/>
                </a:solidFill>
              </a:rPr>
              <a:t>er  </a:t>
            </a:r>
            <a:r>
              <a:rPr lang="en-US" sz="6600" b="1" dirty="0" err="1" smtClean="0">
                <a:solidFill>
                  <a:srgbClr val="C00000"/>
                </a:solidFill>
              </a:rPr>
              <a:t>Vater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93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52728"/>
          </a:xfrm>
        </p:spPr>
        <p:txBody>
          <a:bodyPr>
            <a:normAutofit/>
          </a:bodyPr>
          <a:lstStyle/>
          <a:p>
            <a:r>
              <a:rPr lang="en-US" sz="6600" b="1" dirty="0">
                <a:solidFill>
                  <a:srgbClr val="C00000"/>
                </a:solidFill>
              </a:rPr>
              <a:t>d</a:t>
            </a:r>
            <a:r>
              <a:rPr lang="en-US" sz="6600" b="1" dirty="0" smtClean="0">
                <a:solidFill>
                  <a:srgbClr val="C00000"/>
                </a:solidFill>
              </a:rPr>
              <a:t>ie  Mutter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&amp;ZHcy;&amp;iecy;&amp;ncy;&amp;shchcy;&amp;icy;&amp;ncy;&amp;acy; &amp;icy; &amp;iecy;&amp;iecy; &amp;dcy;&amp;iecy;&amp;lcy;&amp;o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2155" y="1340768"/>
            <a:ext cx="417688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313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8328"/>
            <a:ext cx="8784976" cy="1252728"/>
          </a:xfrm>
        </p:spPr>
        <p:txBody>
          <a:bodyPr>
            <a:normAutofit fontScale="90000"/>
          </a:bodyPr>
          <a:lstStyle/>
          <a:p>
            <a:r>
              <a:rPr lang="en-US" sz="7300" b="1" dirty="0" smtClean="0">
                <a:solidFill>
                  <a:srgbClr val="C00000"/>
                </a:solidFill>
              </a:rPr>
              <a:t>die  </a:t>
            </a:r>
            <a:r>
              <a:rPr lang="en-US" sz="7300" b="1" dirty="0" err="1" smtClean="0">
                <a:solidFill>
                  <a:srgbClr val="C00000"/>
                </a:solidFill>
              </a:rPr>
              <a:t>Eltern</a:t>
            </a:r>
            <a:r>
              <a:rPr lang="en-US" sz="7300" b="1" dirty="0" smtClean="0">
                <a:solidFill>
                  <a:srgbClr val="C00000"/>
                </a:solidFill>
              </a:rPr>
              <a:t/>
            </a:r>
            <a:br>
              <a:rPr lang="en-US" sz="7300" b="1" dirty="0" smtClean="0">
                <a:solidFill>
                  <a:srgbClr val="C00000"/>
                </a:solidFill>
              </a:rPr>
            </a:br>
            <a:r>
              <a:rPr lang="en-US" sz="6600" b="1" dirty="0" smtClean="0">
                <a:solidFill>
                  <a:srgbClr val="C00000"/>
                </a:solidFill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</a:rPr>
              <a:t>(</a:t>
            </a:r>
            <a:r>
              <a:rPr lang="en-US" b="1" dirty="0" smtClean="0">
                <a:solidFill>
                  <a:srgbClr val="C00000"/>
                </a:solidFill>
              </a:rPr>
              <a:t>die Mutter + der </a:t>
            </a:r>
            <a:r>
              <a:rPr lang="en-US" b="1" dirty="0" err="1" smtClean="0">
                <a:solidFill>
                  <a:srgbClr val="C00000"/>
                </a:solidFill>
              </a:rPr>
              <a:t>Vater</a:t>
            </a:r>
            <a:r>
              <a:rPr lang="en-US" sz="4000" b="1" dirty="0" smtClean="0">
                <a:solidFill>
                  <a:srgbClr val="C00000"/>
                </a:solidFill>
              </a:rPr>
              <a:t>)</a:t>
            </a:r>
            <a:endParaRPr lang="ru-RU" sz="4900" b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0934" y="2411272"/>
            <a:ext cx="3213434" cy="4269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79962"/>
            <a:ext cx="3300508" cy="470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5670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>
                <a:solidFill>
                  <a:srgbClr val="C00000"/>
                </a:solidFill>
              </a:rPr>
              <a:t>d</a:t>
            </a:r>
            <a:r>
              <a:rPr lang="en-US" sz="6600" b="1" dirty="0" smtClean="0">
                <a:solidFill>
                  <a:srgbClr val="C00000"/>
                </a:solidFill>
              </a:rPr>
              <a:t>er  </a:t>
            </a:r>
            <a:r>
              <a:rPr lang="en-US" sz="6600" b="1" dirty="0" err="1" smtClean="0">
                <a:solidFill>
                  <a:srgbClr val="C00000"/>
                </a:solidFill>
              </a:rPr>
              <a:t>Sohn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&amp;Scy;&amp;ycy;&amp;ncy;&amp;ucy; 4 &amp;gcy;&amp;ocy;&amp;dcy;&amp;acy;. . &amp;Scy;&amp;icy;&amp;dcy;&amp;icy;&amp;tcy; &amp;vcy; &amp;vcy;&amp;acy;&amp;ncy;&amp;ncy;&amp;iecy;. . &amp;Pcy;&amp;ocy;&amp;dcy;&amp;ocy;&amp;zcy;&amp;rcy;&amp;icy;&amp;tcy;&amp;iecy;&amp;lcy;&amp;softcy;&amp;ncy;&amp;ocy; &amp;dcy;&amp;ocy;&amp;lcy;&amp;gcy;&amp;ocy; &amp;ncy;&amp;iecy; &amp;scy;&amp;lcy;&amp;ycy;&amp;shcy;&amp;ucy; &amp;ncy;&amp;icy; &amp;vcy;&amp;ocy;&amp;pcy;&amp;lcy;&amp;iecy;&amp;jcy;, &amp;ncy;&amp;icy; &amp;gcy;&amp;rcy;&amp;ocy;&amp;khcy;&amp;ocy;&amp;tcy;&amp;acy;, &amp;ncy;&amp;icy; &amp;pcy;&amp;iecy;&amp;scy;&amp;ncy;&amp;ocy;&amp;pcy;&amp;iecy;&amp;ncy;&amp;icy;&amp;jcy;: &amp;pcy;&amp;ocy;&amp;lcy;&amp;ncy;&amp;acy;. . &amp;Dcy;&amp;acy;&amp;mcy;&amp;ocy;&amp;Pcy;&amp;iecy;&amp;dcy;&amp;icy;&amp;yacy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771800" y="1628799"/>
            <a:ext cx="3724408" cy="499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248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>
                <a:solidFill>
                  <a:srgbClr val="C00000"/>
                </a:solidFill>
              </a:rPr>
              <a:t>d</a:t>
            </a:r>
            <a:r>
              <a:rPr lang="en-US" sz="6600" b="1" dirty="0" smtClean="0">
                <a:solidFill>
                  <a:srgbClr val="C00000"/>
                </a:solidFill>
              </a:rPr>
              <a:t>ie  </a:t>
            </a:r>
            <a:r>
              <a:rPr lang="en-US" sz="6600" b="1" dirty="0" err="1" smtClean="0">
                <a:solidFill>
                  <a:srgbClr val="C00000"/>
                </a:solidFill>
              </a:rPr>
              <a:t>Tochter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&amp;Mcy;&amp;icy;&amp;lcy;&amp;acy;&amp;yacy; &amp;ncy;&amp;ocy;&amp;rcy;&amp;vcy;&amp;iecy;&amp;zhcy;&amp;scy;&amp;kcy;&amp;acy;&amp;yacy; &amp;dcy;&amp;iecy;&amp;vcy;&amp;ucy;&amp;shcy;&amp;kcy;&amp;acy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27784" y="1456164"/>
            <a:ext cx="4100052" cy="516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781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>
                <a:solidFill>
                  <a:srgbClr val="C00000"/>
                </a:solidFill>
              </a:rPr>
              <a:t>d</a:t>
            </a:r>
            <a:r>
              <a:rPr lang="en-US" sz="6600" b="1" dirty="0" smtClean="0">
                <a:solidFill>
                  <a:srgbClr val="C00000"/>
                </a:solidFill>
              </a:rPr>
              <a:t>er  </a:t>
            </a:r>
            <a:r>
              <a:rPr lang="en-US" sz="6600" b="1" dirty="0" err="1" smtClean="0">
                <a:solidFill>
                  <a:srgbClr val="C00000"/>
                </a:solidFill>
              </a:rPr>
              <a:t>Bruder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&amp;fcy;&amp;ocy;&amp;tcy;&amp;ocy; &amp;scy;&amp;acy;&amp;mcy;&amp;ocy;&amp;gcy;&amp;ocy; &amp;kcy;&amp;rcy;&amp;acy;&amp;scy;&amp;icy;&amp;vcy;&amp;ocy;&amp;gcy;&amp;ocy; &amp;mcy;&amp;acy;&amp;lcy;&amp;softcy;&amp;chcy;&amp;icy;&amp;kcy;&amp;acy; 12 &amp;lcy;&amp;iecy;&amp;tcy;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07547" y="1412776"/>
            <a:ext cx="4036648" cy="514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726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>
                <a:solidFill>
                  <a:srgbClr val="C00000"/>
                </a:solidFill>
              </a:rPr>
              <a:t>d</a:t>
            </a:r>
            <a:r>
              <a:rPr lang="en-US" sz="6600" b="1" dirty="0" smtClean="0">
                <a:solidFill>
                  <a:srgbClr val="C00000"/>
                </a:solidFill>
              </a:rPr>
              <a:t>ie  </a:t>
            </a:r>
            <a:r>
              <a:rPr lang="en-US" sz="6600" b="1" dirty="0" err="1" smtClean="0">
                <a:solidFill>
                  <a:srgbClr val="C00000"/>
                </a:solidFill>
              </a:rPr>
              <a:t>Schwester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&amp;Dcy;&amp;iecy;&amp;vcy;&amp;ucy;&amp;shcy;&amp;kcy;&amp;acy; - &amp;kcy;&amp;ucy;&amp;kcy;&amp;lcy;&amp;acy; &amp;Bcy;&amp;acy;&amp;rcy;&amp;bcy;&amp;icy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483768" y="1484783"/>
            <a:ext cx="4234899" cy="51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494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</TotalTime>
  <Words>243</Words>
  <Application>Microsoft Office PowerPoint</Application>
  <PresentationFormat>Экран (4:3)</PresentationFormat>
  <Paragraphs>38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Meine  Familie</vt:lpstr>
      <vt:lpstr>Die  Familie</vt:lpstr>
      <vt:lpstr>Слайд 3</vt:lpstr>
      <vt:lpstr>die  Mutter</vt:lpstr>
      <vt:lpstr>die  Eltern  (die Mutter + der Vater)</vt:lpstr>
      <vt:lpstr>der  Sohn</vt:lpstr>
      <vt:lpstr>die  Tochter</vt:lpstr>
      <vt:lpstr>der  Bruder</vt:lpstr>
      <vt:lpstr>die  Schwester</vt:lpstr>
      <vt:lpstr>der Grossvater  (der Opa)</vt:lpstr>
      <vt:lpstr>die  Grossmutter (die  Oma)</vt:lpstr>
      <vt:lpstr>die  Grosseltern   (der Opa+ die Oma)</vt:lpstr>
      <vt:lpstr>Stellt die passende Wörter ein:</vt:lpstr>
      <vt:lpstr>Beantwortet die Fragen:</vt:lpstr>
      <vt:lpstr>Erzähl  über deine Familie   nach dem  Muster: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 Familie</dc:title>
  <dc:creator>Учитель</dc:creator>
  <cp:lastModifiedBy>Admin</cp:lastModifiedBy>
  <cp:revision>9</cp:revision>
  <dcterms:created xsi:type="dcterms:W3CDTF">2016-02-11T11:07:09Z</dcterms:created>
  <dcterms:modified xsi:type="dcterms:W3CDTF">2020-04-07T15:20:13Z</dcterms:modified>
</cp:coreProperties>
</file>