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5" r:id="rId9"/>
    <p:sldId id="266" r:id="rId10"/>
    <p:sldId id="267" r:id="rId11"/>
    <p:sldId id="263" r:id="rId12"/>
    <p:sldId id="268" r:id="rId13"/>
    <p:sldId id="269" r:id="rId14"/>
    <p:sldId id="271" r:id="rId15"/>
    <p:sldId id="272" r:id="rId16"/>
    <p:sldId id="273" r:id="rId17"/>
    <p:sldId id="274" r:id="rId18"/>
    <p:sldId id="270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//commons.wikimedia.org/wiki/File:Assortment_of_40_mm_table_tennis_balls.jpg?uselang=ru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s://ru.wikipedia.org/wiki/%CD%E0%F1%F2%EE%EB%FC%ED%FB%E9_%F2%E5%ED%ED%E8%F1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1975_%D0%B3%D0%BE%D0%B4" TargetMode="External"/><Relationship Id="rId3" Type="http://schemas.openxmlformats.org/officeDocument/2006/relationships/hyperlink" Target="https://ru.wikipedia.org/wiki/1926_%D0%B3%D0%BE%D0%B4" TargetMode="External"/><Relationship Id="rId7" Type="http://schemas.openxmlformats.org/officeDocument/2006/relationships/hyperlink" Target="https://ru.wikipedia.org/wiki/1969_%D0%B3%D0%BE%D0%B4" TargetMode="External"/><Relationship Id="rId2" Type="http://schemas.openxmlformats.org/officeDocument/2006/relationships/hyperlink" Target="https://ru.wikipedia.org/wiki/1921_%D0%B3%D0%BE%D0%B4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ru.wikipedia.org/wiki/1954_%D0%B3%D0%BE%D0%B4" TargetMode="External"/><Relationship Id="rId5" Type="http://schemas.openxmlformats.org/officeDocument/2006/relationships/hyperlink" Target="https://ru.wikipedia.org/wiki/1952_%D0%B3%D0%BE%D0%B4" TargetMode="External"/><Relationship Id="rId4" Type="http://schemas.openxmlformats.org/officeDocument/2006/relationships/hyperlink" Target="https://ru.wikipedia.org/wiki/1927_%D0%B3%D0%BE%D0%B4" TargetMode="External"/><Relationship Id="rId9" Type="http://schemas.openxmlformats.org/officeDocument/2006/relationships/hyperlink" Target="https://ru.wikipedia.org/wiki/1988_%D0%B3%D0%BE%D0%B4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s://commons.wikimedia.org/wiki/File:German_Open_Magdeburg_3.JPG?uselang=ru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0"/>
            <a:ext cx="74168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i="1" u="sng" dirty="0" smtClean="0"/>
              <a:t>Настольный </a:t>
            </a:r>
            <a:r>
              <a:rPr lang="ru-RU" sz="6000" b="1" i="1" u="sng" dirty="0" err="1" smtClean="0"/>
              <a:t>тенис</a:t>
            </a:r>
            <a:r>
              <a:rPr lang="ru-RU" sz="6000" b="1" i="1" u="sng" dirty="0" smtClean="0"/>
              <a:t>.</a:t>
            </a:r>
            <a:endParaRPr lang="ru-RU" sz="6000" b="1" i="1" u="sng" dirty="0"/>
          </a:p>
        </p:txBody>
      </p:sp>
      <p:pic>
        <p:nvPicPr>
          <p:cNvPr id="1026" name="Picture 2" descr="http://a3.att.hudong.com/16/82/013000000981681219198297129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052736"/>
            <a:ext cx="6743622" cy="54726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5868144" y="6211669"/>
            <a:ext cx="3275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Выполнила работу ученица 11 класса </a:t>
            </a:r>
            <a:r>
              <a:rPr lang="ru-RU" dirty="0" err="1" smtClean="0"/>
              <a:t>Прошкина</a:t>
            </a:r>
            <a:r>
              <a:rPr lang="ru-RU" dirty="0" smtClean="0"/>
              <a:t> Елена.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572449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/>
              <a:t>Важнейшие правила игры</a:t>
            </a:r>
            <a:endParaRPr lang="ru-RU" sz="3600" dirty="0"/>
          </a:p>
        </p:txBody>
      </p:sp>
      <p:pic>
        <p:nvPicPr>
          <p:cNvPr id="3" name="Рисунок 2" descr="Table_Tennis_Table_Blue_sv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94376" y="4221088"/>
            <a:ext cx="4849624" cy="26369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179512" y="548680"/>
            <a:ext cx="60841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4000" b="1" dirty="0" smtClean="0">
                <a:solidFill>
                  <a:srgbClr val="FF0000"/>
                </a:solidFill>
              </a:rPr>
              <a:t>Стол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1196752"/>
            <a:ext cx="91440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Теннисный стол — специальный стол, разделённый сеткой на две половины. Имеет размеры, являющиеся международным стандартом: длина — 274 см, ширина — 152,5 см, высота — 76 см.</a:t>
            </a:r>
          </a:p>
          <a:p>
            <a:r>
              <a:rPr lang="ru-RU" b="1" dirty="0" smtClean="0"/>
              <a:t>Игровая поверхность включает в себя верхние кромки (углы) стола, боковые стороны ниже этих кромок игровой поверхностью не считаются.</a:t>
            </a:r>
          </a:p>
          <a:p>
            <a:r>
              <a:rPr lang="ru-RU" b="1" dirty="0" smtClean="0"/>
              <a:t>Игровая поверхность может быть из любого материала и должна обеспечивать единообразный отскок около 23 см при падении на неё стандартного мяча с высоты 30 см. Поверхность стола разделяется на две половины вертикально стоящей сеткой. Игровая поверхность стола должна быть матовой, однородной тёмной окраски. Вдоль каждой кромки стола должна идти разметка — белая линия шириной 20 мм. При использовании стола для парной игры посредине стола наносится белая линия шириной 3 мм, перпендикулярная сетке.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4000" b="1" dirty="0" smtClean="0">
                <a:solidFill>
                  <a:srgbClr val="FF0000"/>
                </a:solidFill>
              </a:rPr>
              <a:t>Сетка</a:t>
            </a:r>
          </a:p>
          <a:p>
            <a:r>
              <a:rPr lang="ru-RU" sz="2800" dirty="0" smtClean="0"/>
              <a:t>Комплект сетки состоит из собственно сетки, подвесного шнура и опорных стоек вместе с их креплением к поверхности </a:t>
            </a:r>
            <a:r>
              <a:rPr lang="ru-RU" sz="2800" dirty="0" err="1" smtClean="0"/>
              <a:t>стола.Сетку</a:t>
            </a:r>
            <a:r>
              <a:rPr lang="ru-RU" sz="2800" dirty="0" smtClean="0"/>
              <a:t> с помощью шнура и стоек устанавливают так, чтобы её верхний край находился на высоте 15,25 </a:t>
            </a:r>
            <a:r>
              <a:rPr lang="ru-RU" sz="2800" dirty="0" err="1" smtClean="0"/>
              <a:t>cм</a:t>
            </a:r>
            <a:r>
              <a:rPr lang="ru-RU" sz="2800" dirty="0" smtClean="0"/>
              <a:t> от поверхности. За боковые линии стола сетка не должна выступать более, чем 15,25 </a:t>
            </a:r>
            <a:r>
              <a:rPr lang="ru-RU" sz="2800" dirty="0" err="1" smtClean="0"/>
              <a:t>cм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pic>
        <p:nvPicPr>
          <p:cNvPr id="5122" name="Picture 2" descr="Golden Sport - спортивные сетки, туристический инвентарь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20988"/>
            <a:ext cx="4716016" cy="35370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4" name="Picture 4" descr="http://im1-tub-ru.yandex.net/i?id=421faf59c8ea0d61098b1e91be7258e5-10-144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75989" y="3356992"/>
            <a:ext cx="4668011" cy="3501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154080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4000" b="1" dirty="0" smtClean="0">
                <a:solidFill>
                  <a:srgbClr val="FF0000"/>
                </a:solidFill>
              </a:rPr>
              <a:t>Мяч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548680"/>
            <a:ext cx="5292080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Мяч для настольного тенниса делают из целлулоида или подобной пластмассы. Размер мяча — 40 мм в диаметре, масса — 2,7 г. Мяч может быть белого или оранжевого цвета, обязательно матовый. С 2007 года другой цвет мячей на международных соревнованиях не используется. До 2003 года использовались мячи диаметром 38 мм: причиной увеличения диаметра послужила излишняя скорость мяча, и как результат — неудобства для судейства и наблюдения за игрой.</a:t>
            </a:r>
          </a:p>
          <a:p>
            <a:r>
              <a:rPr lang="ru-RU" sz="2000" b="1" dirty="0" smtClean="0"/>
              <a:t>С той же целью в 2012 году, после ОИ в Лондоне, планировалось ввести новые мячи, однако нововведение перенесено на 2014 год, так как производителям не удалось сделать достойную замену (новые мячи были неровные и быстро ломались). Предполагалось, что диаметр мяча будет составлять 42-44 мм</a:t>
            </a:r>
            <a:endParaRPr lang="ru-RU" sz="2000" b="1" dirty="0"/>
          </a:p>
        </p:txBody>
      </p:sp>
      <p:pic>
        <p:nvPicPr>
          <p:cNvPr id="34818" name="Picture 2" descr="https://upload.wikimedia.org/wikipedia/commons/thumb/4/46/Assortment_of_40_mm_table_tennis_balls.jpg/250px-Assortment_of_40_mm_table_tennis_balls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0"/>
            <a:ext cx="3995936" cy="25254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4820" name="Picture 4" descr="Набор мячей для настольного тенниса 2 звезды ADIDAS STRIPES 6 шт AGF-10701 белые - низкие цены, доставка, 4 магазина в Москве. Н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080" y="3751613"/>
            <a:ext cx="3851920" cy="31063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60648"/>
            <a:ext cx="914400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4000" b="1" dirty="0" smtClean="0">
                <a:solidFill>
                  <a:srgbClr val="FF0000"/>
                </a:solidFill>
              </a:rPr>
              <a:t>Ракетка</a:t>
            </a:r>
          </a:p>
          <a:p>
            <a:r>
              <a:rPr lang="ru-RU" sz="2000" b="1" dirty="0" smtClean="0"/>
              <a:t>При игре используются ракетки, сделанные из дерева, покрытого одним или двумя слоями специальной резины с каждой стороны. У дорогих ракеток основание сделано из нескольких слоёв древесины различных пород и нескольких слоёв титана или карбона. Профессиональные ракетки не продаются в готовом виде. Игрок или тренер игрока выбирают основание и накладки (резину). В Китае в некоторых случаях резина (</a:t>
            </a:r>
            <a:r>
              <a:rPr lang="ru-RU" sz="2000" b="1" dirty="0" err="1" smtClean="0"/>
              <a:t>topsheet</a:t>
            </a:r>
            <a:r>
              <a:rPr lang="ru-RU" sz="2000" b="1" dirty="0" smtClean="0"/>
              <a:t>) и губки (</a:t>
            </a:r>
            <a:r>
              <a:rPr lang="ru-RU" sz="2000" b="1" dirty="0" err="1" smtClean="0"/>
              <a:t>sponge</a:t>
            </a:r>
            <a:r>
              <a:rPr lang="ru-RU" sz="2000" b="1" dirty="0" smtClean="0"/>
              <a:t>) продаются и собираются отдельно. Губки бывают разной жёсткости и измеряются в градусах от 35` (мягкие) до 47` (жёсткие), сама резина тоже делится на гладкую и «шипы».</a:t>
            </a:r>
            <a:endParaRPr lang="ru-RU" sz="2000" b="1" dirty="0"/>
          </a:p>
        </p:txBody>
      </p:sp>
      <p:pic>
        <p:nvPicPr>
          <p:cNvPr id="33794" name="Picture 2" descr="Теннис настольный - Факультет психологии ЯрГУ им. П.Г. Демидов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798168"/>
            <a:ext cx="3059832" cy="3059832"/>
          </a:xfrm>
          <a:prstGeom prst="rect">
            <a:avLst/>
          </a:prstGeom>
          <a:noFill/>
        </p:spPr>
      </p:pic>
      <p:pic>
        <p:nvPicPr>
          <p:cNvPr id="33796" name="Picture 4" descr="Ракетки для настольного теннис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3698632"/>
            <a:ext cx="3888432" cy="31593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raketka-dlya-nastolnogo-tennisa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88640"/>
            <a:ext cx="8933997" cy="6309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-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0"/>
            <a:ext cx="7992888" cy="67597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razlichnye-vidy-podac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0"/>
            <a:ext cx="8006035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187086864_byaki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649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332656"/>
            <a:ext cx="8496944" cy="830997"/>
          </a:xfrm>
          <a:prstGeom prst="rect">
            <a:avLst/>
          </a:prstGeom>
          <a:noFill/>
        </p:spPr>
        <p:txBody>
          <a:bodyPr wrap="square" rtlCol="0">
            <a:prstTxWarp prst="textStop">
              <a:avLst/>
            </a:prstTxWarp>
            <a:spAutoFit/>
          </a:bodyPr>
          <a:lstStyle/>
          <a:p>
            <a:pPr algn="ctr"/>
            <a:r>
              <a:rPr lang="ru-RU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50800" dist="38100" dir="10800000" algn="r" rotWithShape="0">
                    <a:prstClr val="black">
                      <a:alpha val="40000"/>
                    </a:prstClr>
                  </a:outerShdw>
                  <a:reflection blurRad="6350" stA="55000" endA="50" endPos="85000" dist="60007" dir="5400000" sy="-100000" algn="bl" rotWithShape="0"/>
                </a:effectLst>
              </a:rPr>
              <a:t>Спасибо за внимания!</a:t>
            </a:r>
            <a:endParaRPr lang="ru-RU" sz="4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50800" dist="38100" dir="10800000" algn="r" rotWithShape="0">
                  <a:prstClr val="black">
                    <a:alpha val="40000"/>
                  </a:prstClr>
                </a:outerShdw>
                <a:reflection blurRad="6350" stA="55000" endA="50" endPos="85000" dist="60007" dir="5400000" sy="-100000" algn="bl" rotWithShape="0"/>
              </a:effectLst>
            </a:endParaRPr>
          </a:p>
        </p:txBody>
      </p:sp>
      <p:pic>
        <p:nvPicPr>
          <p:cNvPr id="3" name="Рисунок 2" descr="%20_1_~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2060848"/>
            <a:ext cx="8638061" cy="47971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-243408"/>
            <a:ext cx="4355976" cy="7325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50000"/>
              </a:lnSpc>
            </a:pPr>
            <a:r>
              <a:rPr lang="ru-RU" sz="4800" b="1" dirty="0" smtClean="0"/>
              <a:t>Содержание</a:t>
            </a:r>
          </a:p>
          <a:p>
            <a:pPr>
              <a:lnSpc>
                <a:spcPct val="250000"/>
              </a:lnSpc>
            </a:pPr>
            <a:r>
              <a:rPr lang="ru-RU" sz="2800" b="1" i="1" dirty="0" smtClean="0">
                <a:hlinkClick r:id="rId2"/>
              </a:rPr>
              <a:t>1 Описание</a:t>
            </a:r>
            <a:endParaRPr lang="ru-RU" sz="2800" b="1" i="1" dirty="0" smtClean="0"/>
          </a:p>
          <a:p>
            <a:pPr>
              <a:lnSpc>
                <a:spcPct val="250000"/>
              </a:lnSpc>
            </a:pPr>
            <a:r>
              <a:rPr lang="ru-RU" sz="2800" b="1" i="1" dirty="0" smtClean="0">
                <a:hlinkClick r:id="rId2"/>
              </a:rPr>
              <a:t>2 История</a:t>
            </a:r>
            <a:r>
              <a:rPr lang="ru-RU" sz="2800" b="1" i="1" dirty="0" smtClean="0"/>
              <a:t> </a:t>
            </a:r>
          </a:p>
          <a:p>
            <a:pPr>
              <a:lnSpc>
                <a:spcPct val="250000"/>
              </a:lnSpc>
            </a:pPr>
            <a:r>
              <a:rPr lang="ru-RU" sz="2800" b="1" i="1" dirty="0" smtClean="0">
                <a:hlinkClick r:id="rId2"/>
              </a:rPr>
              <a:t>3 Современное состояние</a:t>
            </a:r>
            <a:endParaRPr lang="ru-RU" sz="2800" b="1" i="1" dirty="0" smtClean="0"/>
          </a:p>
          <a:p>
            <a:pPr>
              <a:lnSpc>
                <a:spcPct val="250000"/>
              </a:lnSpc>
            </a:pPr>
            <a:r>
              <a:rPr lang="ru-RU" sz="2800" b="1" i="1" dirty="0" smtClean="0">
                <a:hlinkClick r:id="rId2"/>
              </a:rPr>
              <a:t>4 Важнейшие правила игры</a:t>
            </a:r>
            <a:r>
              <a:rPr lang="ru-RU" sz="2800" b="1" i="1" dirty="0" smtClean="0"/>
              <a:t> </a:t>
            </a:r>
          </a:p>
        </p:txBody>
      </p:sp>
      <p:pic>
        <p:nvPicPr>
          <p:cNvPr id="4" name="Рисунок 3" descr="table tennis oboi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15882" y="0"/>
            <a:ext cx="5628118" cy="42210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8856984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u="sng" dirty="0" smtClean="0"/>
              <a:t>Описание</a:t>
            </a:r>
          </a:p>
          <a:p>
            <a:r>
              <a:rPr lang="ru-RU" sz="2400" dirty="0" smtClean="0">
                <a:solidFill>
                  <a:srgbClr val="C00000"/>
                </a:solidFill>
              </a:rPr>
              <a:t>Игра происходит на столе размером 2,74 метра (9 футов) на 1,52 метра (5 футов). Высота стола — 76 см (30 дюймов). Стол делается из плотных материалов (ДСП, алюминий, пластик), обеспечивающих необходимый по правилам отскок мяча, выкрашен чаще всего в зелёный или тёмно-синий цвет. Посередине стола находится сетка высотой 15,2 см (6 дюймов). При игре используются ракетки, сделанные из нескольких слоев дерева и других материалов, покрытые одним или двумя слоями специальной резины с каждой стороны. Мяч для настольного тенниса делается из целлулоида или пластика (с 2014 года). Размер мяча — 40 мм в диаметре, масса — 2,7 г. Мяч должен быть окрашен в белый или оранжевый цвет. С 2007 года по 2013 год другие цвета шарика на международных соревнованиях не использовались, в 2014 проводились эксперименты с двухцветными мячами.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332656"/>
            <a:ext cx="871296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Игра проходит между двумя игроками, либо между двумя командами из двух игроков.</a:t>
            </a:r>
          </a:p>
          <a:p>
            <a:r>
              <a:rPr lang="ru-RU" sz="2400" dirty="0" smtClean="0">
                <a:solidFill>
                  <a:srgbClr val="C00000"/>
                </a:solidFill>
              </a:rPr>
              <a:t>Каждый розыгрыш мяча заканчивается присвоением одного очка одному или другому игроку (команде). По современным международным правилам, установленным в 2001 году, каждая игра идёт до 11 очков. Матч состоит из нечётного количества игр (обычно пяти или семи).</a:t>
            </a: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3" name="Рисунок 2" descr="tennis_stol_lviv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1720" y="2996952"/>
            <a:ext cx="5292080" cy="35291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kartinki-igryi--v-tennis-2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790" y="332656"/>
            <a:ext cx="9091210" cy="6165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589640" cy="1143000"/>
          </a:xfrm>
        </p:spPr>
        <p:txBody>
          <a:bodyPr/>
          <a:lstStyle/>
          <a:p>
            <a:pPr algn="l"/>
            <a:r>
              <a:rPr lang="ru-RU" b="1" i="1" u="sng" dirty="0" smtClean="0"/>
              <a:t>История</a:t>
            </a:r>
            <a:endParaRPr lang="ru-RU" b="1" i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324544" y="1124744"/>
            <a:ext cx="9468544" cy="5328592"/>
          </a:xfrm>
        </p:spPr>
        <p:txBody>
          <a:bodyPr numCol="1">
            <a:noAutofit/>
          </a:bodyPr>
          <a:lstStyle/>
          <a:p>
            <a:pPr>
              <a:buNone/>
            </a:pPr>
            <a:r>
              <a:rPr lang="ru-RU" sz="2400" dirty="0" smtClean="0">
                <a:solidFill>
                  <a:srgbClr val="C00000"/>
                </a:solidFill>
              </a:rPr>
              <a:t>      В 1891 г. англичанин Чарльз </a:t>
            </a:r>
            <a:r>
              <a:rPr lang="ru-RU" sz="2400" dirty="0" err="1" smtClean="0">
                <a:solidFill>
                  <a:srgbClr val="C00000"/>
                </a:solidFill>
              </a:rPr>
              <a:t>Бейкстер</a:t>
            </a:r>
            <a:r>
              <a:rPr lang="ru-RU" sz="2400" dirty="0" smtClean="0">
                <a:solidFill>
                  <a:srgbClr val="C00000"/>
                </a:solidFill>
              </a:rPr>
              <a:t> подал заявку на изобретение и получил патент на игру, получившую название “пинг-понг”.</a:t>
            </a:r>
            <a:br>
              <a:rPr lang="ru-RU" sz="2400" dirty="0" smtClean="0">
                <a:solidFill>
                  <a:srgbClr val="C00000"/>
                </a:solidFill>
              </a:rPr>
            </a:br>
            <a:r>
              <a:rPr lang="ru-RU" sz="2400" dirty="0" smtClean="0">
                <a:solidFill>
                  <a:srgbClr val="C00000"/>
                </a:solidFill>
              </a:rPr>
              <a:t>Мощный толчок в развитии настольный теннис получил в 1894 г. благодаря изобретению английского инженера Джеймса </a:t>
            </a:r>
            <a:r>
              <a:rPr lang="ru-RU" sz="2400" dirty="0" err="1" smtClean="0">
                <a:solidFill>
                  <a:srgbClr val="C00000"/>
                </a:solidFill>
              </a:rPr>
              <a:t>Гибса</a:t>
            </a:r>
            <a:r>
              <a:rPr lang="ru-RU" sz="2400" dirty="0" smtClean="0">
                <a:solidFill>
                  <a:srgbClr val="C00000"/>
                </a:solidFill>
              </a:rPr>
              <a:t>. Он ввел в игру целлулоидный мяч, легкий и упругий, что позволило в три раза уменьшить вес ракетки. Вместо ракеток со струнами появились фанерные ракетки с укороченной ручкой. Затем фанеру стали покрывать слоем пробки, чтобы улучшить отскок мяча. Для оклеивания игровой поверхности применяли пергамент, кожу, велюр и др. материалы. В 1903 г. на ракетку стали наклеивать резину, что значительно повлияло на развитие техники игры.</a:t>
            </a:r>
            <a:r>
              <a:rPr lang="ru-RU" sz="2400" dirty="0" smtClean="0"/>
              <a:t> </a:t>
            </a:r>
            <a:r>
              <a:rPr lang="ru-RU" sz="2400" dirty="0" smtClean="0">
                <a:solidFill>
                  <a:srgbClr val="C00000"/>
                </a:solidFill>
              </a:rPr>
              <a:t>В 1903 г. на ракетку стали наклеивать резину, что значительно повлияло на развитие техники игры. Еще в 1860 г. в Петербурге открылся клуб “Крикет и лаун-теннис”. </a:t>
            </a:r>
            <a:endParaRPr lang="ru-RU" sz="2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88640"/>
            <a:ext cx="91440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В конце 90-х пинг-понг стал очень популярен в частных домах Москвы, Петербурга, Одессы, Ялты. В феврале 1948 г. Комитет по делам Физкультуры и Спорта утвердил новые правила соревнований в соответствии с международными. С этого времени в нашей стране игра стала именоваться настольным теннисом. В 1954 г. советские спортсмены вступили в Международную федерацию настольного тенниса и стали участвовать в чемпионатах Европы и мира.</a:t>
            </a:r>
            <a:endParaRPr lang="ru-RU" sz="2400" b="1" dirty="0"/>
          </a:p>
        </p:txBody>
      </p:sp>
      <p:pic>
        <p:nvPicPr>
          <p:cNvPr id="3" name="Рисунок 2" descr="ppp00004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41540" y="3133519"/>
            <a:ext cx="4402460" cy="37244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8" name="Picture 2" descr="cevernii, Никитос Балыкин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202935"/>
            <a:ext cx="4860032" cy="36550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8820472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u="sng" dirty="0" smtClean="0"/>
              <a:t>Основные даты</a:t>
            </a:r>
          </a:p>
          <a:p>
            <a:pPr>
              <a:buFont typeface="Wingdings" pitchFamily="2" charset="2"/>
              <a:buChar char="v"/>
            </a:pPr>
            <a:r>
              <a:rPr lang="ru-RU" b="1" i="1" u="sng" dirty="0" smtClean="0">
                <a:hlinkClick r:id="rId2" tooltip="1921 год"/>
              </a:rPr>
              <a:t>1921 год</a:t>
            </a:r>
            <a:r>
              <a:rPr lang="ru-RU" dirty="0" smtClean="0"/>
              <a:t> — создана первая национальная федерация настольного тенниса в Англии;</a:t>
            </a:r>
          </a:p>
          <a:p>
            <a:pPr>
              <a:buFont typeface="Wingdings" pitchFamily="2" charset="2"/>
              <a:buChar char="v"/>
            </a:pPr>
            <a:r>
              <a:rPr lang="ru-RU" b="1" i="1" u="sng" dirty="0" smtClean="0">
                <a:hlinkClick r:id="rId3" tooltip="1926 год"/>
              </a:rPr>
              <a:t>1926 год</a:t>
            </a:r>
            <a:r>
              <a:rPr lang="ru-RU" dirty="0" smtClean="0"/>
              <a:t> — создана Международная федерация настольного тенниса;</a:t>
            </a:r>
          </a:p>
          <a:p>
            <a:pPr>
              <a:buFont typeface="Wingdings" pitchFamily="2" charset="2"/>
              <a:buChar char="v"/>
            </a:pPr>
            <a:r>
              <a:rPr lang="ru-RU" b="1" i="1" u="sng" dirty="0" smtClean="0">
                <a:hlinkClick r:id="rId3" tooltip="1926 год"/>
              </a:rPr>
              <a:t>1926 год</a:t>
            </a:r>
            <a:r>
              <a:rPr lang="ru-RU" dirty="0" smtClean="0"/>
              <a:t> — в Лондоне прошел первый Чемпионат мира по настольному теннису;</a:t>
            </a:r>
          </a:p>
          <a:p>
            <a:pPr>
              <a:buFont typeface="Wingdings" pitchFamily="2" charset="2"/>
              <a:buChar char="v"/>
            </a:pPr>
            <a:r>
              <a:rPr lang="ru-RU" b="1" i="1" u="sng" dirty="0" smtClean="0">
                <a:hlinkClick r:id="rId4" tooltip="1927 год"/>
              </a:rPr>
              <a:t>1927 год</a:t>
            </a:r>
            <a:r>
              <a:rPr lang="ru-RU" dirty="0" smtClean="0"/>
              <a:t> — в СССР организованы показательные игры делегации английских рабочих;</a:t>
            </a:r>
          </a:p>
          <a:p>
            <a:pPr>
              <a:buFont typeface="Wingdings" pitchFamily="2" charset="2"/>
              <a:buChar char="v"/>
            </a:pPr>
            <a:r>
              <a:rPr lang="ru-RU" b="1" i="1" u="sng" dirty="0" smtClean="0">
                <a:hlinkClick r:id="rId5" tooltip="1952 год"/>
              </a:rPr>
              <a:t>1952 год</a:t>
            </a:r>
            <a:r>
              <a:rPr lang="ru-RU" dirty="0" smtClean="0"/>
              <a:t> — японский спортсмен </a:t>
            </a:r>
            <a:r>
              <a:rPr lang="ru-RU" dirty="0" err="1" smtClean="0"/>
              <a:t>Хиродзи</a:t>
            </a:r>
            <a:r>
              <a:rPr lang="ru-RU" dirty="0" smtClean="0"/>
              <a:t> </a:t>
            </a:r>
            <a:r>
              <a:rPr lang="ru-RU" dirty="0" err="1" smtClean="0"/>
              <a:t>Сато</a:t>
            </a:r>
            <a:r>
              <a:rPr lang="ru-RU" dirty="0" smtClean="0"/>
              <a:t> впервые применяет ракетку с резиновым (губчатым) покрытием и становится чемпионом мира;</a:t>
            </a:r>
          </a:p>
          <a:p>
            <a:pPr>
              <a:buFont typeface="Wingdings" pitchFamily="2" charset="2"/>
              <a:buChar char="v"/>
            </a:pPr>
            <a:r>
              <a:rPr lang="ru-RU" b="1" i="1" u="sng" dirty="0" smtClean="0">
                <a:hlinkClick r:id="rId6" tooltip="1954 год"/>
              </a:rPr>
              <a:t>1954 год</a:t>
            </a:r>
            <a:r>
              <a:rPr lang="ru-RU" b="1" i="1" u="sng" dirty="0" smtClean="0"/>
              <a:t> </a:t>
            </a:r>
            <a:r>
              <a:rPr lang="ru-RU" dirty="0" smtClean="0"/>
              <a:t>— федерация настольного тенниса СССР вступает в Международную федерацию настольного тенниса;</a:t>
            </a:r>
          </a:p>
          <a:p>
            <a:pPr>
              <a:buFont typeface="Wingdings" pitchFamily="2" charset="2"/>
              <a:buChar char="v"/>
            </a:pPr>
            <a:r>
              <a:rPr lang="ru-RU" b="1" i="1" u="sng" dirty="0" smtClean="0">
                <a:hlinkClick r:id="rId7" tooltip="1969 год"/>
              </a:rPr>
              <a:t>1969 год</a:t>
            </a:r>
            <a:r>
              <a:rPr lang="ru-RU" dirty="0" smtClean="0"/>
              <a:t> — на чемпионате мира в Мюнхене спортсменки СССР выиграли две первые золотые медали — в женской паре (Зоя </a:t>
            </a:r>
            <a:r>
              <a:rPr lang="ru-RU" dirty="0" err="1" smtClean="0"/>
              <a:t>Руднова</a:t>
            </a:r>
            <a:r>
              <a:rPr lang="ru-RU" dirty="0" smtClean="0"/>
              <a:t> и Светлана Фёдорова-Гринберг) и в команде;</a:t>
            </a:r>
          </a:p>
          <a:p>
            <a:pPr>
              <a:buFont typeface="Wingdings" pitchFamily="2" charset="2"/>
              <a:buChar char="v"/>
            </a:pPr>
            <a:r>
              <a:rPr lang="ru-RU" b="1" i="1" u="sng" dirty="0" smtClean="0">
                <a:hlinkClick r:id="rId8" tooltip="1975 год"/>
              </a:rPr>
              <a:t>1975 год</a:t>
            </a:r>
            <a:r>
              <a:rPr lang="ru-RU" dirty="0" smtClean="0"/>
              <a:t> — на чемпионате мира в Калькутте спортсмены СССР выиграли свою третью золотую медаль — в смешанной паре (Станислав </a:t>
            </a:r>
            <a:r>
              <a:rPr lang="ru-RU" dirty="0" err="1" smtClean="0"/>
              <a:t>Гомозков</a:t>
            </a:r>
            <a:r>
              <a:rPr lang="ru-RU" dirty="0" smtClean="0"/>
              <a:t> и Татьяна </a:t>
            </a:r>
            <a:r>
              <a:rPr lang="ru-RU" dirty="0" err="1" smtClean="0"/>
              <a:t>Фердман-Кутергина</a:t>
            </a:r>
            <a:r>
              <a:rPr lang="ru-RU" dirty="0" smtClean="0"/>
              <a:t>);</a:t>
            </a:r>
          </a:p>
          <a:p>
            <a:pPr>
              <a:buFont typeface="Wingdings" pitchFamily="2" charset="2"/>
              <a:buChar char="v"/>
            </a:pPr>
            <a:r>
              <a:rPr lang="ru-RU" b="1" i="1" u="sng" dirty="0" smtClean="0">
                <a:hlinkClick r:id="rId9" tooltip="1988 год"/>
              </a:rPr>
              <a:t>1988 год</a:t>
            </a:r>
            <a:r>
              <a:rPr lang="ru-RU" b="1" i="1" u="sng" dirty="0" smtClean="0"/>
              <a:t> </a:t>
            </a:r>
            <a:r>
              <a:rPr lang="ru-RU" dirty="0" smtClean="0"/>
              <a:t>— на Олимпийских играх в Сеуле настольный теннис становится олимпийским видом спорта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upload.wikimedia.org/wikipedia/commons/thumb/e/ee/German_Open_Magdeburg_3.JPG/300px-German_Open_Magdeburg_3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3140968"/>
            <a:ext cx="5364088" cy="35760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588162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u="sng" dirty="0" smtClean="0"/>
              <a:t>Современное состояние</a:t>
            </a:r>
            <a:endParaRPr lang="ru-RU" sz="4000" i="1" u="sng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836712"/>
            <a:ext cx="889248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Настольным теннисом сегодня профессионально занимаются на всех обитаемых континентах — 218 стран (на 2013 год) входят в ITTF. Особой популярностью настольный теннис пользуется в Азии, где проживают около 4 миллиардов человек.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529</Words>
  <Application>Microsoft Office PowerPoint</Application>
  <PresentationFormat>Экран (4:3)</PresentationFormat>
  <Paragraphs>39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История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Мама</dc:creator>
  <cp:lastModifiedBy>Windows User</cp:lastModifiedBy>
  <cp:revision>4</cp:revision>
  <dcterms:created xsi:type="dcterms:W3CDTF">2015-02-27T07:31:26Z</dcterms:created>
  <dcterms:modified xsi:type="dcterms:W3CDTF">2015-03-05T08:49:25Z</dcterms:modified>
</cp:coreProperties>
</file>