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881EE-5EAA-493D-B6FE-650D3956BDF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2A307-D85C-4FB5-B76B-A2FFE56952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881EE-5EAA-493D-B6FE-650D3956BDF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2A307-D85C-4FB5-B76B-A2FFE56952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881EE-5EAA-493D-B6FE-650D3956BDF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2A307-D85C-4FB5-B76B-A2FFE56952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881EE-5EAA-493D-B6FE-650D3956BDF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2A307-D85C-4FB5-B76B-A2FFE56952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881EE-5EAA-493D-B6FE-650D3956BDF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2A307-D85C-4FB5-B76B-A2FFE56952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881EE-5EAA-493D-B6FE-650D3956BDF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2A307-D85C-4FB5-B76B-A2FFE56952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881EE-5EAA-493D-B6FE-650D3956BDF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2A307-D85C-4FB5-B76B-A2FFE56952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881EE-5EAA-493D-B6FE-650D3956BDF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2A307-D85C-4FB5-B76B-A2FFE56952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881EE-5EAA-493D-B6FE-650D3956BDF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2A307-D85C-4FB5-B76B-A2FFE56952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881EE-5EAA-493D-B6FE-650D3956BDF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2A307-D85C-4FB5-B76B-A2FFE56952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881EE-5EAA-493D-B6FE-650D3956BDF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8F2A307-D85C-4FB5-B76B-A2FFE569528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C1881EE-5EAA-493D-B6FE-650D3956BDF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8F2A307-D85C-4FB5-B76B-A2FFE5695283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Настольный теннис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Правила игры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4869160"/>
            <a:ext cx="7854696" cy="175260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Составила учитель физической </a:t>
            </a:r>
          </a:p>
          <a:p>
            <a:r>
              <a:rPr lang="ru-RU" dirty="0" smtClean="0"/>
              <a:t>культуры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«МБОУ» СОШ </a:t>
            </a:r>
            <a:r>
              <a:rPr lang="ru-RU" dirty="0" err="1" smtClean="0"/>
              <a:t>пст.Мадмас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Тимофеева З.М.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tennis_sma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3717032"/>
            <a:ext cx="3408040" cy="255603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Порядок игры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одиночных встречах подающий должен первым выполнить правильную подачу, принимающий должен затем выполнить правильный возврат, после чего подающий и принимающий поочередно выполняют правильный возврат.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Переигровка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Розыгрыш переигрывается, если:</a:t>
            </a:r>
            <a:br>
              <a:rPr lang="ru-RU" dirty="0" smtClean="0"/>
            </a:br>
            <a:r>
              <a:rPr lang="ru-RU" dirty="0" smtClean="0"/>
              <a:t>при подаче мяч, пролетая «над или вокруг» комплекта сетки, коснется его (при условии, что во всех других отношениях подача выполнена правильно) или принимающий (или его партнер) помешает мячу;</a:t>
            </a:r>
            <a:br>
              <a:rPr lang="ru-RU" dirty="0" smtClean="0"/>
            </a:br>
            <a:r>
              <a:rPr lang="ru-RU" dirty="0" smtClean="0"/>
              <a:t>Подача выполнена, когда принимающий (пара) не готов к приему мяча, при условии, что никто из принимающих не пытался отбить мяч;</a:t>
            </a:r>
            <a:br>
              <a:rPr lang="ru-RU" dirty="0" smtClean="0"/>
            </a:br>
            <a:r>
              <a:rPr lang="ru-RU" dirty="0" smtClean="0"/>
              <a:t>Ошибка при выполнении правильной подачи, правильного возврата или какого-либо другого требования правил игры произошла помимо воли игрока;</a:t>
            </a:r>
            <a:br>
              <a:rPr lang="ru-RU" dirty="0" smtClean="0"/>
            </a:br>
            <a:r>
              <a:rPr lang="ru-RU" dirty="0" smtClean="0"/>
              <a:t>Игра прервана судьей или судьей-ассистентом.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Очко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Когда розыгрыш не переигрывается, игрок выигрывает очко, если:</a:t>
            </a:r>
            <a:br>
              <a:rPr lang="ru-RU" dirty="0" smtClean="0"/>
            </a:br>
            <a:r>
              <a:rPr lang="ru-RU" dirty="0" smtClean="0"/>
              <a:t>его соперник не выполнил правильную подачу;</a:t>
            </a:r>
            <a:br>
              <a:rPr lang="ru-RU" dirty="0" smtClean="0"/>
            </a:br>
            <a:r>
              <a:rPr lang="ru-RU" dirty="0" smtClean="0"/>
              <a:t>его соперник не выполнил правильный возврат;</a:t>
            </a:r>
            <a:br>
              <a:rPr lang="ru-RU" dirty="0" smtClean="0"/>
            </a:br>
            <a:r>
              <a:rPr lang="ru-RU" dirty="0" smtClean="0"/>
              <a:t>после его правильной подачи или правильного возврата мяч до удара его соперника коснётся чего-либо, кроме комплекта сетки;</a:t>
            </a:r>
            <a:br>
              <a:rPr lang="ru-RU" dirty="0" smtClean="0"/>
            </a:br>
            <a:r>
              <a:rPr lang="ru-RU" dirty="0" smtClean="0"/>
              <a:t>мяч, после того, как он был отбит соперником, пролетит над концевой линией стороны игровой поверхности данного игрока, не коснувшись ее;</a:t>
            </a:r>
            <a:br>
              <a:rPr lang="ru-RU" dirty="0" smtClean="0"/>
            </a:br>
            <a:r>
              <a:rPr lang="ru-RU" dirty="0" smtClean="0"/>
              <a:t>его соперник мешает мячу;</a:t>
            </a:r>
            <a:br>
              <a:rPr lang="ru-RU" dirty="0" smtClean="0"/>
            </a:br>
            <a:r>
              <a:rPr lang="ru-RU" dirty="0" smtClean="0"/>
              <a:t>его соперник ударяет мяч дважды подряд;</a:t>
            </a:r>
            <a:br>
              <a:rPr lang="ru-RU" dirty="0" smtClean="0"/>
            </a:br>
            <a:r>
              <a:rPr lang="ru-RU" dirty="0" smtClean="0"/>
              <a:t>его соперник ударяет мяч стороной ракетки, поверхность которой не соответствует требованиям.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Партия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Партию выигрывает игрок (пара), первым набравший 11 очков, если только оба игрока (пары) не набрали по 10 очков; в этом случае партия будет выиграна игроком (парой), который первым наберет на 2 очка больше соперника (пары).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Выбор подачи, приема и сторон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Право выбрать стартовый порядок подачи, приема и сторону определяют жребием; выигравший это право, может выбрать: подачу или прием первым, начать встречу на определенной им стороне стола.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Нарушение порядка подачи, приема или смены сторон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Если игрок подает или принимает не в очередь, игра должна быть остановлена, как только ошибка обнаружена, а затем возобновлена с подачи и приема тех игроков, которым следовало подавать и принимать в соответствии с очередностью, установленной в начале встречи; в парных играх — в порядке очередности подач, определенных парой, получившей право первой подавать в партии, в течение которой обнаружена ошибка.</a:t>
            </a:r>
            <a:br>
              <a:rPr lang="ru-RU" dirty="0" smtClean="0"/>
            </a:br>
            <a:r>
              <a:rPr lang="ru-RU" dirty="0" smtClean="0"/>
              <a:t>Если игроки не поменялись сторонами,</a:t>
            </a:r>
            <a:br>
              <a:rPr lang="ru-RU" dirty="0" smtClean="0"/>
            </a:br>
            <a:r>
              <a:rPr lang="ru-RU" dirty="0" smtClean="0"/>
              <a:t>когда им следовало это сделать, игра</a:t>
            </a:r>
            <a:br>
              <a:rPr lang="ru-RU" dirty="0" smtClean="0"/>
            </a:br>
            <a:r>
              <a:rPr lang="ru-RU" dirty="0" smtClean="0"/>
              <a:t>должна быть прервана судьей.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79435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Содержание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839816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Стол</a:t>
            </a:r>
          </a:p>
          <a:p>
            <a:r>
              <a:rPr lang="ru-RU" dirty="0" smtClean="0"/>
              <a:t>Комплект сетки</a:t>
            </a:r>
          </a:p>
          <a:p>
            <a:r>
              <a:rPr lang="ru-RU" dirty="0" smtClean="0"/>
              <a:t>Мяч</a:t>
            </a:r>
          </a:p>
          <a:p>
            <a:r>
              <a:rPr lang="ru-RU" dirty="0" smtClean="0"/>
              <a:t>Ракетка</a:t>
            </a:r>
          </a:p>
          <a:p>
            <a:r>
              <a:rPr lang="ru-RU" dirty="0" smtClean="0"/>
              <a:t>Определения</a:t>
            </a:r>
          </a:p>
          <a:p>
            <a:r>
              <a:rPr lang="ru-RU" dirty="0" smtClean="0"/>
              <a:t>Правильная подача</a:t>
            </a:r>
          </a:p>
          <a:p>
            <a:r>
              <a:rPr lang="ru-RU" dirty="0" smtClean="0"/>
              <a:t>Правильный возврат</a:t>
            </a:r>
          </a:p>
          <a:p>
            <a:r>
              <a:rPr lang="ru-RU" dirty="0" smtClean="0"/>
              <a:t>Порядок игры</a:t>
            </a:r>
          </a:p>
          <a:p>
            <a:r>
              <a:rPr lang="ru-RU" dirty="0" smtClean="0"/>
              <a:t>Переигровка</a:t>
            </a:r>
          </a:p>
          <a:p>
            <a:r>
              <a:rPr lang="ru-RU" dirty="0" smtClean="0"/>
              <a:t>Очко</a:t>
            </a:r>
          </a:p>
          <a:p>
            <a:r>
              <a:rPr lang="ru-RU" dirty="0" smtClean="0"/>
              <a:t>Партия</a:t>
            </a:r>
          </a:p>
          <a:p>
            <a:r>
              <a:rPr lang="ru-RU" dirty="0" smtClean="0"/>
              <a:t>Выбор подачи, приема и сторон</a:t>
            </a:r>
          </a:p>
          <a:p>
            <a:r>
              <a:rPr lang="ru-RU" dirty="0" smtClean="0"/>
              <a:t>Нарушение порядка подачи, приема или смены сторон</a:t>
            </a:r>
            <a:endParaRPr lang="ru-RU" dirty="0"/>
          </a:p>
        </p:txBody>
      </p:sp>
      <p:pic>
        <p:nvPicPr>
          <p:cNvPr id="4" name="Рисунок 3" descr="1375445907_tennis_table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11960" y="764704"/>
            <a:ext cx="4676775" cy="47244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Стол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Верхняя поверхность стола, называемая</a:t>
            </a:r>
            <a:br>
              <a:rPr lang="ru-RU" dirty="0" smtClean="0"/>
            </a:br>
            <a:r>
              <a:rPr lang="ru-RU" dirty="0" smtClean="0"/>
              <a:t>«игровой поверхностью», длиной 2,74 м и шириной 1,525 м, должна быть прямоугольной и лежать в горизонтальной плоскости на высоте 76 см от пола.</a:t>
            </a:r>
            <a:endParaRPr lang="ru-RU" dirty="0"/>
          </a:p>
        </p:txBody>
      </p:sp>
      <p:pic>
        <p:nvPicPr>
          <p:cNvPr id="4" name="Рисунок 3" descr="mesapin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15816" y="3789039"/>
            <a:ext cx="5760640" cy="2915143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/>
          <a:lstStyle/>
          <a:p>
            <a:r>
              <a:rPr lang="ru-RU" dirty="0" smtClean="0"/>
              <a:t>Комплект сетки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839816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Комплект сетки состоит из собственно сетки, подвесного шнура и опорных стоек.</a:t>
            </a:r>
            <a:br>
              <a:rPr lang="ru-RU" sz="2400" dirty="0" smtClean="0"/>
            </a:br>
            <a:r>
              <a:rPr lang="ru-RU" sz="2400" dirty="0" smtClean="0"/>
              <a:t>Сетку подвешивают на шнур, привязанный с каждого конца к вертикальной части стоек высотой 15,25 см; длина выступающих частей стоек не должна превышать 15,25 см в сторону от боковых линий.</a:t>
            </a:r>
            <a:endParaRPr lang="ru-RU" sz="2400" dirty="0"/>
          </a:p>
        </p:txBody>
      </p:sp>
      <p:pic>
        <p:nvPicPr>
          <p:cNvPr id="4" name="Рисунок 3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27984" y="3717032"/>
            <a:ext cx="3960440" cy="297033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476672"/>
            <a:ext cx="6861448" cy="854968"/>
          </a:xfrm>
        </p:spPr>
        <p:txBody>
          <a:bodyPr/>
          <a:lstStyle/>
          <a:p>
            <a:r>
              <a:rPr lang="ru-RU" dirty="0" smtClean="0"/>
              <a:t>Мяч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839816"/>
          </a:xfrm>
        </p:spPr>
        <p:txBody>
          <a:bodyPr/>
          <a:lstStyle/>
          <a:p>
            <a:r>
              <a:rPr lang="ru-RU" dirty="0" smtClean="0"/>
              <a:t>Мяч должен быть сферическим, диаметром 40 мм.</a:t>
            </a:r>
            <a:br>
              <a:rPr lang="ru-RU" dirty="0" smtClean="0"/>
            </a:br>
            <a:r>
              <a:rPr lang="ru-RU" dirty="0" smtClean="0"/>
              <a:t>Масса мяча должна быть 2,7 г.</a:t>
            </a:r>
            <a:br>
              <a:rPr lang="ru-RU" dirty="0" smtClean="0"/>
            </a:br>
            <a:r>
              <a:rPr lang="ru-RU" dirty="0" smtClean="0"/>
              <a:t>Мяч должен быть изготовлен из целлулоида или подобной пластмассы белого или оранжевого цвета, матовым.</a:t>
            </a:r>
            <a:endParaRPr lang="ru-RU" dirty="0"/>
          </a:p>
        </p:txBody>
      </p:sp>
      <p:pic>
        <p:nvPicPr>
          <p:cNvPr id="4" name="Рисунок 3" descr="i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51920" y="3212976"/>
            <a:ext cx="4504895" cy="3378671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332656"/>
            <a:ext cx="8229600" cy="1143000"/>
          </a:xfrm>
        </p:spPr>
        <p:txBody>
          <a:bodyPr/>
          <a:lstStyle/>
          <a:p>
            <a:r>
              <a:rPr lang="ru-RU" dirty="0" smtClean="0"/>
              <a:t>Ракетка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767808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Ракетка может быть любого размера, формы и массы, но ее лопасть должна быть плоской и жесткой.</a:t>
            </a:r>
            <a:br>
              <a:rPr lang="ru-RU" sz="2400" dirty="0" smtClean="0"/>
            </a:br>
            <a:r>
              <a:rPr lang="ru-RU" sz="2400" dirty="0" smtClean="0"/>
              <a:t>По крайней мере, 85% лопасти по толщине должно быть из натурального дерева.</a:t>
            </a:r>
            <a:endParaRPr lang="ru-RU" sz="2400" dirty="0"/>
          </a:p>
        </p:txBody>
      </p:sp>
      <p:pic>
        <p:nvPicPr>
          <p:cNvPr id="4" name="Рисунок 3" descr="l_436900-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90763" y="2924944"/>
            <a:ext cx="3794338" cy="3933055"/>
          </a:xfrm>
          <a:prstGeom prst="rect">
            <a:avLst/>
          </a:prstGeom>
        </p:spPr>
      </p:pic>
      <p:pic>
        <p:nvPicPr>
          <p:cNvPr id="5" name="Рисунок 4" descr="i (2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3429000"/>
            <a:ext cx="4234070" cy="302433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864096"/>
          </a:xfrm>
        </p:spPr>
        <p:txBody>
          <a:bodyPr/>
          <a:lstStyle/>
          <a:p>
            <a:r>
              <a:rPr lang="ru-RU" dirty="0" smtClean="0"/>
              <a:t>Определения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052736"/>
            <a:ext cx="8712968" cy="5616624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«Розыгрыш» — период времени, когда мяч находится в игре.</a:t>
            </a:r>
            <a:br>
              <a:rPr lang="ru-RU" dirty="0" smtClean="0"/>
            </a:br>
            <a:r>
              <a:rPr lang="ru-RU" dirty="0" smtClean="0"/>
              <a:t>«Переигровка» — розыгрыш, результат которого не засчитан.</a:t>
            </a:r>
            <a:br>
              <a:rPr lang="ru-RU" dirty="0" smtClean="0"/>
            </a:br>
            <a:r>
              <a:rPr lang="ru-RU" dirty="0" smtClean="0"/>
              <a:t>«Очко» — розыгрыш, результат которого засчитан.</a:t>
            </a:r>
            <a:br>
              <a:rPr lang="ru-RU" dirty="0" smtClean="0"/>
            </a:br>
            <a:r>
              <a:rPr lang="ru-RU" dirty="0" smtClean="0"/>
              <a:t>«Рука с ракеткой» — рука, держащая ракетку.</a:t>
            </a:r>
            <a:br>
              <a:rPr lang="ru-RU" dirty="0" smtClean="0"/>
            </a:br>
            <a:r>
              <a:rPr lang="ru-RU" dirty="0" smtClean="0"/>
              <a:t>«Свободная рука» — </a:t>
            </a:r>
            <a:r>
              <a:rPr lang="ru-RU" dirty="0" err="1" smtClean="0"/>
              <a:t>рука</a:t>
            </a:r>
            <a:r>
              <a:rPr lang="ru-RU" dirty="0" smtClean="0"/>
              <a:t> без ракетки.</a:t>
            </a:r>
            <a:br>
              <a:rPr lang="ru-RU" dirty="0" smtClean="0"/>
            </a:br>
            <a:r>
              <a:rPr lang="ru-RU" dirty="0" smtClean="0"/>
              <a:t>Игрок «ударяет» мяч, если он касается мяча своей ракеткой, держа ее рукой, или своей рукой (с ракеткой) ниже запястья.</a:t>
            </a:r>
            <a:br>
              <a:rPr lang="ru-RU" dirty="0" smtClean="0"/>
            </a:br>
            <a:r>
              <a:rPr lang="ru-RU" dirty="0" smtClean="0"/>
              <a:t>«Подающий» — игрок, который должен первым ударить по мячу в розыгрыше.</a:t>
            </a:r>
            <a:br>
              <a:rPr lang="ru-RU" dirty="0" smtClean="0"/>
            </a:br>
            <a:r>
              <a:rPr lang="ru-RU" dirty="0" smtClean="0"/>
              <a:t>«Принимающий» — игрок, который должен вторым ударить по мячу в розыгрыше.</a:t>
            </a:r>
          </a:p>
          <a:p>
            <a:r>
              <a:rPr lang="ru-RU" dirty="0" smtClean="0"/>
              <a:t>«Судья» — лицо, назначенное контролировать встречу.</a:t>
            </a:r>
            <a:br>
              <a:rPr lang="ru-RU" dirty="0" smtClean="0"/>
            </a:br>
            <a:r>
              <a:rPr lang="ru-RU" dirty="0" smtClean="0"/>
              <a:t>«Судья-ассистент» — лицо, назначенное содействовать судье в принятии определенных решений.</a:t>
            </a:r>
            <a:br>
              <a:rPr lang="ru-RU" dirty="0" smtClean="0"/>
            </a:br>
            <a:r>
              <a:rPr lang="ru-RU" dirty="0" smtClean="0"/>
              <a:t>Понятие игрок «надевает или носит» включает в себя все, что на нем было надето или что он носил в начале розыгрыша.</a:t>
            </a:r>
            <a:br>
              <a:rPr lang="ru-RU" dirty="0" smtClean="0"/>
            </a:br>
            <a:r>
              <a:rPr lang="ru-RU" dirty="0" smtClean="0"/>
              <a:t>Мяч считается прошедшим «над или вокруг» комплекта сетки, если он пролетел как угодно, но не между сеткой и стойкой сетки или между сеткой и игровой поверхностью.</a:t>
            </a:r>
            <a:br>
              <a:rPr lang="ru-RU" dirty="0" smtClean="0"/>
            </a:br>
            <a:r>
              <a:rPr lang="ru-RU" dirty="0" smtClean="0"/>
              <a:t>«Концевую линию» следует рассматривать продолжающейся неопределенно долго в обоих направлениях.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Правильная подача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Подающий должен подбросить мяч только рукой так, чтобы мяч взлетел не менее чем на 16см после того, как он покинул ладонь свободной руки подающего и опустился, не коснувшись чего-либо до удара по нему ракеткой.</a:t>
            </a:r>
            <a:endParaRPr lang="ru-RU" dirty="0"/>
          </a:p>
        </p:txBody>
      </p:sp>
      <p:pic>
        <p:nvPicPr>
          <p:cNvPr id="4" name="Рисунок 3" descr="58622829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19872" y="4005064"/>
            <a:ext cx="5040560" cy="2511273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Правильный возврат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Поданный или возвращенный мяч следует ударить так, чтобы он пролетел над или вокруг комплекта сетки и коснулся (один раз) половины стола соперника сразу или после касаний комплекта сетки.</a:t>
            </a:r>
            <a:endParaRPr lang="ru-RU" dirty="0"/>
          </a:p>
        </p:txBody>
      </p:sp>
      <p:pic>
        <p:nvPicPr>
          <p:cNvPr id="4" name="Рисунок 3" descr="77244193.jpg"/>
          <p:cNvPicPr>
            <a:picLocks noChangeAspect="1"/>
          </p:cNvPicPr>
          <p:nvPr/>
        </p:nvPicPr>
        <p:blipFill>
          <a:blip r:embed="rId2" cstate="print"/>
          <a:srcRect t="31205" r="48435"/>
          <a:stretch>
            <a:fillRect/>
          </a:stretch>
        </p:blipFill>
        <p:spPr>
          <a:xfrm>
            <a:off x="3707904" y="3789040"/>
            <a:ext cx="4532536" cy="2808312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30</TotalTime>
  <Words>381</Words>
  <Application>Microsoft Office PowerPoint</Application>
  <PresentationFormat>Экран (4:3)</PresentationFormat>
  <Paragraphs>44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Поток</vt:lpstr>
      <vt:lpstr>Настольный теннис Правила игры</vt:lpstr>
      <vt:lpstr>Содержание</vt:lpstr>
      <vt:lpstr>Стол</vt:lpstr>
      <vt:lpstr>Комплект сетки</vt:lpstr>
      <vt:lpstr>Мяч</vt:lpstr>
      <vt:lpstr>Ракетка</vt:lpstr>
      <vt:lpstr>Определения</vt:lpstr>
      <vt:lpstr>Правильная подача</vt:lpstr>
      <vt:lpstr>Правильный возврат</vt:lpstr>
      <vt:lpstr>Порядок игры</vt:lpstr>
      <vt:lpstr>Переигровка</vt:lpstr>
      <vt:lpstr>Очко</vt:lpstr>
      <vt:lpstr>Партия</vt:lpstr>
      <vt:lpstr>Выбор подачи, приема и сторон</vt:lpstr>
      <vt:lpstr>Нарушение порядка подачи, приема или смены сторон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Настольный теннис Правила игры</dc:title>
  <dc:creator>я</dc:creator>
  <cp:lastModifiedBy>Windows User</cp:lastModifiedBy>
  <cp:revision>5</cp:revision>
  <dcterms:created xsi:type="dcterms:W3CDTF">2015-03-17T13:59:03Z</dcterms:created>
  <dcterms:modified xsi:type="dcterms:W3CDTF">2020-04-07T18:32:31Z</dcterms:modified>
</cp:coreProperties>
</file>