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6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1" r:id="rId15"/>
    <p:sldId id="272" r:id="rId16"/>
    <p:sldId id="274" r:id="rId17"/>
    <p:sldId id="276" r:id="rId18"/>
    <p:sldId id="277" r:id="rId19"/>
    <p:sldId id="278" r:id="rId20"/>
    <p:sldId id="279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4600"/>
    <a:srgbClr val="66FF33"/>
    <a:srgbClr val="006600"/>
    <a:srgbClr val="ADFF9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>
        <p:wipe/>
      </p:transition>
    </mc:Choice>
    <mc:Fallback>
      <p:transition spd="slow">
        <p:wip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gif"/><Relationship Id="rId5" Type="http://schemas.openxmlformats.org/officeDocument/2006/relationships/image" Target="../media/image11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611560" y="188640"/>
            <a:ext cx="6624736" cy="3888432"/>
          </a:xfrm>
          <a:prstGeom prst="roundRect">
            <a:avLst/>
          </a:prstGeom>
          <a:solidFill>
            <a:srgbClr val="ADFF93"/>
          </a:solidFill>
          <a:effectLst>
            <a:glow rad="127000">
              <a:schemeClr val="accent1">
                <a:alpha val="43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66FF33"/>
                  </a:glow>
                </a:effectLst>
                <a:latin typeface="+mj-lt"/>
              </a:rPr>
              <a:t>«</a:t>
            </a:r>
            <a:r>
              <a:rPr lang="ru-RU" sz="6000" b="1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66FF33"/>
                  </a:glow>
                </a:effectLst>
                <a:latin typeface="+mj-lt"/>
              </a:rPr>
              <a:t>Охрана природы – дело каждого</a:t>
            </a:r>
            <a:r>
              <a:rPr lang="ru-RU" sz="6000" b="1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66FF33"/>
                  </a:glow>
                </a:effectLst>
                <a:latin typeface="+mj-lt"/>
              </a:rPr>
              <a:t>»</a:t>
            </a:r>
            <a:endParaRPr lang="ru-RU" sz="6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27000">
                  <a:srgbClr val="66FF33"/>
                </a:glow>
              </a:effectLst>
              <a:latin typeface="+mj-lt"/>
            </a:endParaRPr>
          </a:p>
        </p:txBody>
      </p:sp>
      <p:pic>
        <p:nvPicPr>
          <p:cNvPr id="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220486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75856" y="4653136"/>
            <a:ext cx="5868144" cy="22048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/>
              <a:t>Подготовила воспитатель специальной (коррекционной) школы - интернат </a:t>
            </a:r>
            <a:r>
              <a:rPr lang="ru-RU" sz="2400" b="1" dirty="0" err="1" smtClean="0"/>
              <a:t>ст</a:t>
            </a:r>
            <a:r>
              <a:rPr lang="ru-RU" sz="2400" b="1" dirty="0" smtClean="0"/>
              <a:t> - </a:t>
            </a:r>
            <a:r>
              <a:rPr lang="ru-RU" sz="2400" b="1" dirty="0" err="1" smtClean="0"/>
              <a:t>цы</a:t>
            </a:r>
            <a:r>
              <a:rPr lang="ru-RU" sz="2400" b="1" dirty="0" smtClean="0"/>
              <a:t> Шкуринской Щербина О. Н.</a:t>
            </a: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60147734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275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339752" y="332656"/>
            <a:ext cx="5112568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Заповедники</a:t>
            </a:r>
            <a:endParaRPr lang="ru-RU" sz="5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79513" y="1278523"/>
            <a:ext cx="8640960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Участки земли, где вся природа находится под строгой охраной.</a:t>
            </a:r>
          </a:p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Закрыты для посещения туристов.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9218" name="Picture 2" descr="http://www.karelia2010.ru/image/07-zapovedni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35346" y="3666855"/>
            <a:ext cx="4529294" cy="301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7759207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www.sochibezposrednikov.ru/articles/sochinskii_nacionalnyi_park-Sochinskii%20natsional'nyi%20par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7279" y="3770835"/>
            <a:ext cx="4109442" cy="308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971600" y="188640"/>
            <a:ext cx="6912768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Национальные парки</a:t>
            </a:r>
            <a:endParaRPr lang="ru-RU" sz="5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79513" y="1278523"/>
            <a:ext cx="8640960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Природный музей </a:t>
            </a:r>
          </a:p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под открытым небом..</a:t>
            </a:r>
          </a:p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Открыты для всех любителей природы.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375941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6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67558" y="14001"/>
            <a:ext cx="5112568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Красная книга</a:t>
            </a:r>
            <a:endParaRPr lang="ru-RU" sz="5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2292" name="Picture 4" descr="http://kvedomosti.com/uploads/posts/2014-12/v-2015-godu-budet-pereizdana-krasnaya-kniga-rossiyskoy-federacii_341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6198" y="2606659"/>
            <a:ext cx="3263714" cy="4252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www.kniga.ru/upload/iblock/152/152532d994f7196ecb323edcfafb58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17384" y="2678435"/>
            <a:ext cx="3222286" cy="418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251520" y="662211"/>
            <a:ext cx="864096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n>
                  <a:solidFill>
                    <a:schemeClr val="bg1"/>
                  </a:solidFill>
                </a:ln>
              </a:rPr>
              <a:t>Это сборник очень редких и находящихся под угрозой полного исчезновения видов растений, грибов и животных.</a:t>
            </a:r>
            <a:endParaRPr lang="ru-RU" sz="36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718068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1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6986" y="260648"/>
            <a:ext cx="877701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КАК МОЖЕМ ПОМОЧЬ ПРИРОДЕ МЫ?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10" name="Group 6"/>
          <p:cNvGrpSpPr>
            <a:grpSpLocks/>
          </p:cNvGrpSpPr>
          <p:nvPr/>
        </p:nvGrpSpPr>
        <p:grpSpPr bwMode="auto">
          <a:xfrm>
            <a:off x="3391234" y="2225927"/>
            <a:ext cx="2624807" cy="2380240"/>
            <a:chOff x="2835" y="1480"/>
            <a:chExt cx="2455" cy="2350"/>
          </a:xfrm>
        </p:grpSpPr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" y="2024"/>
              <a:ext cx="2086" cy="1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8" descr="знак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5" y="1480"/>
              <a:ext cx="2455" cy="2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48064" y="3787520"/>
            <a:ext cx="3127959" cy="299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7581" y="1111381"/>
            <a:ext cx="2748275" cy="2789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93437" y="777748"/>
            <a:ext cx="2956801" cy="2872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3862"/>
          <a:stretch>
            <a:fillRect/>
          </a:stretch>
        </p:blipFill>
        <p:spPr bwMode="auto">
          <a:xfrm>
            <a:off x="755576" y="4147679"/>
            <a:ext cx="2867457" cy="2798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6887482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901996"/>
            <a:ext cx="3240360" cy="3209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796136" y="504968"/>
            <a:ext cx="3209090" cy="325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2915495" y="3284984"/>
            <a:ext cx="3960762" cy="3640933"/>
            <a:chOff x="793" y="2205"/>
            <a:chExt cx="1973" cy="1963"/>
          </a:xfrm>
        </p:grpSpPr>
        <p:pic>
          <p:nvPicPr>
            <p:cNvPr id="9" name="Picture 8" descr="костер"/>
            <p:cNvPicPr>
              <a:picLocks noChangeAspect="1" noChangeArrowheads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9" y="2478"/>
              <a:ext cx="665" cy="1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2205"/>
              <a:ext cx="1973" cy="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Прямоугольник 10"/>
          <p:cNvSpPr/>
          <p:nvPr/>
        </p:nvSpPr>
        <p:spPr>
          <a:xfrm>
            <a:off x="366986" y="260648"/>
            <a:ext cx="87770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ПОМОГИ ПРИРОДЕ!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5362" name="Picture 2" descr="http://tehno-ecology.ru/assets/images/ecology_main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74965" y="1171481"/>
            <a:ext cx="1921836" cy="192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0361190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03648" y="398290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ПРОВЕРЬ СЕБЯ</a:t>
            </a:r>
            <a:r>
              <a:rPr lang="ru-RU" sz="44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:</a:t>
            </a:r>
            <a:endParaRPr lang="ru-RU" sz="4400" b="1" dirty="0">
              <a:ln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443841"/>
            <a:ext cx="7992888" cy="409342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</a:rPr>
              <a:t>Из-за чего на Земле становится меньше лесов?</a:t>
            </a:r>
          </a:p>
          <a:p>
            <a:pPr>
              <a:tabLst>
                <a:tab pos="457200" algn="l"/>
              </a:tabLst>
            </a:pPr>
            <a:endParaRPr lang="ru-RU" sz="2800" b="1" dirty="0">
              <a:latin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2800" b="1" dirty="0">
                <a:latin typeface="Times New Roman" pitchFamily="18" charset="0"/>
                <a:hlinkClick r:id="rId3" action="ppaction://hlinksldjump"/>
              </a:rPr>
              <a:t>а) из-за пожаров и стихийных бедствий;</a:t>
            </a:r>
            <a:endParaRPr lang="ru-RU" sz="2800" b="1" dirty="0">
              <a:latin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2800" b="1" dirty="0">
              <a:latin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2800" b="1" dirty="0">
                <a:latin typeface="Times New Roman" pitchFamily="18" charset="0"/>
                <a:hlinkClick r:id="rId3" action="ppaction://hlinksldjump"/>
              </a:rPr>
              <a:t>б) из-за изменения климата на Земле;</a:t>
            </a:r>
            <a:endParaRPr lang="ru-RU" sz="2800" b="1" dirty="0">
              <a:latin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2800" b="1" dirty="0">
              <a:latin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2800" b="1" dirty="0">
                <a:latin typeface="Times New Roman" pitchFamily="18" charset="0"/>
                <a:hlinkClick r:id="" action="ppaction://noaction"/>
              </a:rPr>
              <a:t>в)из-за строительства городов, дорог, возделывания полей.</a:t>
            </a:r>
            <a:endParaRPr lang="ru-RU" sz="2800" b="1" dirty="0">
              <a:latin typeface="Times New Roman" pitchFamily="18" charset="0"/>
            </a:endParaRPr>
          </a:p>
        </p:txBody>
      </p:sp>
      <p:pic>
        <p:nvPicPr>
          <p:cNvPr id="16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10242" y="4509120"/>
            <a:ext cx="1818292" cy="221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803357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03648" y="398290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ПРОВЕРЬ СЕБЯ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: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443841"/>
            <a:ext cx="7992888" cy="403187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</a:rPr>
              <a:t>2. Какой воздух и какая вода необходимы для жизни растений, животных и  человека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</a:rPr>
              <a:t>?</a:t>
            </a:r>
            <a:endParaRPr lang="ru-RU" sz="3200" b="1" dirty="0">
              <a:latin typeface="Times New Roman" pitchFamily="18" charset="0"/>
            </a:endParaRPr>
          </a:p>
          <a:p>
            <a:pPr algn="ctr">
              <a:tabLst>
                <a:tab pos="457200" algn="l"/>
              </a:tabLst>
            </a:pPr>
            <a:r>
              <a:rPr lang="ru-RU" sz="3200" b="1" dirty="0">
                <a:latin typeface="Times New Roman" pitchFamily="18" charset="0"/>
                <a:hlinkClick r:id="rId3" action="ppaction://hlinksldjump"/>
              </a:rPr>
              <a:t>а) прозрачные;</a:t>
            </a:r>
            <a:endParaRPr lang="ru-RU" sz="3200" b="1" dirty="0">
              <a:latin typeface="Times New Roman" pitchFamily="18" charset="0"/>
            </a:endParaRPr>
          </a:p>
          <a:p>
            <a:pPr algn="ctr">
              <a:tabLst>
                <a:tab pos="457200" algn="l"/>
              </a:tabLst>
            </a:pPr>
            <a:endParaRPr lang="ru-RU" sz="3200" b="1" dirty="0">
              <a:latin typeface="Times New Roman" pitchFamily="18" charset="0"/>
            </a:endParaRPr>
          </a:p>
          <a:p>
            <a:pPr algn="ctr">
              <a:tabLst>
                <a:tab pos="457200" algn="l"/>
              </a:tabLst>
            </a:pPr>
            <a:r>
              <a:rPr lang="ru-RU" sz="3200" b="1" dirty="0">
                <a:latin typeface="Times New Roman" pitchFamily="18" charset="0"/>
                <a:hlinkClick r:id="rId3" action="ppaction://hlinksldjump"/>
              </a:rPr>
              <a:t>б) бесцветные;</a:t>
            </a:r>
            <a:endParaRPr lang="ru-RU" sz="3200" b="1" dirty="0">
              <a:latin typeface="Times New Roman" pitchFamily="18" charset="0"/>
            </a:endParaRPr>
          </a:p>
          <a:p>
            <a:pPr algn="ctr">
              <a:tabLst>
                <a:tab pos="457200" algn="l"/>
              </a:tabLst>
            </a:pPr>
            <a:endParaRPr lang="ru-RU" sz="3200" b="1" dirty="0">
              <a:latin typeface="Times New Roman" pitchFamily="18" charset="0"/>
            </a:endParaRPr>
          </a:p>
          <a:p>
            <a:pPr algn="ctr">
              <a:tabLst>
                <a:tab pos="457200" algn="l"/>
              </a:tabLst>
            </a:pPr>
            <a:r>
              <a:rPr lang="ru-RU" sz="3200" b="1" dirty="0">
                <a:latin typeface="Times New Roman" pitchFamily="18" charset="0"/>
                <a:hlinkClick r:id="" action="ppaction://noaction"/>
              </a:rPr>
              <a:t>в) чистые</a:t>
            </a:r>
            <a:r>
              <a:rPr lang="ru-RU" sz="3200" b="1" dirty="0" smtClean="0">
                <a:latin typeface="Times New Roman" pitchFamily="18" charset="0"/>
                <a:hlinkClick r:id="" action="ppaction://noaction"/>
              </a:rPr>
              <a:t>.</a:t>
            </a:r>
            <a:endParaRPr lang="ru-RU" sz="3200" b="1" dirty="0">
              <a:latin typeface="Times New Roman" pitchFamily="18" charset="0"/>
            </a:endParaRPr>
          </a:p>
        </p:txBody>
      </p:sp>
      <p:pic>
        <p:nvPicPr>
          <p:cNvPr id="8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10242" y="4509120"/>
            <a:ext cx="1818292" cy="221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73787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135147" y="188640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ПРОВЕРЬ СЕБЯ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: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980728"/>
            <a:ext cx="7992888" cy="403187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</a:rPr>
              <a:t>3. Отчего загрязняется вода в реках и озёрах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</a:rPr>
              <a:t>?</a:t>
            </a:r>
            <a:endParaRPr lang="ru-RU" sz="3200" b="1" dirty="0">
              <a:latin typeface="Times New Roman" pitchFamily="18" charset="0"/>
              <a:hlinkClick r:id="rId3" action="ppaction://hlinksldjump"/>
            </a:endParaRPr>
          </a:p>
          <a:p>
            <a:pPr>
              <a:tabLst>
                <a:tab pos="457200" algn="l"/>
              </a:tabLst>
            </a:pPr>
            <a:r>
              <a:rPr lang="ru-RU" sz="3200" b="1" dirty="0">
                <a:latin typeface="Times New Roman" pitchFamily="18" charset="0"/>
                <a:hlinkClick r:id="rId3" action="ppaction://hlinksldjump"/>
              </a:rPr>
              <a:t>а) от использования воды в быту;</a:t>
            </a:r>
            <a:endParaRPr lang="ru-RU" sz="3200" b="1" dirty="0">
              <a:latin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3200" b="1" dirty="0">
              <a:latin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3200" b="1" dirty="0">
                <a:latin typeface="Times New Roman" pitchFamily="18" charset="0"/>
                <a:hlinkClick r:id="rId3" action="ppaction://hlinksldjump"/>
              </a:rPr>
              <a:t>б) от использования воды в производстве;</a:t>
            </a:r>
          </a:p>
          <a:p>
            <a:pPr>
              <a:tabLst>
                <a:tab pos="457200" algn="l"/>
              </a:tabLst>
            </a:pPr>
            <a:endParaRPr lang="ru-RU" sz="3200" b="1" dirty="0">
              <a:latin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3200" b="1" dirty="0">
                <a:latin typeface="Times New Roman" pitchFamily="18" charset="0"/>
                <a:hlinkClick r:id="" action="ppaction://noaction"/>
              </a:rPr>
              <a:t>в) от слива сточных вод заводов и фабрик, нечистот с ферм</a:t>
            </a:r>
            <a:r>
              <a:rPr lang="ru-RU" sz="3200" b="1" dirty="0" smtClean="0">
                <a:latin typeface="Times New Roman" pitchFamily="18" charset="0"/>
                <a:hlinkClick r:id="" action="ppaction://noaction"/>
              </a:rPr>
              <a:t>.</a:t>
            </a:r>
            <a:endParaRPr lang="ru-RU" sz="3200" b="1" dirty="0">
              <a:latin typeface="Times New Roman" pitchFamily="18" charset="0"/>
            </a:endParaRPr>
          </a:p>
        </p:txBody>
      </p:sp>
      <p:pic>
        <p:nvPicPr>
          <p:cNvPr id="8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10242" y="4509120"/>
            <a:ext cx="1818292" cy="221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381661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135147" y="188640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ПРОВЕРЬ СЕБЯ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: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980728"/>
            <a:ext cx="7992888" cy="501675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</a:rPr>
              <a:t>4. Что люди делают для спасения живой природы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</a:rPr>
              <a:t>?</a:t>
            </a:r>
            <a:endParaRPr lang="ru-RU" sz="3200" b="1" dirty="0">
              <a:latin typeface="Times New Roman" pitchFamily="18" charset="0"/>
            </a:endParaRPr>
          </a:p>
          <a:p>
            <a:pPr algn="ctr">
              <a:tabLst>
                <a:tab pos="457200" algn="l"/>
              </a:tabLst>
            </a:pPr>
            <a:r>
              <a:rPr lang="ru-RU" sz="3200" b="1" dirty="0">
                <a:latin typeface="Times New Roman" pitchFamily="18" charset="0"/>
                <a:hlinkClick r:id="" action="ppaction://noaction"/>
              </a:rPr>
              <a:t>а) создают заповедники, ботанические </a:t>
            </a:r>
            <a:r>
              <a:rPr lang="ru-RU" sz="3200" b="1" dirty="0" smtClean="0">
                <a:latin typeface="Times New Roman" pitchFamily="18" charset="0"/>
                <a:hlinkClick r:id="" action="ppaction://noaction"/>
              </a:rPr>
              <a:t>сады, национальные парки;</a:t>
            </a:r>
            <a:endParaRPr lang="ru-RU" sz="3200" b="1" dirty="0">
              <a:latin typeface="Times New Roman" pitchFamily="18" charset="0"/>
            </a:endParaRPr>
          </a:p>
          <a:p>
            <a:pPr algn="ctr">
              <a:tabLst>
                <a:tab pos="457200" algn="l"/>
              </a:tabLst>
            </a:pPr>
            <a:endParaRPr lang="ru-RU" sz="3200" b="1" dirty="0">
              <a:latin typeface="Times New Roman" pitchFamily="18" charset="0"/>
            </a:endParaRPr>
          </a:p>
          <a:p>
            <a:pPr algn="ctr">
              <a:tabLst>
                <a:tab pos="457200" algn="l"/>
              </a:tabLst>
            </a:pPr>
            <a:r>
              <a:rPr lang="ru-RU" sz="3200" b="1" dirty="0">
                <a:latin typeface="Times New Roman" pitchFamily="18" charset="0"/>
                <a:hlinkClick r:id="rId3" action="ppaction://hlinksldjump"/>
              </a:rPr>
              <a:t>б) создают бульвары и скверы;</a:t>
            </a:r>
            <a:endParaRPr lang="ru-RU" sz="3200" b="1" dirty="0">
              <a:latin typeface="Times New Roman" pitchFamily="18" charset="0"/>
            </a:endParaRPr>
          </a:p>
          <a:p>
            <a:pPr algn="ctr">
              <a:tabLst>
                <a:tab pos="457200" algn="l"/>
              </a:tabLst>
            </a:pPr>
            <a:endParaRPr lang="ru-RU" sz="3200" b="1" dirty="0">
              <a:latin typeface="Times New Roman" pitchFamily="18" charset="0"/>
            </a:endParaRPr>
          </a:p>
          <a:p>
            <a:pPr algn="ctr">
              <a:tabLst>
                <a:tab pos="457200" algn="l"/>
              </a:tabLst>
            </a:pPr>
            <a:r>
              <a:rPr lang="ru-RU" sz="3200" b="1" dirty="0">
                <a:latin typeface="Times New Roman" pitchFamily="18" charset="0"/>
                <a:hlinkClick r:id="rId3" action="ppaction://hlinksldjump"/>
              </a:rPr>
              <a:t>в) создают фермы, пасеки и птицефабрики.</a:t>
            </a:r>
            <a:endParaRPr lang="ru-RU" sz="3200" b="1" dirty="0">
              <a:latin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3200" b="1" dirty="0">
              <a:latin typeface="Times New Roman" pitchFamily="18" charset="0"/>
            </a:endParaRPr>
          </a:p>
        </p:txBody>
      </p:sp>
      <p:pic>
        <p:nvPicPr>
          <p:cNvPr id="8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10242" y="4509120"/>
            <a:ext cx="1818292" cy="221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787309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135147" y="188640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ПРОВЕРЬ СЕБЯ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: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980728"/>
            <a:ext cx="7992888" cy="498598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</a:rPr>
              <a:t>5. Что такое заповедники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</a:rPr>
              <a:t>?</a:t>
            </a:r>
            <a:endParaRPr lang="ru-RU" sz="3200" b="1" dirty="0">
              <a:latin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3200" b="1" dirty="0">
                <a:latin typeface="Times New Roman" pitchFamily="18" charset="0"/>
                <a:hlinkClick r:id="" action="ppaction://noaction"/>
              </a:rPr>
              <a:t>а) заповедники – это участки земли, где всякая природа </a:t>
            </a:r>
            <a:r>
              <a:rPr lang="ru-RU" sz="3200" b="1" dirty="0" smtClean="0">
                <a:latin typeface="Times New Roman" pitchFamily="18" charset="0"/>
                <a:hlinkClick r:id="" action="ppaction://noaction"/>
              </a:rPr>
              <a:t>находится под охраной;</a:t>
            </a:r>
            <a:endParaRPr lang="ru-RU" sz="3200" b="1" dirty="0">
              <a:latin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1600" b="1" dirty="0">
              <a:latin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3200" b="1" dirty="0">
                <a:latin typeface="Times New Roman" pitchFamily="18" charset="0"/>
                <a:hlinkClick r:id="rId3" action="ppaction://hlinksldjump"/>
              </a:rPr>
              <a:t>б) заповедники – это участки земли, где выращивают редкие растения со всего мира;</a:t>
            </a:r>
            <a:endParaRPr lang="ru-RU" sz="3200" b="1" dirty="0">
              <a:latin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1400" b="1" dirty="0">
              <a:latin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3200" b="1" dirty="0">
                <a:latin typeface="Times New Roman" pitchFamily="18" charset="0"/>
                <a:hlinkClick r:id="rId3" action="ppaction://hlinksldjump"/>
              </a:rPr>
              <a:t>в) заповедники – это участки земли</a:t>
            </a:r>
            <a:r>
              <a:rPr lang="ru-RU" sz="3200" b="1" dirty="0" smtClean="0">
                <a:latin typeface="Times New Roman" pitchFamily="18" charset="0"/>
                <a:hlinkClick r:id="rId3" action="ppaction://hlinksldjump"/>
              </a:rPr>
              <a:t>,</a:t>
            </a:r>
          </a:p>
          <a:p>
            <a:pPr>
              <a:tabLst>
                <a:tab pos="457200" algn="l"/>
              </a:tabLst>
            </a:pPr>
            <a:r>
              <a:rPr lang="ru-RU" sz="3200" b="1" dirty="0" smtClean="0">
                <a:latin typeface="Times New Roman" pitchFamily="18" charset="0"/>
                <a:hlinkClick r:id="rId3" action="ppaction://hlinksldjump"/>
              </a:rPr>
              <a:t> </a:t>
            </a:r>
            <a:r>
              <a:rPr lang="ru-RU" sz="3200" b="1" dirty="0">
                <a:latin typeface="Times New Roman" pitchFamily="18" charset="0"/>
                <a:hlinkClick r:id="rId3" action="ppaction://hlinksldjump"/>
              </a:rPr>
              <a:t>где обитает большое </a:t>
            </a:r>
            <a:r>
              <a:rPr lang="ru-RU" sz="3200" b="1" dirty="0" smtClean="0">
                <a:latin typeface="Times New Roman" pitchFamily="18" charset="0"/>
                <a:hlinkClick r:id="rId3" action="ppaction://hlinksldjump"/>
              </a:rPr>
              <a:t>разнообразие</a:t>
            </a:r>
          </a:p>
          <a:p>
            <a:pPr>
              <a:tabLst>
                <a:tab pos="457200" algn="l"/>
              </a:tabLst>
            </a:pPr>
            <a:r>
              <a:rPr lang="ru-RU" sz="3200" b="1" dirty="0" smtClean="0">
                <a:latin typeface="Times New Roman" pitchFamily="18" charset="0"/>
                <a:hlinkClick r:id="rId3" action="ppaction://hlinksldjump"/>
              </a:rPr>
              <a:t> </a:t>
            </a:r>
            <a:r>
              <a:rPr lang="ru-RU" sz="3200" b="1" dirty="0">
                <a:latin typeface="Times New Roman" pitchFamily="18" charset="0"/>
                <a:hlinkClick r:id="rId3" action="ppaction://hlinksldjump"/>
              </a:rPr>
              <a:t>зверей, птиц и насекомых</a:t>
            </a:r>
            <a:r>
              <a:rPr lang="ru-RU" sz="3200" b="1" dirty="0" smtClean="0">
                <a:latin typeface="Times New Roman" pitchFamily="18" charset="0"/>
                <a:hlinkClick r:id="rId3" action="ppaction://hlinksldjump"/>
              </a:rPr>
              <a:t>.</a:t>
            </a:r>
            <a:endParaRPr lang="ru-RU" sz="3200" b="1" dirty="0">
              <a:latin typeface="Times New Roman" pitchFamily="18" charset="0"/>
            </a:endParaRPr>
          </a:p>
        </p:txBody>
      </p:sp>
      <p:pic>
        <p:nvPicPr>
          <p:cNvPr id="8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87184" y="4725144"/>
            <a:ext cx="1641349" cy="200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620888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763688" y="116632"/>
            <a:ext cx="5868532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u="sng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О маленьких ранах…</a:t>
            </a:r>
            <a:endParaRPr lang="ru-RU" b="1" u="sng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2050" name="Picture 2" descr="D:\Мои документы\МОИ РИСУНКИ\ДЕТИ\79777758_large_Malchik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49080" y="4330468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Мои документы\МОИ РИСУНКИ\ДЕТИ\79777758_large_Malchik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00400" y="4365104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Мои документы\МОИ РИСУНКИ\ЦВЕТЫ\0_122c1f_6369d32b_M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34625" y="5159324"/>
            <a:ext cx="15240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Мои документы\МОИ РИСУНКИ\ЦВЕТЫ\весенние цветы\0_7fda7_cc312ece_ori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87624" y="4452867"/>
            <a:ext cx="3060339" cy="249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Мои документы\МОИ РИСУНКИ\ЦВЕТЫ\0_63033_29ca35ca_orig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19534" y="4319335"/>
            <a:ext cx="1448515" cy="240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30645" y="980727"/>
            <a:ext cx="8136904" cy="3746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800" b="1" dirty="0"/>
              <a:t>Пошли дети гулять в лес и решили сделать подарок своим </a:t>
            </a:r>
            <a:r>
              <a:rPr lang="ru-RU" sz="12800" b="1" dirty="0" smtClean="0"/>
              <a:t>мамам</a:t>
            </a:r>
            <a:r>
              <a:rPr lang="ru-RU" sz="12800" b="1" dirty="0"/>
              <a:t>, насобирали охапки лесных цветов. Вроде бы дело доброе, а </a:t>
            </a:r>
            <a:r>
              <a:rPr lang="ru-RU" sz="12800" b="1" dirty="0" smtClean="0"/>
              <a:t>воспитатель</a:t>
            </a:r>
            <a:r>
              <a:rPr lang="ru-RU" sz="12800" b="1" dirty="0" smtClean="0"/>
              <a:t> </a:t>
            </a:r>
            <a:r>
              <a:rPr lang="ru-RU" sz="12800" b="1" dirty="0"/>
              <a:t>сердится:</a:t>
            </a:r>
          </a:p>
          <a:p>
            <a:r>
              <a:rPr lang="ru-RU" sz="12800" b="1" dirty="0"/>
              <a:t>—  Зачем ландышей нарвали? Нельзя же. И большие лесные колокольчики нельзя! И вот эту душистую ночную фиалку, и эти желтые купальницы, и...</a:t>
            </a:r>
          </a:p>
          <a:p>
            <a:r>
              <a:rPr lang="ru-RU" sz="12800" b="1" dirty="0"/>
              <a:t>—  Но почему? — чуть не плачут ребята. — Они же такие </a:t>
            </a:r>
            <a:r>
              <a:rPr lang="ru-RU" sz="12800" b="1" dirty="0" smtClean="0"/>
              <a:t>красивые</a:t>
            </a:r>
            <a:r>
              <a:rPr lang="ru-RU" sz="12800" b="1" dirty="0"/>
              <a:t>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88617843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135147" y="188640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ПРОВЕРЬ СЕБЯ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: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980728"/>
            <a:ext cx="7992888" cy="452431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</a:rPr>
              <a:t>5. Какие действия человека относятся к охране природы?</a:t>
            </a:r>
          </a:p>
          <a:p>
            <a:pPr algn="ctr">
              <a:tabLst>
                <a:tab pos="457200" algn="l"/>
              </a:tabLst>
            </a:pPr>
            <a:r>
              <a:rPr lang="ru-RU" sz="3200" b="1" u="sng" dirty="0" smtClean="0">
                <a:solidFill>
                  <a:srgbClr val="0000CC"/>
                </a:solidFill>
                <a:latin typeface="Times New Roman" pitchFamily="18" charset="0"/>
              </a:rPr>
              <a:t>а)посадка леса</a:t>
            </a:r>
          </a:p>
          <a:p>
            <a:pPr algn="ctr">
              <a:tabLst>
                <a:tab pos="457200" algn="l"/>
              </a:tabLst>
            </a:pPr>
            <a:r>
              <a:rPr lang="ru-RU" sz="3200" b="1" u="sng" dirty="0">
                <a:solidFill>
                  <a:srgbClr val="0000CC"/>
                </a:solidFill>
                <a:latin typeface="Times New Roman" pitchFamily="18" charset="0"/>
              </a:rPr>
              <a:t>б</a:t>
            </a:r>
            <a:r>
              <a:rPr lang="ru-RU" sz="3200" b="1" u="sng" dirty="0" smtClean="0">
                <a:solidFill>
                  <a:srgbClr val="0000CC"/>
                </a:solidFill>
                <a:latin typeface="Times New Roman" pitchFamily="18" charset="0"/>
              </a:rPr>
              <a:t>) строительство очистных сооружений</a:t>
            </a:r>
          </a:p>
          <a:p>
            <a:pPr algn="ctr">
              <a:tabLst>
                <a:tab pos="457200" algn="l"/>
              </a:tabLst>
            </a:pPr>
            <a:r>
              <a:rPr lang="ru-RU" sz="3200" b="1" u="sng" dirty="0">
                <a:solidFill>
                  <a:srgbClr val="0000CC"/>
                </a:solidFill>
                <a:latin typeface="Times New Roman" pitchFamily="18" charset="0"/>
              </a:rPr>
              <a:t>в</a:t>
            </a:r>
            <a:r>
              <a:rPr lang="ru-RU" sz="3200" b="1" u="sng" dirty="0" smtClean="0">
                <a:solidFill>
                  <a:srgbClr val="0000CC"/>
                </a:solidFill>
                <a:latin typeface="Times New Roman" pitchFamily="18" charset="0"/>
              </a:rPr>
              <a:t>) слив сточных вод в реку</a:t>
            </a:r>
          </a:p>
          <a:p>
            <a:pPr algn="ctr">
              <a:tabLst>
                <a:tab pos="457200" algn="l"/>
              </a:tabLst>
            </a:pPr>
            <a:r>
              <a:rPr lang="ru-RU" sz="3200" b="1" u="sng" dirty="0">
                <a:solidFill>
                  <a:srgbClr val="0000CC"/>
                </a:solidFill>
                <a:latin typeface="Times New Roman" pitchFamily="18" charset="0"/>
              </a:rPr>
              <a:t>г</a:t>
            </a:r>
            <a:r>
              <a:rPr lang="ru-RU" sz="3200" b="1" u="sng" dirty="0" smtClean="0">
                <a:solidFill>
                  <a:srgbClr val="0000CC"/>
                </a:solidFill>
                <a:latin typeface="Times New Roman" pitchFamily="18" charset="0"/>
              </a:rPr>
              <a:t>) подкормка зимующих птиц</a:t>
            </a:r>
          </a:p>
          <a:p>
            <a:pPr algn="ctr">
              <a:tabLst>
                <a:tab pos="457200" algn="l"/>
              </a:tabLst>
            </a:pPr>
            <a:r>
              <a:rPr lang="ru-RU" sz="3200" b="1" u="sng" dirty="0">
                <a:solidFill>
                  <a:srgbClr val="0000CC"/>
                </a:solidFill>
                <a:latin typeface="Times New Roman" pitchFamily="18" charset="0"/>
              </a:rPr>
              <a:t>д</a:t>
            </a:r>
            <a:r>
              <a:rPr lang="ru-RU" sz="3200" b="1" u="sng" dirty="0" smtClean="0">
                <a:solidFill>
                  <a:srgbClr val="0000CC"/>
                </a:solidFill>
                <a:latin typeface="Times New Roman" pitchFamily="18" charset="0"/>
              </a:rPr>
              <a:t>) заготовка древесины</a:t>
            </a:r>
          </a:p>
          <a:p>
            <a:pPr algn="ctr">
              <a:tabLst>
                <a:tab pos="457200" algn="l"/>
              </a:tabLst>
            </a:pPr>
            <a:r>
              <a:rPr lang="ru-RU" sz="3200" b="1" u="sng" dirty="0">
                <a:solidFill>
                  <a:srgbClr val="0000CC"/>
                </a:solidFill>
                <a:latin typeface="Times New Roman" pitchFamily="18" charset="0"/>
              </a:rPr>
              <a:t>е</a:t>
            </a:r>
            <a:r>
              <a:rPr lang="ru-RU" sz="3200" b="1" u="sng" dirty="0" smtClean="0">
                <a:solidFill>
                  <a:srgbClr val="0000CC"/>
                </a:solidFill>
                <a:latin typeface="Times New Roman" pitchFamily="18" charset="0"/>
              </a:rPr>
              <a:t>) создание заповедников и национальных парков</a:t>
            </a:r>
            <a:endParaRPr lang="ru-RU" sz="3200" b="1" u="sng" dirty="0">
              <a:solidFill>
                <a:srgbClr val="0000CC"/>
              </a:solidFill>
              <a:latin typeface="Times New Roman" pitchFamily="18" charset="0"/>
            </a:endParaRPr>
          </a:p>
        </p:txBody>
      </p:sp>
      <p:pic>
        <p:nvPicPr>
          <p:cNvPr id="8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87184" y="4725144"/>
            <a:ext cx="1641349" cy="200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417856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44208" y="3573894"/>
            <a:ext cx="2584326" cy="315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03648" y="398290"/>
            <a:ext cx="4176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ПОМНИ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: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69876" y="1268760"/>
            <a:ext cx="72545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000066"/>
                </a:solidFill>
                <a:latin typeface="Times New Roman" pitchFamily="18" charset="0"/>
              </a:rPr>
              <a:t>Нам жить  в одной семье,</a:t>
            </a:r>
          </a:p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000066"/>
                </a:solidFill>
                <a:latin typeface="Times New Roman" pitchFamily="18" charset="0"/>
              </a:rPr>
              <a:t>Нам жить в одном кругу,</a:t>
            </a:r>
          </a:p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000066"/>
                </a:solidFill>
                <a:latin typeface="Times New Roman" pitchFamily="18" charset="0"/>
              </a:rPr>
              <a:t>Идти в одном строю,</a:t>
            </a:r>
          </a:p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000066"/>
                </a:solidFill>
                <a:latin typeface="Times New Roman" pitchFamily="18" charset="0"/>
              </a:rPr>
              <a:t>Лететь в одном полёте…</a:t>
            </a:r>
          </a:p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000066"/>
                </a:solidFill>
                <a:latin typeface="Times New Roman" pitchFamily="18" charset="0"/>
              </a:rPr>
              <a:t>Давайте сохраним</a:t>
            </a:r>
          </a:p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000066"/>
                </a:solidFill>
                <a:latin typeface="Times New Roman" pitchFamily="18" charset="0"/>
              </a:rPr>
              <a:t>Ромашку на лугу,</a:t>
            </a:r>
          </a:p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000066"/>
                </a:solidFill>
                <a:latin typeface="Times New Roman" pitchFamily="18" charset="0"/>
              </a:rPr>
              <a:t>Кувшинку на пруду,</a:t>
            </a:r>
          </a:p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000066"/>
                </a:solidFill>
                <a:latin typeface="Times New Roman" pitchFamily="18" charset="0"/>
              </a:rPr>
              <a:t>И клюкву на болоте…</a:t>
            </a:r>
          </a:p>
        </p:txBody>
      </p:sp>
      <p:pic>
        <p:nvPicPr>
          <p:cNvPr id="16386" name="Picture 2" descr="D:\Мои документы\МОИ РИСУНКИ\экология\0_124eba_e48e0351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27158" y="433817"/>
            <a:ext cx="2201376" cy="1971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025161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img0.liveinternet.ru/images/attach/c/10/109/716/109716168_fialka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15749" y="74612"/>
            <a:ext cx="451250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://ekladata.com/atgijBJ-BvwXA4eI0ZFus0Wh0P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80112" y="180644"/>
            <a:ext cx="3751859" cy="531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s4.pic4you.ru/y2014/03-10/12216/424761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79752" y="404664"/>
            <a:ext cx="3095567" cy="611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ttp://s4.pic4you.ru/y2014/03-10/12216/424761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3095567" cy="611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3419872" y="3493375"/>
            <a:ext cx="2016224" cy="364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ФИАЛКА</a:t>
            </a:r>
          </a:p>
        </p:txBody>
      </p:sp>
      <p:pic>
        <p:nvPicPr>
          <p:cNvPr id="13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5868144" y="242277"/>
            <a:ext cx="3024336" cy="364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ЛАНДЫШ</a:t>
            </a: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899592" y="6036929"/>
            <a:ext cx="3528392" cy="364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ЛЕСНОЙ КОЛОКОЛЬЧИК</a:t>
            </a:r>
          </a:p>
        </p:txBody>
      </p:sp>
      <p:pic>
        <p:nvPicPr>
          <p:cNvPr id="1035" name="Picture 11" descr="https://img-fotki.yandex.ru/get/6302/5901566.333/0_8f357_86c28cad_X5L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96116" y="3858173"/>
            <a:ext cx="3184195" cy="295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51079233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85517" y="655437"/>
            <a:ext cx="8282053" cy="5760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4600"/>
                </a:solidFill>
              </a:rPr>
              <a:t>КАЖДАЯ СЛОМАННАЯ ВЕТКА,</a:t>
            </a:r>
          </a:p>
          <a:p>
            <a:endParaRPr lang="ru-RU" sz="4000" b="1" dirty="0" smtClean="0">
              <a:ln>
                <a:solidFill>
                  <a:schemeClr val="tx1"/>
                </a:solidFill>
              </a:ln>
              <a:solidFill>
                <a:srgbClr val="004600"/>
              </a:solidFill>
            </a:endParaRPr>
          </a:p>
          <a:p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4600"/>
                </a:solidFill>
              </a:rPr>
              <a:t>КАЖДЫЙ СОРВАННЫЙ</a:t>
            </a:r>
          </a:p>
          <a:p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4600"/>
                </a:solidFill>
              </a:rPr>
              <a:t> ЦВЕТОК,</a:t>
            </a:r>
          </a:p>
          <a:p>
            <a:endParaRPr lang="ru-RU" sz="4000" b="1" dirty="0" smtClean="0">
              <a:ln>
                <a:solidFill>
                  <a:schemeClr val="tx1"/>
                </a:solidFill>
              </a:ln>
              <a:solidFill>
                <a:srgbClr val="004600"/>
              </a:solidFill>
            </a:endParaRPr>
          </a:p>
          <a:p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4600"/>
                </a:solidFill>
              </a:rPr>
              <a:t>КАЖДАЯ ПОЙМАННАЯ</a:t>
            </a:r>
          </a:p>
          <a:p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004600"/>
                </a:solidFill>
              </a:rPr>
              <a:t> БАБОЧКА ИЛИ ПТИЧКА</a:t>
            </a:r>
          </a:p>
          <a:p>
            <a:endParaRPr lang="ru-RU" sz="4000" b="1" dirty="0" smtClean="0">
              <a:solidFill>
                <a:srgbClr val="006600"/>
              </a:solidFill>
            </a:endParaRP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ЭТО   МАЛЕНЬКАЯ   РАНА,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 НАНЕСЁННАЯ    ПРИРОДЕ</a:t>
            </a:r>
            <a:r>
              <a:rPr lang="ru-RU" b="1" dirty="0" smtClean="0">
                <a:solidFill>
                  <a:srgbClr val="FF0000"/>
                </a:solidFill>
              </a:rPr>
              <a:t>!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-252536" y="784657"/>
            <a:ext cx="2339752" cy="23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3862"/>
          <a:stretch>
            <a:fillRect/>
          </a:stretch>
        </p:blipFill>
        <p:spPr bwMode="auto">
          <a:xfrm>
            <a:off x="6911752" y="1227249"/>
            <a:ext cx="2232248" cy="2178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76494" y="3717032"/>
            <a:ext cx="2267505" cy="2202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9236549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763688" y="116632"/>
            <a:ext cx="5868532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u="sng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О  ранах БОЛЬШИХ…</a:t>
            </a:r>
            <a:endParaRPr lang="ru-RU" b="1" u="sng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074" name="Picture 2" descr="http://ecos.org.ua/wp-content/vyrubka-leso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473930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alex-school.moy.su/_ph/2/59210598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23928" y="3372647"/>
            <a:ext cx="496234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895292" y="1975714"/>
            <a:ext cx="4105589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Загрязнение воздуха</a:t>
            </a:r>
            <a:endParaRPr lang="ru-RU" b="1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59296" y="4365104"/>
            <a:ext cx="4105589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/>
              <a:t>Вырубка леса</a:t>
            </a:r>
          </a:p>
        </p:txBody>
      </p:sp>
    </p:spTree>
    <p:extLst>
      <p:ext uri="{BB962C8B-B14F-4D97-AF65-F5344CB8AC3E}">
        <p14:creationId xmlns:p14="http://schemas.microsoft.com/office/powerpoint/2010/main" xmlns="" val="423329743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3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763688" y="116632"/>
            <a:ext cx="5868532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u="sng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О  ранах БОЛЬШИХ…</a:t>
            </a:r>
            <a:endParaRPr lang="ru-RU" b="1" u="sng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895292" y="1975714"/>
            <a:ext cx="4105589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Загрязнение воды</a:t>
            </a:r>
            <a:endParaRPr lang="ru-RU" b="1" dirty="0"/>
          </a:p>
        </p:txBody>
      </p:sp>
      <p:pic>
        <p:nvPicPr>
          <p:cNvPr id="6146" name="Picture 2" descr="http://politdozor.ru/assets/files/2014/11/1393545386_zadohnuvshayasya-ryba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23928" y="3124736"/>
            <a:ext cx="5074752" cy="374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ecology-of.ru/wp-content/uploads/2015/06/water-pollution-EP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9013" y="980727"/>
            <a:ext cx="47625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9105441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00302" y="12220"/>
            <a:ext cx="9244302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763688" y="116632"/>
            <a:ext cx="5868532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u="sng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О  ранах БОЛЬШИХ…</a:t>
            </a:r>
            <a:endParaRPr lang="ru-RU" b="1" u="sng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9602" y="980727"/>
            <a:ext cx="6336704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Исчезновение животных</a:t>
            </a:r>
            <a:endParaRPr lang="ru-RU" b="1" dirty="0"/>
          </a:p>
        </p:txBody>
      </p:sp>
      <p:pic>
        <p:nvPicPr>
          <p:cNvPr id="8194" name="Picture 2" descr="http://ecoportal.su/news_img/128-231210-0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87687" y="1935366"/>
            <a:ext cx="4464496" cy="269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0" y="4878447"/>
            <a:ext cx="5285618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Морская корова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static.newsland.com/news_galleries/520/520322_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07711" y="1935366"/>
            <a:ext cx="2569138" cy="450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471698" y="5774375"/>
            <a:ext cx="4572000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Странствующий голубь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245257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3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200"/>
                            </p:stCondLst>
                            <p:childTnLst>
                              <p:par>
                                <p:cTn id="1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40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042572" y="1340768"/>
            <a:ext cx="4105589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Мамонты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http://ppt4web.ru/images/115/18072/640/img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79512" y="188640"/>
            <a:ext cx="5248155" cy="352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nkj.ru/upload/iblock/f86/f8665e0eaf46cbbf325f888cd16af6df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572000" y="3071414"/>
            <a:ext cx="444731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79512" y="4952198"/>
            <a:ext cx="4105589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Маврикийский дронт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548857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6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4732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619672" y="47328"/>
            <a:ext cx="6264696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ОХРАНА ПРИРОДЫ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0246" name="Picture 6" descr="http://primpogoda.ru/images/cms/data/img2012/april/11_wednesday/a_mother_parenting_her_grown-up_off-spring_wwf_isun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14806" y="3083796"/>
            <a:ext cx="5313728" cy="364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arkadia-utes.ru/assets/photo/crimea-excursions/walking-tours/hotel-arcadia-crimea-walking-tours-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1001967"/>
            <a:ext cx="550732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5614833" y="1412388"/>
            <a:ext cx="3672409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Заповедники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0" y="5139429"/>
            <a:ext cx="4105589" cy="15895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Национальные парки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42886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2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00"/>
                            </p:stCondLst>
                            <p:childTnLst>
                              <p:par>
                                <p:cTn id="1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509</Words>
  <Application>Microsoft Office PowerPoint</Application>
  <PresentationFormat>Экран (4:3)</PresentationFormat>
  <Paragraphs>99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cp:lastModifiedBy>Оля</cp:lastModifiedBy>
  <cp:revision>16</cp:revision>
  <dcterms:created xsi:type="dcterms:W3CDTF">2015-09-22T19:30:13Z</dcterms:created>
  <dcterms:modified xsi:type="dcterms:W3CDTF">2020-04-07T14:20:52Z</dcterms:modified>
</cp:coreProperties>
</file>