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94"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2FEDC4C-F9A2-46ED-8BBB-4D234D6A127B}" type="datetimeFigureOut">
              <a:rPr lang="ru-RU" smtClean="0"/>
              <a:pPr/>
              <a:t>07.04.2020</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892E4A55-974C-4D59-9C97-EECA7FE35684}"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wedg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2FEDC4C-F9A2-46ED-8BBB-4D234D6A127B}" type="datetimeFigureOut">
              <a:rPr lang="ru-RU" smtClean="0"/>
              <a:pPr/>
              <a:t>07.04.2020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92E4A55-974C-4D59-9C97-EECA7FE35684}" type="slidenum">
              <a:rPr lang="ru-RU" smtClean="0"/>
              <a:pPr/>
              <a:t>‹#›</a:t>
            </a:fld>
            <a:endParaRPr lang="ru-RU"/>
          </a:p>
        </p:txBody>
      </p:sp>
    </p:spTree>
  </p:cSld>
  <p:clrMapOvr>
    <a:masterClrMapping/>
  </p:clrMapOvr>
  <p:transition>
    <p:wedg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2FEDC4C-F9A2-46ED-8BBB-4D234D6A127B}" type="datetimeFigureOut">
              <a:rPr lang="ru-RU" smtClean="0"/>
              <a:pPr/>
              <a:t>07.04.2020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92E4A55-974C-4D59-9C97-EECA7FE35684}" type="slidenum">
              <a:rPr lang="ru-RU" smtClean="0"/>
              <a:pPr/>
              <a:t>‹#›</a:t>
            </a:fld>
            <a:endParaRPr lang="ru-RU"/>
          </a:p>
        </p:txBody>
      </p:sp>
    </p:spTree>
  </p:cSld>
  <p:clrMapOvr>
    <a:masterClrMapping/>
  </p:clrMapOvr>
  <p:transition>
    <p:wedg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2FEDC4C-F9A2-46ED-8BBB-4D234D6A127B}" type="datetimeFigureOut">
              <a:rPr lang="ru-RU" smtClean="0"/>
              <a:pPr/>
              <a:t>07.04.2020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92E4A55-974C-4D59-9C97-EECA7FE35684}" type="slidenum">
              <a:rPr lang="ru-RU" smtClean="0"/>
              <a:pPr/>
              <a:t>‹#›</a:t>
            </a:fld>
            <a:endParaRPr lang="ru-RU"/>
          </a:p>
        </p:txBody>
      </p:sp>
    </p:spTree>
  </p:cSld>
  <p:clrMapOvr>
    <a:masterClrMapping/>
  </p:clrMapOvr>
  <p:transition>
    <p:wedg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2FEDC4C-F9A2-46ED-8BBB-4D234D6A127B}" type="datetimeFigureOut">
              <a:rPr lang="ru-RU" smtClean="0"/>
              <a:pPr/>
              <a:t>07.04.2020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92E4A55-974C-4D59-9C97-EECA7FE35684}"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wedg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2FEDC4C-F9A2-46ED-8BBB-4D234D6A127B}" type="datetimeFigureOut">
              <a:rPr lang="ru-RU" smtClean="0"/>
              <a:pPr/>
              <a:t>07.04.2020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92E4A55-974C-4D59-9C97-EECA7FE35684}" type="slidenum">
              <a:rPr lang="ru-RU" smtClean="0"/>
              <a:pPr/>
              <a:t>‹#›</a:t>
            </a:fld>
            <a:endParaRPr lang="ru-RU"/>
          </a:p>
        </p:txBody>
      </p:sp>
    </p:spTree>
  </p:cSld>
  <p:clrMapOvr>
    <a:masterClrMapping/>
  </p:clrMapOvr>
  <p:transition>
    <p:wedg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2FEDC4C-F9A2-46ED-8BBB-4D234D6A127B}" type="datetimeFigureOut">
              <a:rPr lang="ru-RU" smtClean="0"/>
              <a:pPr/>
              <a:t>07.04.2020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92E4A55-974C-4D59-9C97-EECA7FE35684}" type="slidenum">
              <a:rPr lang="ru-RU" smtClean="0"/>
              <a:pPr/>
              <a:t>‹#›</a:t>
            </a:fld>
            <a:endParaRPr lang="ru-RU"/>
          </a:p>
        </p:txBody>
      </p:sp>
    </p:spTree>
  </p:cSld>
  <p:clrMapOvr>
    <a:masterClrMapping/>
  </p:clrMapOvr>
  <p:transition>
    <p:wedg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2FEDC4C-F9A2-46ED-8BBB-4D234D6A127B}" type="datetimeFigureOut">
              <a:rPr lang="ru-RU" smtClean="0"/>
              <a:pPr/>
              <a:t>07.04.2020</a:t>
            </a:fld>
            <a:endParaRPr lang="ru-RU"/>
          </a:p>
        </p:txBody>
      </p:sp>
      <p:sp>
        <p:nvSpPr>
          <p:cNvPr id="8" name="Номер слайда 7"/>
          <p:cNvSpPr>
            <a:spLocks noGrp="1"/>
          </p:cNvSpPr>
          <p:nvPr>
            <p:ph type="sldNum" sz="quarter" idx="11"/>
          </p:nvPr>
        </p:nvSpPr>
        <p:spPr/>
        <p:txBody>
          <a:bodyPr/>
          <a:lstStyle/>
          <a:p>
            <a:fld id="{892E4A55-974C-4D59-9C97-EECA7FE35684}"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transition>
    <p:wedg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2FEDC4C-F9A2-46ED-8BBB-4D234D6A127B}" type="datetimeFigureOut">
              <a:rPr lang="ru-RU" smtClean="0"/>
              <a:pPr/>
              <a:t>07.04.2020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92E4A55-974C-4D59-9C97-EECA7FE35684}" type="slidenum">
              <a:rPr lang="ru-RU" smtClean="0"/>
              <a:pPr/>
              <a:t>‹#›</a:t>
            </a:fld>
            <a:endParaRPr lang="ru-RU"/>
          </a:p>
        </p:txBody>
      </p:sp>
    </p:spTree>
  </p:cSld>
  <p:clrMapOvr>
    <a:masterClrMapping/>
  </p:clrMapOvr>
  <p:transition>
    <p:wedg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2FEDC4C-F9A2-46ED-8BBB-4D234D6A127B}" type="datetimeFigureOut">
              <a:rPr lang="ru-RU" smtClean="0"/>
              <a:pPr/>
              <a:t>07.04.2020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892E4A55-974C-4D59-9C97-EECA7FE35684}" type="slidenum">
              <a:rPr lang="ru-RU" smtClean="0"/>
              <a:pPr/>
              <a:t>‹#›</a:t>
            </a:fld>
            <a:endParaRPr lang="ru-RU"/>
          </a:p>
        </p:txBody>
      </p:sp>
    </p:spTree>
  </p:cSld>
  <p:clrMapOvr>
    <a:masterClrMapping/>
  </p:clrMapOvr>
  <p:transition>
    <p:wedg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B2FEDC4C-F9A2-46ED-8BBB-4D234D6A127B}" type="datetimeFigureOut">
              <a:rPr lang="ru-RU" smtClean="0"/>
              <a:pPr/>
              <a:t>07.04.2020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92E4A55-974C-4D59-9C97-EECA7FE35684}" type="slidenum">
              <a:rPr lang="ru-RU" smtClean="0"/>
              <a:pPr/>
              <a:t>‹#›</a:t>
            </a:fld>
            <a:endParaRPr lang="ru-RU"/>
          </a:p>
        </p:txBody>
      </p:sp>
    </p:spTree>
  </p:cSld>
  <p:clrMapOvr>
    <a:masterClrMapping/>
  </p:clrMapOvr>
  <p:transition>
    <p:wedg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2FEDC4C-F9A2-46ED-8BBB-4D234D6A127B}" type="datetimeFigureOut">
              <a:rPr lang="ru-RU" smtClean="0"/>
              <a:pPr/>
              <a:t>07.04.2020</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892E4A55-974C-4D59-9C97-EECA7FE35684}"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ransition>
    <p:wedge/>
  </p:transition>
  <p:timing>
    <p:tnLst>
      <p:par>
        <p:cT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ctrTitle"/>
          </p:nvPr>
        </p:nvSpPr>
        <p:spPr>
          <a:xfrm>
            <a:off x="4857752" y="500042"/>
            <a:ext cx="4136872" cy="1056750"/>
          </a:xfrm>
        </p:spPr>
        <p:txBody>
          <a:bodyPr>
            <a:noAutofit/>
          </a:bodyPr>
          <a:lstStyle/>
          <a:p>
            <a:pPr algn="ctr"/>
            <a:r>
              <a:rPr lang="ru-RU" sz="5400" dirty="0" smtClean="0">
                <a:solidFill>
                  <a:srgbClr val="FF0000"/>
                </a:solidFill>
              </a:rPr>
              <a:t>«Опасные животные»</a:t>
            </a:r>
            <a:endParaRPr lang="ru-RU" sz="5400" dirty="0">
              <a:solidFill>
                <a:srgbClr val="FF0000"/>
              </a:solidFill>
            </a:endParaRPr>
          </a:p>
        </p:txBody>
      </p:sp>
      <p:pic>
        <p:nvPicPr>
          <p:cNvPr id="6" name="Рисунок 5" descr="4.jpg"/>
          <p:cNvPicPr>
            <a:picLocks noChangeAspect="1"/>
          </p:cNvPicPr>
          <p:nvPr/>
        </p:nvPicPr>
        <p:blipFill>
          <a:blip r:embed="rId2" cstate="print"/>
          <a:stretch>
            <a:fillRect/>
          </a:stretch>
        </p:blipFill>
        <p:spPr>
          <a:xfrm>
            <a:off x="38311" y="214290"/>
            <a:ext cx="4890880" cy="421484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 name="Подзаголовок 1"/>
          <p:cNvSpPr>
            <a:spLocks noGrp="1"/>
          </p:cNvSpPr>
          <p:nvPr>
            <p:ph type="subTitle" idx="1"/>
          </p:nvPr>
        </p:nvSpPr>
        <p:spPr>
          <a:xfrm>
            <a:off x="467544" y="2132856"/>
            <a:ext cx="7992888" cy="3456384"/>
          </a:xfrm>
        </p:spPr>
        <p:txBody>
          <a:bodyPr/>
          <a:lstStyle/>
          <a:p>
            <a:pPr algn="ctr"/>
            <a:r>
              <a:rPr lang="ru-RU" dirty="0" smtClean="0"/>
              <a:t>Подготовила </a:t>
            </a:r>
            <a:r>
              <a:rPr lang="ru-RU" dirty="0" smtClean="0"/>
              <a:t>воспитатель специальной (коррекционной)</a:t>
            </a:r>
          </a:p>
          <a:p>
            <a:pPr algn="ctr"/>
            <a:r>
              <a:rPr lang="ru-RU" dirty="0" smtClean="0"/>
              <a:t> школы – интернат </a:t>
            </a:r>
            <a:r>
              <a:rPr lang="ru-RU" dirty="0" err="1" smtClean="0"/>
              <a:t>ст</a:t>
            </a:r>
            <a:r>
              <a:rPr lang="ru-RU" dirty="0" smtClean="0"/>
              <a:t> – </a:t>
            </a:r>
            <a:r>
              <a:rPr lang="ru-RU" dirty="0" err="1" smtClean="0"/>
              <a:t>цы</a:t>
            </a:r>
            <a:r>
              <a:rPr lang="ru-RU" dirty="0" smtClean="0"/>
              <a:t> Шкуринской Щербина О. Н.</a:t>
            </a:r>
            <a:endParaRPr lang="ru-RU" dirty="0"/>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13.jpg"/>
          <p:cNvPicPr>
            <a:picLocks noChangeAspect="1"/>
          </p:cNvPicPr>
          <p:nvPr/>
        </p:nvPicPr>
        <p:blipFill>
          <a:blip r:embed="rId2" cstate="print"/>
          <a:stretch>
            <a:fillRect/>
          </a:stretch>
        </p:blipFill>
        <p:spPr>
          <a:xfrm>
            <a:off x="5000628" y="214290"/>
            <a:ext cx="4000504" cy="3000378"/>
          </a:xfrm>
          <a:prstGeom prst="rect">
            <a:avLst/>
          </a:prstGeom>
        </p:spPr>
      </p:pic>
      <p:sp>
        <p:nvSpPr>
          <p:cNvPr id="7" name="Прямоугольник 6"/>
          <p:cNvSpPr/>
          <p:nvPr/>
        </p:nvSpPr>
        <p:spPr>
          <a:xfrm>
            <a:off x="642910" y="3786190"/>
            <a:ext cx="7358114" cy="523220"/>
          </a:xfrm>
          <a:prstGeom prst="rect">
            <a:avLst/>
          </a:prstGeom>
        </p:spPr>
        <p:txBody>
          <a:bodyPr wrap="square">
            <a:spAutoFit/>
          </a:bodyPr>
          <a:lstStyle/>
          <a:p>
            <a:pPr algn="ctr"/>
            <a:r>
              <a:rPr lang="ru-RU" sz="2800" dirty="0" smtClean="0">
                <a:solidFill>
                  <a:srgbClr val="FF0000"/>
                </a:solidFill>
              </a:rPr>
              <a:t> </a:t>
            </a:r>
            <a:endParaRPr lang="ru-RU" sz="2800" dirty="0">
              <a:solidFill>
                <a:srgbClr val="FF0000"/>
              </a:solidFill>
            </a:endParaRPr>
          </a:p>
        </p:txBody>
      </p:sp>
      <p:sp>
        <p:nvSpPr>
          <p:cNvPr id="21505" name="Rectangle 1"/>
          <p:cNvSpPr>
            <a:spLocks noChangeArrowheads="1"/>
          </p:cNvSpPr>
          <p:nvPr/>
        </p:nvSpPr>
        <p:spPr bwMode="auto">
          <a:xfrm>
            <a:off x="0" y="0"/>
            <a:ext cx="91440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5400" b="1" i="0" u="none" strike="noStrike" normalizeH="0" baseline="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Times New Roman" pitchFamily="18" charset="0"/>
                <a:ea typeface="Calibri" pitchFamily="34" charset="0"/>
                <a:cs typeface="Times New Roman" pitchFamily="18" charset="0"/>
              </a:rPr>
              <a:t>Конус</a:t>
            </a:r>
            <a:endParaRPr kumimoji="0" lang="ru-RU" sz="5400" b="1" i="0" u="none" strike="noStrike" normalizeH="0" baseline="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Arial" pitchFamily="34" charset="0"/>
              <a:cs typeface="Arial" pitchFamily="34" charset="0"/>
            </a:endParaRPr>
          </a:p>
        </p:txBody>
      </p:sp>
      <p:sp>
        <p:nvSpPr>
          <p:cNvPr id="21506" name="Rectangle 2"/>
          <p:cNvSpPr>
            <a:spLocks noChangeArrowheads="1"/>
          </p:cNvSpPr>
          <p:nvPr/>
        </p:nvSpPr>
        <p:spPr bwMode="auto">
          <a:xfrm>
            <a:off x="0" y="3571876"/>
            <a:ext cx="9144000"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effectLst/>
                <a:latin typeface="Times New Roman" pitchFamily="18" charset="0"/>
                <a:ea typeface="Times New Roman" pitchFamily="18" charset="0"/>
                <a:cs typeface="Times New Roman" pitchFamily="18" charset="0"/>
              </a:rPr>
              <a:t>На первый взгляд эти моллюски довольно симпатичны, особенно их раковины. Они очень ценятся коллекционерами всего мира. Такую раковину можно очень дорого продать. Но добыть ее можно только с риском для жизни. Конусы обороняются от врагов при помощи своих ядовитых гарпунов. На данный момент не существует никакого противоядия, но оно скорее всего и не понадобится.  Смерть наступает уже через несколько минут после нападения. </a:t>
            </a:r>
            <a:r>
              <a:rPr kumimoji="0" lang="ru-RU" sz="2400" b="0" i="0" u="none" strike="noStrike" cap="none" normalizeH="0" baseline="0" dirty="0" smtClean="0">
                <a:ln>
                  <a:noFill/>
                </a:ln>
                <a:effectLst/>
                <a:latin typeface="Times New Roman" pitchFamily="18" charset="0"/>
                <a:ea typeface="Calibri" pitchFamily="34" charset="0"/>
                <a:cs typeface="Times New Roman" pitchFamily="18" charset="0"/>
              </a:rPr>
              <a:t>Одна капля яда этой улитки способна убить 20 человек. </a:t>
            </a:r>
            <a:endParaRPr kumimoji="0" lang="ru-RU" sz="2400" b="0" i="0" u="none" strike="noStrike" cap="none" normalizeH="0" baseline="0" dirty="0" smtClean="0">
              <a:ln>
                <a:noFill/>
              </a:ln>
              <a:effectLst/>
              <a:latin typeface="Times New Roman" pitchFamily="18" charset="0"/>
              <a:cs typeface="Times New Roman" pitchFamily="18" charset="0"/>
            </a:endParaRPr>
          </a:p>
        </p:txBody>
      </p:sp>
      <p:pic>
        <p:nvPicPr>
          <p:cNvPr id="12" name="Рисунок 11" descr="14.jpg"/>
          <p:cNvPicPr>
            <a:picLocks noChangeAspect="1"/>
          </p:cNvPicPr>
          <p:nvPr/>
        </p:nvPicPr>
        <p:blipFill>
          <a:blip r:embed="rId3" cstate="print"/>
          <a:stretch>
            <a:fillRect/>
          </a:stretch>
        </p:blipFill>
        <p:spPr>
          <a:xfrm>
            <a:off x="285720" y="1071546"/>
            <a:ext cx="4596473" cy="2505078"/>
          </a:xfrm>
          <a:prstGeom prst="rect">
            <a:avLst/>
          </a:prstGeom>
        </p:spPr>
      </p:pic>
    </p:spTree>
  </p:cSld>
  <p:clrMapOvr>
    <a:masterClrMapping/>
  </p:clrMapOvr>
  <p:transition spd="slow">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642910" y="3786190"/>
            <a:ext cx="7358114" cy="523220"/>
          </a:xfrm>
          <a:prstGeom prst="rect">
            <a:avLst/>
          </a:prstGeom>
        </p:spPr>
        <p:txBody>
          <a:bodyPr wrap="square">
            <a:spAutoFit/>
          </a:bodyPr>
          <a:lstStyle/>
          <a:p>
            <a:pPr algn="ctr"/>
            <a:r>
              <a:rPr lang="ru-RU" sz="2800" dirty="0" smtClean="0">
                <a:solidFill>
                  <a:srgbClr val="FF0000"/>
                </a:solidFill>
              </a:rPr>
              <a:t> </a:t>
            </a:r>
            <a:endParaRPr lang="ru-RU" sz="2800" dirty="0">
              <a:solidFill>
                <a:srgbClr val="FF0000"/>
              </a:solidFill>
            </a:endParaRPr>
          </a:p>
        </p:txBody>
      </p:sp>
      <p:sp>
        <p:nvSpPr>
          <p:cNvPr id="13" name="Прямоугольник 12"/>
          <p:cNvSpPr/>
          <p:nvPr/>
        </p:nvSpPr>
        <p:spPr>
          <a:xfrm>
            <a:off x="0" y="142852"/>
            <a:ext cx="8786874" cy="523220"/>
          </a:xfrm>
          <a:prstGeom prst="rect">
            <a:avLst/>
          </a:prstGeom>
        </p:spPr>
        <p:txBody>
          <a:bodyPr wrap="square">
            <a:spAutoFit/>
          </a:bodyPr>
          <a:lstStyle/>
          <a:p>
            <a:r>
              <a:rPr lang="ru-RU" sz="28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Гусеница бабочки</a:t>
            </a:r>
            <a:r>
              <a:rPr lang="ru-RU" sz="2800" b="1" i="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 </a:t>
            </a:r>
            <a:r>
              <a:rPr lang="ru-RU" sz="28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из семейства </a:t>
            </a:r>
            <a:r>
              <a:rPr lang="ru-RU" sz="2800" b="1" dirty="0" err="1"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мегалопигид</a:t>
            </a:r>
            <a:endParaRPr lang="ru-RU" sz="28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23558" name="Rectangle 6"/>
          <p:cNvSpPr>
            <a:spLocks noChangeArrowheads="1"/>
          </p:cNvSpPr>
          <p:nvPr/>
        </p:nvSpPr>
        <p:spPr bwMode="auto">
          <a:xfrm>
            <a:off x="0" y="3643314"/>
            <a:ext cx="9144000"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effectLst/>
                <a:latin typeface="Arial" pitchFamily="34" charset="0"/>
                <a:ea typeface="Times New Roman" pitchFamily="18" charset="0"/>
                <a:cs typeface="Arial" pitchFamily="34" charset="0"/>
              </a:rPr>
              <a:t>Издали гусеницу этой бабочки можно принять за безобидный кусочек пуха, который дети и даже взрослые могут по неведению взять в руки. Но не в коем случае этого нельзя делать. Одно неосторожное касание и место прикосновения пронзает сильная боль.</a:t>
            </a:r>
            <a:br>
              <a:rPr kumimoji="0" lang="ru-RU" sz="2400" b="0" i="0" u="none" strike="noStrike" cap="none" normalizeH="0" baseline="0" dirty="0" smtClean="0">
                <a:ln>
                  <a:noFill/>
                </a:ln>
                <a:effectLst/>
                <a:latin typeface="Arial" pitchFamily="34" charset="0"/>
                <a:ea typeface="Times New Roman" pitchFamily="18" charset="0"/>
                <a:cs typeface="Arial" pitchFamily="34" charset="0"/>
              </a:rPr>
            </a:br>
            <a:r>
              <a:rPr kumimoji="0" lang="ru-RU" sz="2400" b="0" i="0" u="none" strike="noStrike" cap="none" normalizeH="0" baseline="0" dirty="0" smtClean="0">
                <a:ln>
                  <a:noFill/>
                </a:ln>
                <a:effectLst/>
                <a:latin typeface="Arial" pitchFamily="34" charset="0"/>
                <a:ea typeface="Times New Roman" pitchFamily="18" charset="0"/>
                <a:cs typeface="Arial" pitchFamily="34" charset="0"/>
              </a:rPr>
              <a:t>	Под их шелковистым «мехом» скрываются короткие заостренные щетинки, полость которых заполнена токсичным веществом.</a:t>
            </a:r>
            <a:endParaRPr kumimoji="0" lang="ru-RU" sz="2400" b="0" i="0" u="none" strike="noStrike" cap="none" normalizeH="0" baseline="0" dirty="0" smtClean="0">
              <a:ln>
                <a:noFill/>
              </a:ln>
              <a:effectLst/>
              <a:latin typeface="Arial" pitchFamily="34" charset="0"/>
              <a:cs typeface="Arial" pitchFamily="34" charset="0"/>
            </a:endParaRPr>
          </a:p>
        </p:txBody>
      </p:sp>
      <p:pic>
        <p:nvPicPr>
          <p:cNvPr id="14" name="Рисунок 13" descr="18.jpg"/>
          <p:cNvPicPr>
            <a:picLocks noChangeAspect="1"/>
          </p:cNvPicPr>
          <p:nvPr/>
        </p:nvPicPr>
        <p:blipFill>
          <a:blip r:embed="rId2" cstate="print"/>
          <a:stretch>
            <a:fillRect/>
          </a:stretch>
        </p:blipFill>
        <p:spPr>
          <a:xfrm>
            <a:off x="3929058" y="642918"/>
            <a:ext cx="4049188" cy="3052076"/>
          </a:xfrm>
          <a:prstGeom prst="rect">
            <a:avLst/>
          </a:prstGeom>
        </p:spPr>
      </p:pic>
      <p:pic>
        <p:nvPicPr>
          <p:cNvPr id="15" name="Рисунок 14" descr="16.jpg"/>
          <p:cNvPicPr>
            <a:picLocks noChangeAspect="1"/>
          </p:cNvPicPr>
          <p:nvPr/>
        </p:nvPicPr>
        <p:blipFill>
          <a:blip r:embed="rId3" cstate="print"/>
          <a:stretch>
            <a:fillRect/>
          </a:stretch>
        </p:blipFill>
        <p:spPr>
          <a:xfrm>
            <a:off x="214282" y="1000108"/>
            <a:ext cx="3643306" cy="2732480"/>
          </a:xfrm>
          <a:prstGeom prst="rect">
            <a:avLst/>
          </a:prstGeom>
        </p:spPr>
      </p:pic>
    </p:spTree>
  </p:cSld>
  <p:clrMapOvr>
    <a:masterClrMapping/>
  </p:clrMapOvr>
  <p:transition spd="slow">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642910" y="3786190"/>
            <a:ext cx="7358114" cy="523220"/>
          </a:xfrm>
          <a:prstGeom prst="rect">
            <a:avLst/>
          </a:prstGeom>
        </p:spPr>
        <p:txBody>
          <a:bodyPr wrap="square">
            <a:spAutoFit/>
          </a:bodyPr>
          <a:lstStyle/>
          <a:p>
            <a:pPr algn="ctr"/>
            <a:r>
              <a:rPr lang="ru-RU" sz="2800" dirty="0" smtClean="0">
                <a:solidFill>
                  <a:srgbClr val="FF0000"/>
                </a:solidFill>
              </a:rPr>
              <a:t> </a:t>
            </a:r>
            <a:endParaRPr lang="ru-RU" sz="2800" dirty="0">
              <a:solidFill>
                <a:srgbClr val="FF0000"/>
              </a:solidFill>
            </a:endParaRPr>
          </a:p>
        </p:txBody>
      </p:sp>
      <p:sp>
        <p:nvSpPr>
          <p:cNvPr id="8" name="Прямоугольник 7"/>
          <p:cNvSpPr/>
          <p:nvPr/>
        </p:nvSpPr>
        <p:spPr>
          <a:xfrm>
            <a:off x="0" y="0"/>
            <a:ext cx="3857620" cy="6832640"/>
          </a:xfrm>
          <a:prstGeom prst="rect">
            <a:avLst/>
          </a:prstGeom>
        </p:spPr>
        <p:txBody>
          <a:bodyPr wrap="square">
            <a:spAutoFit/>
          </a:bodyPr>
          <a:lstStyle/>
          <a:p>
            <a:r>
              <a:rPr lang="ru-RU" sz="2800" dirty="0" smtClean="0"/>
              <a:t>Щетинки легко протыкают кожный покров, и попавший в кровь яд вызывает резкую боль. Чаще всего дело ограничивается сильной головной болью, тошнотой и рвотой, но в тяжелых случаях иногда развивается отек дыхательных путей, который может привести к смерти.</a:t>
            </a:r>
            <a:r>
              <a:rPr lang="ru-RU" dirty="0" smtClean="0"/>
              <a:t/>
            </a:r>
            <a:br>
              <a:rPr lang="ru-RU" dirty="0" smtClean="0"/>
            </a:br>
            <a:endParaRPr lang="ru-RU" dirty="0"/>
          </a:p>
        </p:txBody>
      </p:sp>
      <p:pic>
        <p:nvPicPr>
          <p:cNvPr id="9" name="Рисунок 8" descr="17.jpg"/>
          <p:cNvPicPr>
            <a:picLocks noChangeAspect="1"/>
          </p:cNvPicPr>
          <p:nvPr/>
        </p:nvPicPr>
        <p:blipFill>
          <a:blip r:embed="rId2" cstate="print"/>
          <a:stretch>
            <a:fillRect/>
          </a:stretch>
        </p:blipFill>
        <p:spPr>
          <a:xfrm>
            <a:off x="3857620" y="142852"/>
            <a:ext cx="4929204" cy="6572272"/>
          </a:xfrm>
          <a:prstGeom prst="rect">
            <a:avLst/>
          </a:prstGeom>
        </p:spPr>
      </p:pic>
    </p:spTree>
  </p:cSld>
  <p:clrMapOvr>
    <a:masterClrMapping/>
  </p:clrMapOvr>
  <p:transition spd="slow">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642910" y="4214818"/>
            <a:ext cx="7358114" cy="523220"/>
          </a:xfrm>
          <a:prstGeom prst="rect">
            <a:avLst/>
          </a:prstGeom>
        </p:spPr>
        <p:txBody>
          <a:bodyPr wrap="square">
            <a:spAutoFit/>
          </a:bodyPr>
          <a:lstStyle/>
          <a:p>
            <a:pPr algn="ctr"/>
            <a:r>
              <a:rPr lang="ru-RU" sz="2800" dirty="0" smtClean="0">
                <a:solidFill>
                  <a:srgbClr val="FF0000"/>
                </a:solidFill>
              </a:rPr>
              <a:t> </a:t>
            </a:r>
            <a:endParaRPr lang="ru-RU" sz="2800" dirty="0">
              <a:solidFill>
                <a:srgbClr val="FF0000"/>
              </a:solidFill>
            </a:endParaRPr>
          </a:p>
        </p:txBody>
      </p:sp>
      <p:sp>
        <p:nvSpPr>
          <p:cNvPr id="8" name="Прямоугольник 7"/>
          <p:cNvSpPr/>
          <p:nvPr/>
        </p:nvSpPr>
        <p:spPr>
          <a:xfrm>
            <a:off x="0" y="0"/>
            <a:ext cx="3857620" cy="646331"/>
          </a:xfrm>
          <a:prstGeom prst="rect">
            <a:avLst/>
          </a:prstGeom>
        </p:spPr>
        <p:txBody>
          <a:bodyPr wrap="square">
            <a:spAutoFit/>
          </a:bodyPr>
          <a:lstStyle/>
          <a:p>
            <a:r>
              <a:rPr lang="ru-RU" dirty="0" smtClean="0"/>
              <a:t/>
            </a:r>
            <a:br>
              <a:rPr lang="ru-RU" dirty="0" smtClean="0"/>
            </a:br>
            <a:endParaRPr lang="ru-RU" dirty="0"/>
          </a:p>
        </p:txBody>
      </p:sp>
      <p:sp>
        <p:nvSpPr>
          <p:cNvPr id="10" name="Прямоугольник 9"/>
          <p:cNvSpPr/>
          <p:nvPr/>
        </p:nvSpPr>
        <p:spPr>
          <a:xfrm>
            <a:off x="214282" y="214290"/>
            <a:ext cx="1943161" cy="923330"/>
          </a:xfrm>
          <a:prstGeom prst="rect">
            <a:avLst/>
          </a:prstGeom>
        </p:spPr>
        <p:txBody>
          <a:bodyPr wrap="none">
            <a:spAutoFit/>
          </a:bodyPr>
          <a:lstStyle/>
          <a:p>
            <a:r>
              <a:rPr lang="ru-RU" sz="54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Лори</a:t>
            </a:r>
            <a:endParaRPr lang="ru-RU" sz="54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24579" name="Rectangle 3"/>
          <p:cNvSpPr>
            <a:spLocks noChangeArrowheads="1"/>
          </p:cNvSpPr>
          <p:nvPr/>
        </p:nvSpPr>
        <p:spPr bwMode="auto">
          <a:xfrm>
            <a:off x="0" y="3811012"/>
            <a:ext cx="9144000"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effectLst/>
                <a:latin typeface="Times New Roman" pitchFamily="18" charset="0"/>
                <a:ea typeface="Times New Roman" pitchFamily="18" charset="0"/>
                <a:cs typeface="Times New Roman" pitchFamily="18" charset="0"/>
              </a:rPr>
              <a:t>Очень милое существо толстый лори выглядит, как герой мультика: у него огромные круглые глаза, симпатичная мордочка, а взрослые особи напоминают безобидных детенышей.</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effectLst/>
                <a:latin typeface="Times New Roman" pitchFamily="18" charset="0"/>
                <a:ea typeface="Times New Roman" pitchFamily="18" charset="0"/>
                <a:cs typeface="Times New Roman" pitchFamily="18" charset="0"/>
              </a:rPr>
              <a:t>	Однако лори обладает одним из самых опасных ядов на планете. Это единственные ядовитые приматы на Земле. На локтях животные имеют особые железы, вырабатывающие страшный токсин, которым самки обмазывают своих детенышей, чтобы уберечь их от хищников. </a:t>
            </a:r>
            <a:endParaRPr kumimoji="0" lang="ru-RU" sz="2400" b="0" i="0" u="none" strike="noStrike" cap="none" normalizeH="0" baseline="0" dirty="0" smtClean="0">
              <a:ln>
                <a:noFill/>
              </a:ln>
              <a:effectLst/>
              <a:latin typeface="Times New Roman" pitchFamily="18" charset="0"/>
              <a:cs typeface="Times New Roman" pitchFamily="18" charset="0"/>
            </a:endParaRPr>
          </a:p>
        </p:txBody>
      </p:sp>
      <p:pic>
        <p:nvPicPr>
          <p:cNvPr id="11" name="Рисунок 10" descr="20.jpg"/>
          <p:cNvPicPr>
            <a:picLocks noChangeAspect="1"/>
          </p:cNvPicPr>
          <p:nvPr/>
        </p:nvPicPr>
        <p:blipFill>
          <a:blip r:embed="rId2" cstate="print"/>
          <a:stretch>
            <a:fillRect/>
          </a:stretch>
        </p:blipFill>
        <p:spPr>
          <a:xfrm>
            <a:off x="2500298" y="142852"/>
            <a:ext cx="5929354" cy="3705845"/>
          </a:xfrm>
          <a:prstGeom prst="rect">
            <a:avLst/>
          </a:prstGeom>
        </p:spPr>
      </p:pic>
    </p:spTree>
  </p:cSld>
  <p:clrMapOvr>
    <a:masterClrMapping/>
  </p:clrMapOvr>
  <p:transition spd="slow">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642910" y="4214818"/>
            <a:ext cx="7358114" cy="523220"/>
          </a:xfrm>
          <a:prstGeom prst="rect">
            <a:avLst/>
          </a:prstGeom>
        </p:spPr>
        <p:txBody>
          <a:bodyPr wrap="square">
            <a:spAutoFit/>
          </a:bodyPr>
          <a:lstStyle/>
          <a:p>
            <a:pPr algn="ctr"/>
            <a:r>
              <a:rPr lang="ru-RU" sz="2800" dirty="0" smtClean="0">
                <a:solidFill>
                  <a:srgbClr val="FF0000"/>
                </a:solidFill>
              </a:rPr>
              <a:t> </a:t>
            </a:r>
            <a:endParaRPr lang="ru-RU" sz="2800" dirty="0">
              <a:solidFill>
                <a:srgbClr val="FF0000"/>
              </a:solidFill>
            </a:endParaRPr>
          </a:p>
        </p:txBody>
      </p:sp>
      <p:sp>
        <p:nvSpPr>
          <p:cNvPr id="8" name="Прямоугольник 7"/>
          <p:cNvSpPr/>
          <p:nvPr/>
        </p:nvSpPr>
        <p:spPr>
          <a:xfrm>
            <a:off x="0" y="0"/>
            <a:ext cx="3857620" cy="646331"/>
          </a:xfrm>
          <a:prstGeom prst="rect">
            <a:avLst/>
          </a:prstGeom>
        </p:spPr>
        <p:txBody>
          <a:bodyPr wrap="square">
            <a:spAutoFit/>
          </a:bodyPr>
          <a:lstStyle/>
          <a:p>
            <a:r>
              <a:rPr lang="ru-RU" dirty="0" smtClean="0"/>
              <a:t/>
            </a:r>
            <a:br>
              <a:rPr lang="ru-RU" dirty="0" smtClean="0"/>
            </a:br>
            <a:endParaRPr lang="ru-RU" dirty="0"/>
          </a:p>
        </p:txBody>
      </p:sp>
      <p:sp>
        <p:nvSpPr>
          <p:cNvPr id="26625" name="Rectangle 1"/>
          <p:cNvSpPr>
            <a:spLocks noChangeArrowheads="1"/>
          </p:cNvSpPr>
          <p:nvPr/>
        </p:nvSpPr>
        <p:spPr bwMode="auto">
          <a:xfrm>
            <a:off x="0" y="3357562"/>
            <a:ext cx="9144000" cy="42780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effectLst/>
                <a:latin typeface="Times New Roman" pitchFamily="18" charset="0"/>
                <a:ea typeface="Times New Roman" pitchFamily="18" charset="0"/>
                <a:cs typeface="Times New Roman" pitchFamily="18" charset="0"/>
              </a:rPr>
              <a:t>Лори высасывает яд из локтя, набирает его в свой рот и в случае приближения незваного гостя больно кусает его, впрыскивая яд в рану. Хищники уже знают такую особенность лори защищаться, поэтому стараются его не трогать.</a:t>
            </a:r>
            <a:endParaRPr kumimoji="0" lang="ru-RU" sz="2800" b="0" i="0" u="none" strike="noStrike" cap="none" normalizeH="0" baseline="0" dirty="0" smtClean="0">
              <a:ln>
                <a:noFill/>
              </a:ln>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effectLst/>
                <a:latin typeface="Times New Roman" pitchFamily="18" charset="0"/>
                <a:ea typeface="Calibri" pitchFamily="34" charset="0"/>
                <a:cs typeface="Times New Roman" pitchFamily="18" charset="0"/>
              </a:rPr>
              <a:t>	При укусе человека толстыми лори, яд, находящийся в слюне, может вызывать удушье, аллергические реакции и даже смерть.</a:t>
            </a:r>
            <a:r>
              <a:rPr kumimoji="0" lang="ru-RU"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r>
            <a:br>
              <a:rPr kumimoji="0" lang="ru-RU"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br>
            <a:r>
              <a:rPr kumimoji="0" lang="ru-RU"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r>
            <a:br>
              <a:rPr kumimoji="0" lang="ru-RU"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b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 name="Рисунок 8" descr="21.jpg"/>
          <p:cNvPicPr>
            <a:picLocks noChangeAspect="1"/>
          </p:cNvPicPr>
          <p:nvPr/>
        </p:nvPicPr>
        <p:blipFill>
          <a:blip r:embed="rId2" cstate="print"/>
          <a:stretch>
            <a:fillRect/>
          </a:stretch>
        </p:blipFill>
        <p:spPr>
          <a:xfrm>
            <a:off x="1357290" y="0"/>
            <a:ext cx="5524512" cy="3452820"/>
          </a:xfrm>
          <a:prstGeom prst="rect">
            <a:avLst/>
          </a:prstGeom>
        </p:spPr>
      </p:pic>
    </p:spTree>
  </p:cSld>
  <p:clrMapOvr>
    <a:masterClrMapping/>
  </p:clrMapOvr>
  <p:transition spd="slow">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642910" y="4214818"/>
            <a:ext cx="7358114" cy="523220"/>
          </a:xfrm>
          <a:prstGeom prst="rect">
            <a:avLst/>
          </a:prstGeom>
        </p:spPr>
        <p:txBody>
          <a:bodyPr wrap="square">
            <a:spAutoFit/>
          </a:bodyPr>
          <a:lstStyle/>
          <a:p>
            <a:pPr algn="ctr"/>
            <a:r>
              <a:rPr lang="ru-RU" sz="2800" dirty="0" smtClean="0">
                <a:solidFill>
                  <a:srgbClr val="FF0000"/>
                </a:solidFill>
              </a:rPr>
              <a:t> </a:t>
            </a:r>
            <a:endParaRPr lang="ru-RU" sz="2800" dirty="0">
              <a:solidFill>
                <a:srgbClr val="FF0000"/>
              </a:solidFill>
            </a:endParaRPr>
          </a:p>
        </p:txBody>
      </p:sp>
      <p:sp>
        <p:nvSpPr>
          <p:cNvPr id="8" name="Прямоугольник 7"/>
          <p:cNvSpPr/>
          <p:nvPr/>
        </p:nvSpPr>
        <p:spPr>
          <a:xfrm>
            <a:off x="0" y="0"/>
            <a:ext cx="3857620" cy="646331"/>
          </a:xfrm>
          <a:prstGeom prst="rect">
            <a:avLst/>
          </a:prstGeom>
        </p:spPr>
        <p:txBody>
          <a:bodyPr wrap="square">
            <a:spAutoFit/>
          </a:bodyPr>
          <a:lstStyle/>
          <a:p>
            <a:r>
              <a:rPr lang="ru-RU" dirty="0" smtClean="0"/>
              <a:t/>
            </a:r>
            <a:br>
              <a:rPr lang="ru-RU" dirty="0" smtClean="0"/>
            </a:br>
            <a:endParaRPr lang="ru-RU" dirty="0"/>
          </a:p>
        </p:txBody>
      </p:sp>
      <p:sp>
        <p:nvSpPr>
          <p:cNvPr id="26625" name="Rectangle 1"/>
          <p:cNvSpPr>
            <a:spLocks noChangeArrowheads="1"/>
          </p:cNvSpPr>
          <p:nvPr/>
        </p:nvSpPr>
        <p:spPr bwMode="auto">
          <a:xfrm>
            <a:off x="0" y="3357562"/>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r>
            <a:br>
              <a:rPr kumimoji="0" lang="ru-RU"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b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49" name="Rectangle 1"/>
          <p:cNvSpPr>
            <a:spLocks noChangeArrowheads="1"/>
          </p:cNvSpPr>
          <p:nvPr/>
        </p:nvSpPr>
        <p:spPr bwMode="auto">
          <a:xfrm>
            <a:off x="0" y="4180344"/>
            <a:ext cx="91440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effectLst/>
                <a:latin typeface="Arial" pitchFamily="34" charset="0"/>
                <a:ea typeface="Times New Roman" pitchFamily="18" charset="0"/>
                <a:cs typeface="Arial" pitchFamily="34" charset="0"/>
              </a:rPr>
              <a:t>Все эти животные обитают в жарких странах и на территории России встретить их будет очень сложно. Однако всегда следует помнить, что окружающий мир не так безопасен, как может показаться. Но не стоит обвинять в этом животных. Каждое из них всего лишь пытается выжить и прежде чем напасть оно предупреждает о том, что оно опасно. Надо только уметь услышать это предупреждение.</a:t>
            </a:r>
            <a:endParaRPr kumimoji="0" lang="ru-RU" sz="2400" b="0" i="0" u="none" strike="noStrike" cap="none" normalizeH="0" baseline="0" dirty="0" smtClean="0">
              <a:ln>
                <a:noFill/>
              </a:ln>
              <a:effectLst/>
              <a:latin typeface="Arial" pitchFamily="34" charset="0"/>
              <a:cs typeface="Arial" pitchFamily="34" charset="0"/>
            </a:endParaRPr>
          </a:p>
        </p:txBody>
      </p:sp>
      <p:pic>
        <p:nvPicPr>
          <p:cNvPr id="11" name="Рисунок 10" descr="Безымянный.png"/>
          <p:cNvPicPr>
            <a:picLocks noChangeAspect="1"/>
          </p:cNvPicPr>
          <p:nvPr/>
        </p:nvPicPr>
        <p:blipFill>
          <a:blip r:embed="rId2" cstate="print"/>
          <a:stretch>
            <a:fillRect/>
          </a:stretch>
        </p:blipFill>
        <p:spPr>
          <a:xfrm>
            <a:off x="1643042" y="142852"/>
            <a:ext cx="5296640" cy="409632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ransition spd="slow">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5026888"/>
          </a:xfrm>
        </p:spPr>
        <p:txBody>
          <a:bodyPr>
            <a:normAutofit/>
          </a:bodyPr>
          <a:lstStyle/>
          <a:p>
            <a:pPr algn="ctr"/>
            <a:r>
              <a:rPr lang="ru-RU" sz="7200" dirty="0" smtClean="0"/>
              <a:t>Спасибо за внимание.</a:t>
            </a:r>
            <a:endParaRPr lang="ru-RU" sz="7200" dirty="0"/>
          </a:p>
        </p:txBody>
      </p:sp>
    </p:spTree>
  </p:cSld>
  <p:clrMapOvr>
    <a:masterClrMapping/>
  </p:clrMapOvr>
  <p:transition>
    <p:wedg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bwMode="blackWhite">
          <a:xfrm>
            <a:off x="5286380" y="1071546"/>
            <a:ext cx="3714776" cy="2571768"/>
          </a:xfrm>
        </p:spPr>
        <p:txBody>
          <a:bodyPr>
            <a:noAutofit/>
          </a:bodyPr>
          <a:lstStyle/>
          <a:p>
            <a:pPr algn="ct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На нашей планете существует огромное множество животных. Каждое из них по своему приспосабливаетс</a:t>
            </a:r>
            <a:r>
              <a:rPr lang="ru-RU" sz="3200" dirty="0" smtClean="0">
                <a:latin typeface="Times New Roman" pitchFamily="18" charset="0"/>
                <a:cs typeface="Times New Roman" pitchFamily="18" charset="0"/>
              </a:rPr>
              <a:t>я</a:t>
            </a:r>
            <a:r>
              <a:rPr lang="ru-RU" sz="3200" dirty="0" smtClean="0">
                <a:solidFill>
                  <a:srgbClr val="FF0000"/>
                </a:solidFill>
                <a:latin typeface="Times New Roman" pitchFamily="18" charset="0"/>
                <a:cs typeface="Times New Roman" pitchFamily="18" charset="0"/>
              </a:rPr>
              <a:t>. </a:t>
            </a:r>
            <a:endParaRPr lang="ru-RU" sz="3200" dirty="0">
              <a:solidFill>
                <a:srgbClr val="FF0000"/>
              </a:solidFill>
              <a:latin typeface="Times New Roman" pitchFamily="18" charset="0"/>
              <a:cs typeface="Times New Roman" pitchFamily="18" charset="0"/>
            </a:endParaRPr>
          </a:p>
        </p:txBody>
      </p:sp>
      <p:pic>
        <p:nvPicPr>
          <p:cNvPr id="7" name="Рисунок 6" descr="img21.jpg"/>
          <p:cNvPicPr>
            <a:picLocks noChangeAspect="1"/>
          </p:cNvPicPr>
          <p:nvPr/>
        </p:nvPicPr>
        <p:blipFill>
          <a:blip r:embed="rId2" cstate="print"/>
          <a:stretch>
            <a:fillRect/>
          </a:stretch>
        </p:blipFill>
        <p:spPr>
          <a:xfrm>
            <a:off x="0" y="214290"/>
            <a:ext cx="5000660" cy="3907432"/>
          </a:xfrm>
          <a:prstGeom prst="rect">
            <a:avLst/>
          </a:prstGeom>
        </p:spPr>
      </p:pic>
      <p:sp>
        <p:nvSpPr>
          <p:cNvPr id="8" name="Прямоугольник 7"/>
          <p:cNvSpPr/>
          <p:nvPr/>
        </p:nvSpPr>
        <p:spPr>
          <a:xfrm>
            <a:off x="642910" y="4286256"/>
            <a:ext cx="7643866" cy="2062103"/>
          </a:xfrm>
          <a:prstGeom prst="rect">
            <a:avLst/>
          </a:prstGeom>
        </p:spPr>
        <p:txBody>
          <a:bodyPr wrap="square">
            <a:spAutoFit/>
          </a:bodyPr>
          <a:lstStyle/>
          <a:p>
            <a:pPr algn="ct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Что бы выжить животные должны уметь добывать себе еду и обороняться от врагов. Каждый вид имеет свою уникальную внешность. </a:t>
            </a:r>
            <a:endParaRPr lang="ru-RU" sz="32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ransition spd="slow">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14282" y="4572008"/>
            <a:ext cx="8286776"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Внешность многих хищных животных не вызывает никакого сомнения, что они действительно очень опасны. Но бывают и такие животные, внешний вид которых очень обманчив.</a:t>
            </a:r>
            <a:endParaRPr kumimoji="0" lang="ru-RU" sz="2800" b="0" i="0" u="none" strike="noStrike" cap="none" normalizeH="0" baseline="0" dirty="0" smtClean="0">
              <a:ln>
                <a:noFill/>
              </a:ln>
              <a:effectLst>
                <a:outerShdw blurRad="38100" dist="38100" dir="2700000" algn="tl">
                  <a:srgbClr val="000000">
                    <a:alpha val="43137"/>
                  </a:srgbClr>
                </a:outerShdw>
              </a:effectLst>
              <a:latin typeface="Arial" pitchFamily="34" charset="0"/>
              <a:cs typeface="Arial" pitchFamily="34" charset="0"/>
            </a:endParaRPr>
          </a:p>
        </p:txBody>
      </p:sp>
      <p:pic>
        <p:nvPicPr>
          <p:cNvPr id="6" name="Рисунок 5" descr="1.jpg"/>
          <p:cNvPicPr>
            <a:picLocks noChangeAspect="1"/>
          </p:cNvPicPr>
          <p:nvPr/>
        </p:nvPicPr>
        <p:blipFill>
          <a:blip r:embed="rId2" cstate="print"/>
          <a:stretch>
            <a:fillRect/>
          </a:stretch>
        </p:blipFill>
        <p:spPr>
          <a:xfrm>
            <a:off x="142844" y="142852"/>
            <a:ext cx="2477090" cy="2714620"/>
          </a:xfrm>
          <a:prstGeom prst="rect">
            <a:avLst/>
          </a:prstGeom>
        </p:spPr>
      </p:pic>
      <p:pic>
        <p:nvPicPr>
          <p:cNvPr id="9" name="Рисунок 8" descr="2.jpg"/>
          <p:cNvPicPr>
            <a:picLocks noChangeAspect="1"/>
          </p:cNvPicPr>
          <p:nvPr/>
        </p:nvPicPr>
        <p:blipFill>
          <a:blip r:embed="rId3" cstate="print"/>
          <a:stretch>
            <a:fillRect/>
          </a:stretch>
        </p:blipFill>
        <p:spPr>
          <a:xfrm>
            <a:off x="857224" y="2571744"/>
            <a:ext cx="3189433" cy="2142397"/>
          </a:xfrm>
          <a:prstGeom prst="rect">
            <a:avLst/>
          </a:prstGeom>
        </p:spPr>
      </p:pic>
      <p:pic>
        <p:nvPicPr>
          <p:cNvPr id="10" name="Рисунок 9" descr="3.jpg"/>
          <p:cNvPicPr>
            <a:picLocks noChangeAspect="1"/>
          </p:cNvPicPr>
          <p:nvPr/>
        </p:nvPicPr>
        <p:blipFill>
          <a:blip r:embed="rId4" cstate="print"/>
          <a:stretch>
            <a:fillRect/>
          </a:stretch>
        </p:blipFill>
        <p:spPr>
          <a:xfrm>
            <a:off x="3286116" y="0"/>
            <a:ext cx="2936003" cy="2819404"/>
          </a:xfrm>
          <a:prstGeom prst="rect">
            <a:avLst/>
          </a:prstGeom>
        </p:spPr>
      </p:pic>
      <p:pic>
        <p:nvPicPr>
          <p:cNvPr id="11" name="Рисунок 10" descr="5.jpg"/>
          <p:cNvPicPr>
            <a:picLocks noChangeAspect="1"/>
          </p:cNvPicPr>
          <p:nvPr/>
        </p:nvPicPr>
        <p:blipFill>
          <a:blip r:embed="rId5" cstate="print"/>
          <a:stretch>
            <a:fillRect/>
          </a:stretch>
        </p:blipFill>
        <p:spPr>
          <a:xfrm>
            <a:off x="5810258" y="2000240"/>
            <a:ext cx="3333742" cy="2500306"/>
          </a:xfrm>
          <a:prstGeom prst="rect">
            <a:avLst/>
          </a:prstGeom>
        </p:spPr>
      </p:pic>
    </p:spTree>
  </p:cSld>
  <p:clrMapOvr>
    <a:masterClrMapping/>
  </p:clrMapOvr>
  <p:transition spd="slow">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142844" y="3786190"/>
            <a:ext cx="8858312" cy="2554545"/>
          </a:xfrm>
          <a:prstGeom prst="rect">
            <a:avLst/>
          </a:prstGeom>
        </p:spPr>
        <p:txBody>
          <a:bodyPr wrap="square">
            <a:spAutoFit/>
          </a:bodyPr>
          <a:lstStyle/>
          <a:p>
            <a:pPr algn="ctr"/>
            <a:r>
              <a:rPr lang="ru-RU" sz="3200" dirty="0" smtClean="0">
                <a:solidFill>
                  <a:srgbClr val="FF0000"/>
                </a:solidFill>
              </a:rPr>
              <a:t> </a:t>
            </a:r>
            <a:r>
              <a:rPr lang="ru-RU" sz="3200" dirty="0" smtClean="0">
                <a:latin typeface="Times New Roman" pitchFamily="18" charset="0"/>
                <a:cs typeface="Times New Roman" pitchFamily="18" charset="0"/>
              </a:rPr>
              <a:t> Милая на вид, но очень опасная из-за своего яда птица. Она несёт в себе опасность, как для животных, так и для людей. В перьях у неё находится яд, который может вызвать сильный ожог и привести к смертельному исходу.</a:t>
            </a:r>
            <a:endParaRPr lang="ru-RU" sz="3200" dirty="0">
              <a:latin typeface="Times New Roman" pitchFamily="18" charset="0"/>
              <a:cs typeface="Times New Roman" pitchFamily="18" charset="0"/>
            </a:endParaRPr>
          </a:p>
        </p:txBody>
      </p:sp>
      <p:sp>
        <p:nvSpPr>
          <p:cNvPr id="8" name="Прямоугольник 7"/>
          <p:cNvSpPr/>
          <p:nvPr/>
        </p:nvSpPr>
        <p:spPr>
          <a:xfrm>
            <a:off x="214282" y="285728"/>
            <a:ext cx="3071834" cy="1323439"/>
          </a:xfrm>
          <a:prstGeom prst="rect">
            <a:avLst/>
          </a:prstGeom>
        </p:spPr>
        <p:txBody>
          <a:bodyPr wrap="square">
            <a:spAutoFit/>
          </a:bodyPr>
          <a:lstStyle/>
          <a:p>
            <a:r>
              <a:rPr lang="ru-RU" sz="40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Дроздовая мухоловка</a:t>
            </a:r>
            <a:endParaRPr lang="ru-RU" sz="40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pic>
        <p:nvPicPr>
          <p:cNvPr id="12" name="Рисунок 11" descr="6.jpg"/>
          <p:cNvPicPr>
            <a:picLocks noChangeAspect="1"/>
          </p:cNvPicPr>
          <p:nvPr/>
        </p:nvPicPr>
        <p:blipFill>
          <a:blip r:embed="rId2" cstate="print"/>
          <a:stretch>
            <a:fillRect/>
          </a:stretch>
        </p:blipFill>
        <p:spPr>
          <a:xfrm>
            <a:off x="3643306" y="500042"/>
            <a:ext cx="4648801" cy="2857520"/>
          </a:xfrm>
          <a:prstGeom prst="rect">
            <a:avLst/>
          </a:prstGeom>
        </p:spPr>
      </p:pic>
    </p:spTree>
  </p:cSld>
  <p:clrMapOvr>
    <a:masterClrMapping/>
  </p:clrMapOvr>
  <p:transition spd="slow">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descr="7.jpg"/>
          <p:cNvPicPr>
            <a:picLocks noChangeAspect="1"/>
          </p:cNvPicPr>
          <p:nvPr/>
        </p:nvPicPr>
        <p:blipFill>
          <a:blip r:embed="rId2" cstate="print"/>
          <a:stretch>
            <a:fillRect/>
          </a:stretch>
        </p:blipFill>
        <p:spPr>
          <a:xfrm>
            <a:off x="0" y="0"/>
            <a:ext cx="5326526" cy="4001608"/>
          </a:xfrm>
          <a:prstGeom prst="rect">
            <a:avLst/>
          </a:prstGeom>
        </p:spPr>
      </p:pic>
      <p:sp>
        <p:nvSpPr>
          <p:cNvPr id="7" name="Прямоугольник 6"/>
          <p:cNvSpPr/>
          <p:nvPr/>
        </p:nvSpPr>
        <p:spPr>
          <a:xfrm>
            <a:off x="642910" y="3786190"/>
            <a:ext cx="7358114" cy="523220"/>
          </a:xfrm>
          <a:prstGeom prst="rect">
            <a:avLst/>
          </a:prstGeom>
        </p:spPr>
        <p:txBody>
          <a:bodyPr wrap="square">
            <a:spAutoFit/>
          </a:bodyPr>
          <a:lstStyle/>
          <a:p>
            <a:pPr algn="ctr"/>
            <a:r>
              <a:rPr lang="ru-RU" sz="2800" dirty="0" smtClean="0">
                <a:solidFill>
                  <a:srgbClr val="FF0000"/>
                </a:solidFill>
              </a:rPr>
              <a:t> </a:t>
            </a:r>
            <a:endParaRPr lang="ru-RU" sz="2800" dirty="0">
              <a:solidFill>
                <a:srgbClr val="FF0000"/>
              </a:solidFill>
            </a:endParaRPr>
          </a:p>
        </p:txBody>
      </p:sp>
      <p:sp>
        <p:nvSpPr>
          <p:cNvPr id="5" name="Прямоугольник 4"/>
          <p:cNvSpPr/>
          <p:nvPr/>
        </p:nvSpPr>
        <p:spPr>
          <a:xfrm>
            <a:off x="4071934" y="142852"/>
            <a:ext cx="4857752" cy="4154984"/>
          </a:xfrm>
          <a:prstGeom prst="rect">
            <a:avLst/>
          </a:prstGeom>
        </p:spPr>
        <p:txBody>
          <a:bodyPr wrap="square">
            <a:spAutoFit/>
          </a:bodyPr>
          <a:lstStyle/>
          <a:p>
            <a:pPr algn="ctr"/>
            <a:r>
              <a:rPr lang="ru-RU" sz="2400" dirty="0" err="1" smtClean="0"/>
              <a:t>Кpaсивые</a:t>
            </a:r>
            <a:r>
              <a:rPr lang="ru-RU" sz="2400" dirty="0" smtClean="0"/>
              <a:t>  </a:t>
            </a:r>
            <a:r>
              <a:rPr lang="ru-RU" sz="2400" dirty="0" err="1" smtClean="0">
                <a:solidFill>
                  <a:srgbClr val="FF0000"/>
                </a:solidFill>
              </a:rPr>
              <a:t>синекoльчатые</a:t>
            </a:r>
            <a:r>
              <a:rPr lang="ru-RU" sz="2400" dirty="0" smtClean="0">
                <a:solidFill>
                  <a:srgbClr val="FF0000"/>
                </a:solidFill>
              </a:rPr>
              <a:t> осьминоги</a:t>
            </a:r>
            <a:r>
              <a:rPr lang="ru-RU" sz="2400" dirty="0" smtClean="0"/>
              <a:t> являются одними из самых смертоносных существ на Земле . Несмотря на небольшой размер, эти осьминоги обладают агрессивным характером и признаются одними из самых ядовитых животных в мире. Яда одного осьминога достаточно, чтобы убить человека. </a:t>
            </a:r>
            <a:endParaRPr lang="ru-RU" sz="2400" dirty="0"/>
          </a:p>
        </p:txBody>
      </p:sp>
      <p:sp>
        <p:nvSpPr>
          <p:cNvPr id="10" name="Прямоугольник 9"/>
          <p:cNvSpPr/>
          <p:nvPr/>
        </p:nvSpPr>
        <p:spPr>
          <a:xfrm>
            <a:off x="214282" y="4143380"/>
            <a:ext cx="8572560" cy="3046988"/>
          </a:xfrm>
          <a:prstGeom prst="rect">
            <a:avLst/>
          </a:prstGeom>
        </p:spPr>
        <p:txBody>
          <a:bodyPr wrap="square">
            <a:spAutoFit/>
          </a:bodyPr>
          <a:lstStyle/>
          <a:p>
            <a:pPr algn="ctr"/>
            <a:r>
              <a:rPr lang="ru-RU" sz="2400" dirty="0" smtClean="0"/>
              <a:t>Перед тем, как осьминоги нападают, они сначала сигнализируют о своих намерениях изменением своего окраса. Их красивые синие кольца приобретают более яркий окрас и начинают переливаться, а остальная часть начинает приобретать коричневый окрас. Но человек может и вовсе не заметить осьминога под водой из-за небольшого размера животного.</a:t>
            </a:r>
            <a:br>
              <a:rPr lang="ru-RU" sz="2400" dirty="0" smtClean="0"/>
            </a:br>
            <a:endParaRPr lang="ru-RU" sz="2400" dirty="0"/>
          </a:p>
        </p:txBody>
      </p:sp>
    </p:spTree>
  </p:cSld>
  <p:clrMapOvr>
    <a:masterClrMapping/>
  </p:clrMapOvr>
  <p:transition spd="slow">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642910" y="3786190"/>
            <a:ext cx="7358114" cy="523220"/>
          </a:xfrm>
          <a:prstGeom prst="rect">
            <a:avLst/>
          </a:prstGeom>
        </p:spPr>
        <p:txBody>
          <a:bodyPr wrap="square">
            <a:spAutoFit/>
          </a:bodyPr>
          <a:lstStyle/>
          <a:p>
            <a:pPr algn="ctr"/>
            <a:r>
              <a:rPr lang="ru-RU" sz="2800" dirty="0" smtClean="0">
                <a:solidFill>
                  <a:srgbClr val="FF0000"/>
                </a:solidFill>
              </a:rPr>
              <a:t> </a:t>
            </a:r>
            <a:endParaRPr lang="ru-RU" sz="2800" dirty="0">
              <a:solidFill>
                <a:srgbClr val="FF0000"/>
              </a:solidFill>
            </a:endParaRPr>
          </a:p>
        </p:txBody>
      </p:sp>
      <p:sp>
        <p:nvSpPr>
          <p:cNvPr id="8" name="Прямоугольник 7"/>
          <p:cNvSpPr/>
          <p:nvPr/>
        </p:nvSpPr>
        <p:spPr>
          <a:xfrm>
            <a:off x="142844" y="-71462"/>
            <a:ext cx="4643470" cy="6740307"/>
          </a:xfrm>
          <a:prstGeom prst="rect">
            <a:avLst/>
          </a:prstGeom>
        </p:spPr>
        <p:txBody>
          <a:bodyPr wrap="square">
            <a:spAutoFit/>
          </a:bodyPr>
          <a:lstStyle/>
          <a:p>
            <a:r>
              <a:rPr lang="ru-RU" sz="2400" dirty="0" smtClean="0">
                <a:latin typeface="Times New Roman" pitchFamily="18" charset="0"/>
                <a:cs typeface="Times New Roman" pitchFamily="18" charset="0"/>
              </a:rPr>
              <a:t>Если человек попал в беду и его ужалил </a:t>
            </a:r>
            <a:r>
              <a:rPr lang="ru-RU" sz="2400" dirty="0" err="1" smtClean="0">
                <a:latin typeface="Times New Roman" pitchFamily="18" charset="0"/>
                <a:cs typeface="Times New Roman" pitchFamily="18" charset="0"/>
              </a:rPr>
              <a:t>синекольчатый</a:t>
            </a:r>
            <a:r>
              <a:rPr lang="ru-RU" sz="2400" dirty="0" smtClean="0">
                <a:latin typeface="Times New Roman" pitchFamily="18" charset="0"/>
                <a:cs typeface="Times New Roman" pitchFamily="18" charset="0"/>
              </a:rPr>
              <a:t> осьминог, то правильно оказанная первая помощь может спасти ему жизнь. Яд осьминога сильный, но вся его мощь действует только первые минуты после заражения. Яд настолько сильно парализует человека, что может показаться, что он мертв, хотя тот может находиться в сознании. Такой человек осознает всё что с ним происходит, но пошевелиться, сказать что-либо и даже дышать он не может. Поэтому ему обязательно нужно оказать первую помощь до приезда врачей. </a:t>
            </a:r>
            <a:endParaRPr lang="ru-RU" sz="2400" dirty="0">
              <a:latin typeface="Times New Roman" pitchFamily="18" charset="0"/>
              <a:cs typeface="Times New Roman" pitchFamily="18" charset="0"/>
            </a:endParaRPr>
          </a:p>
        </p:txBody>
      </p:sp>
      <p:pic>
        <p:nvPicPr>
          <p:cNvPr id="12" name="Рисунок 11" descr="гифки-живность-осьминог-территория-2449415.jpeg"/>
          <p:cNvPicPr>
            <a:picLocks noChangeAspect="1"/>
          </p:cNvPicPr>
          <p:nvPr/>
        </p:nvPicPr>
        <p:blipFill>
          <a:blip r:embed="rId2" cstate="print"/>
          <a:stretch>
            <a:fillRect/>
          </a:stretch>
        </p:blipFill>
        <p:spPr>
          <a:xfrm>
            <a:off x="5000628" y="1000108"/>
            <a:ext cx="3481156" cy="4004201"/>
          </a:xfrm>
          <a:prstGeom prst="rect">
            <a:avLst/>
          </a:prstGeom>
        </p:spPr>
      </p:pic>
    </p:spTree>
  </p:cSld>
  <p:clrMapOvr>
    <a:masterClrMapping/>
  </p:clrMapOvr>
  <p:transition spd="slow">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descr="9.jpg"/>
          <p:cNvPicPr>
            <a:picLocks noChangeAspect="1"/>
          </p:cNvPicPr>
          <p:nvPr/>
        </p:nvPicPr>
        <p:blipFill>
          <a:blip r:embed="rId2" cstate="print"/>
          <a:stretch>
            <a:fillRect/>
          </a:stretch>
        </p:blipFill>
        <p:spPr>
          <a:xfrm>
            <a:off x="4786314" y="500042"/>
            <a:ext cx="4238633" cy="3064858"/>
          </a:xfrm>
          <a:prstGeom prst="rect">
            <a:avLst/>
          </a:prstGeom>
        </p:spPr>
      </p:pic>
      <p:sp>
        <p:nvSpPr>
          <p:cNvPr id="7" name="Прямоугольник 6"/>
          <p:cNvSpPr/>
          <p:nvPr/>
        </p:nvSpPr>
        <p:spPr>
          <a:xfrm>
            <a:off x="642910" y="3786190"/>
            <a:ext cx="7358114" cy="523220"/>
          </a:xfrm>
          <a:prstGeom prst="rect">
            <a:avLst/>
          </a:prstGeom>
        </p:spPr>
        <p:txBody>
          <a:bodyPr wrap="square">
            <a:spAutoFit/>
          </a:bodyPr>
          <a:lstStyle/>
          <a:p>
            <a:pPr algn="ctr"/>
            <a:r>
              <a:rPr lang="ru-RU" sz="2800" dirty="0" smtClean="0">
                <a:solidFill>
                  <a:srgbClr val="FF0000"/>
                </a:solidFill>
              </a:rPr>
              <a:t> </a:t>
            </a:r>
            <a:endParaRPr lang="ru-RU" sz="2800" dirty="0">
              <a:solidFill>
                <a:srgbClr val="FF0000"/>
              </a:solidFill>
            </a:endParaRPr>
          </a:p>
        </p:txBody>
      </p:sp>
      <p:sp>
        <p:nvSpPr>
          <p:cNvPr id="19457" name="Rectangle 1"/>
          <p:cNvSpPr>
            <a:spLocks noChangeArrowheads="1"/>
          </p:cNvSpPr>
          <p:nvPr/>
        </p:nvSpPr>
        <p:spPr bwMode="auto">
          <a:xfrm>
            <a:off x="214282" y="214290"/>
            <a:ext cx="3567964" cy="92333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5400" b="1" i="0" u="none" strike="noStrike" normalizeH="0" baseline="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Calibri" pitchFamily="34" charset="0"/>
                <a:ea typeface="Times New Roman" pitchFamily="18" charset="0"/>
                <a:cs typeface="Times New Roman" pitchFamily="18" charset="0"/>
              </a:rPr>
              <a:t>Древолазы</a:t>
            </a:r>
            <a:endParaRPr kumimoji="0" lang="ru-RU" sz="5400" b="1" i="0" u="none" strike="noStrike" normalizeH="0" baseline="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Arial" pitchFamily="34" charset="0"/>
              <a:cs typeface="Arial" pitchFamily="34" charset="0"/>
            </a:endParaRPr>
          </a:p>
        </p:txBody>
      </p:sp>
      <p:sp>
        <p:nvSpPr>
          <p:cNvPr id="19458" name="Rectangle 2"/>
          <p:cNvSpPr>
            <a:spLocks noChangeArrowheads="1"/>
          </p:cNvSpPr>
          <p:nvPr/>
        </p:nvSpPr>
        <p:spPr bwMode="auto">
          <a:xfrm>
            <a:off x="0" y="1225689"/>
            <a:ext cx="5429256"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effectLst/>
                <a:latin typeface="Times New Roman" pitchFamily="18" charset="0"/>
                <a:ea typeface="Calibri" pitchFamily="34" charset="0"/>
                <a:cs typeface="Times New Roman" pitchFamily="18" charset="0"/>
              </a:rPr>
              <a:t>Эти лягушки имеют разнообразную очень яркую окраску. Они действительно очень красивые. Но они и очень ядовиты. Яд этих лягушек состоит из ста разных веществ и очень токсичен. И самое плохое - яд древолазов находится на их коже. Смерть наступает, даже если небольшое количество яда попадает на кожу человека. Кожа древолаза пронизана железами, выделяющими микроскопические дозы яда, даже одна доза яда может убить ягуара, а так же погубить 10 человек. Вакцины против этого яда не существует.</a:t>
            </a:r>
            <a:endParaRPr kumimoji="0" lang="ru-RU" sz="2400" b="0" i="0" u="none" strike="noStrike" cap="none" normalizeH="0" baseline="0" dirty="0" smtClean="0">
              <a:ln>
                <a:noFill/>
              </a:ln>
              <a:effectLst/>
              <a:latin typeface="Arial" pitchFamily="34" charset="0"/>
              <a:cs typeface="Arial" pitchFamily="34" charset="0"/>
            </a:endParaRPr>
          </a:p>
        </p:txBody>
      </p:sp>
    </p:spTree>
  </p:cSld>
  <p:clrMapOvr>
    <a:masterClrMapping/>
  </p:clrMapOvr>
  <p:transition spd="slow">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10.jpg"/>
          <p:cNvPicPr>
            <a:picLocks noChangeAspect="1"/>
          </p:cNvPicPr>
          <p:nvPr/>
        </p:nvPicPr>
        <p:blipFill>
          <a:blip r:embed="rId2" cstate="print"/>
          <a:stretch>
            <a:fillRect/>
          </a:stretch>
        </p:blipFill>
        <p:spPr>
          <a:xfrm>
            <a:off x="4286248" y="214290"/>
            <a:ext cx="4714875" cy="3036380"/>
          </a:xfrm>
          <a:prstGeom prst="rect">
            <a:avLst/>
          </a:prstGeom>
        </p:spPr>
      </p:pic>
      <p:sp>
        <p:nvSpPr>
          <p:cNvPr id="7" name="Прямоугольник 6"/>
          <p:cNvSpPr/>
          <p:nvPr/>
        </p:nvSpPr>
        <p:spPr>
          <a:xfrm>
            <a:off x="642910" y="3786190"/>
            <a:ext cx="7358114" cy="523220"/>
          </a:xfrm>
          <a:prstGeom prst="rect">
            <a:avLst/>
          </a:prstGeom>
        </p:spPr>
        <p:txBody>
          <a:bodyPr wrap="square">
            <a:spAutoFit/>
          </a:bodyPr>
          <a:lstStyle/>
          <a:p>
            <a:pPr algn="ctr"/>
            <a:r>
              <a:rPr lang="ru-RU" sz="2800" dirty="0" smtClean="0">
                <a:solidFill>
                  <a:srgbClr val="FF0000"/>
                </a:solidFill>
              </a:rPr>
              <a:t> </a:t>
            </a:r>
            <a:endParaRPr lang="ru-RU" sz="2800" dirty="0">
              <a:solidFill>
                <a:srgbClr val="FF0000"/>
              </a:solidFill>
            </a:endParaRPr>
          </a:p>
        </p:txBody>
      </p:sp>
      <p:sp>
        <p:nvSpPr>
          <p:cNvPr id="6" name="Прямоугольник 5"/>
          <p:cNvSpPr/>
          <p:nvPr/>
        </p:nvSpPr>
        <p:spPr>
          <a:xfrm>
            <a:off x="0" y="0"/>
            <a:ext cx="4286279" cy="923330"/>
          </a:xfrm>
          <a:prstGeom prst="rect">
            <a:avLst/>
          </a:prstGeom>
        </p:spPr>
        <p:txBody>
          <a:bodyPr wrap="square">
            <a:spAutoFit/>
          </a:bodyPr>
          <a:lstStyle/>
          <a:p>
            <a:r>
              <a:rPr lang="ru-RU" sz="5400" b="1" dirty="0" err="1"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Кубомедуза</a:t>
            </a:r>
            <a:endParaRPr lang="ru-RU" sz="54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20481" name="Rectangle 1"/>
          <p:cNvSpPr>
            <a:spLocks noChangeArrowheads="1"/>
          </p:cNvSpPr>
          <p:nvPr/>
        </p:nvSpPr>
        <p:spPr bwMode="auto">
          <a:xfrm>
            <a:off x="251520" y="1052736"/>
            <a:ext cx="385762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effectLst/>
                <a:latin typeface="Times New Roman" pitchFamily="18" charset="0"/>
                <a:ea typeface="Calibri" pitchFamily="34" charset="0"/>
                <a:cs typeface="Times New Roman" pitchFamily="18" charset="0"/>
              </a:rPr>
              <a:t>В год она убивает даже больше людей, чем акулы, крокодилы и </a:t>
            </a:r>
            <a:r>
              <a:rPr kumimoji="0" lang="ru-RU" sz="2400" b="0" i="0" u="none" strike="noStrike" cap="none" normalizeH="0" baseline="0" dirty="0" err="1" smtClean="0">
                <a:ln>
                  <a:noFill/>
                </a:ln>
                <a:effectLst/>
                <a:latin typeface="Times New Roman" pitchFamily="18" charset="0"/>
                <a:ea typeface="Calibri" pitchFamily="34" charset="0"/>
                <a:cs typeface="Times New Roman" pitchFamily="18" charset="0"/>
              </a:rPr>
              <a:t>рыбы-камень</a:t>
            </a:r>
            <a:r>
              <a:rPr kumimoji="0" lang="ru-RU" sz="2400" b="0" i="0" u="none" strike="noStrike" cap="none" normalizeH="0" baseline="0" dirty="0" smtClean="0">
                <a:ln>
                  <a:noFill/>
                </a:ln>
                <a:effectLst/>
                <a:latin typeface="Times New Roman" pitchFamily="18" charset="0"/>
                <a:ea typeface="Calibri" pitchFamily="34" charset="0"/>
                <a:cs typeface="Times New Roman" pitchFamily="18" charset="0"/>
              </a:rPr>
              <a:t> вместе взятые. Ожоги, вызываемые их стрекательными клетками, могут быть смертельны. </a:t>
            </a:r>
            <a:endParaRPr kumimoji="0" lang="ru-RU" sz="2400" b="0" i="0" u="none" strike="noStrike" cap="none" normalizeH="0" baseline="0" dirty="0" smtClean="0">
              <a:ln>
                <a:noFill/>
              </a:ln>
              <a:effectLst/>
              <a:latin typeface="Arial" pitchFamily="34" charset="0"/>
              <a:cs typeface="Arial" pitchFamily="34" charset="0"/>
            </a:endParaRPr>
          </a:p>
        </p:txBody>
      </p:sp>
      <p:sp>
        <p:nvSpPr>
          <p:cNvPr id="9" name="Прямоугольник 8"/>
          <p:cNvSpPr/>
          <p:nvPr/>
        </p:nvSpPr>
        <p:spPr>
          <a:xfrm>
            <a:off x="785786" y="4000504"/>
            <a:ext cx="8143932" cy="2308324"/>
          </a:xfrm>
          <a:prstGeom prst="rect">
            <a:avLst/>
          </a:prstGeom>
        </p:spPr>
        <p:txBody>
          <a:bodyPr wrap="square">
            <a:spAutoFit/>
          </a:bodyPr>
          <a:lstStyle/>
          <a:p>
            <a:r>
              <a:rPr lang="ru-RU" sz="2400" dirty="0" smtClean="0">
                <a:latin typeface="Times New Roman" pitchFamily="18" charset="0"/>
                <a:ea typeface="Calibri" pitchFamily="34" charset="0"/>
                <a:cs typeface="Times New Roman" pitchFamily="18" charset="0"/>
              </a:rPr>
              <a:t>Ее яд считается одним из самых смертельных в мире: в нем содержатся токсины, которые поражают сердце, нервную систему и клетки кожи. Ее укус вызывает такую ужасную боль, что жертвы среди людей впадают в шоковое состояние или умирают от сердечной недостаточности, так и не добравшись до берега.</a:t>
            </a:r>
            <a:endParaRPr lang="ru-RU" sz="2400" dirty="0">
              <a:latin typeface="Times New Roman" pitchFamily="18" charset="0"/>
              <a:cs typeface="Times New Roman" pitchFamily="18" charset="0"/>
            </a:endParaRPr>
          </a:p>
        </p:txBody>
      </p:sp>
    </p:spTree>
  </p:cSld>
  <p:clrMapOvr>
    <a:masterClrMapping/>
  </p:clrMapOvr>
  <p:transition spd="slow">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642910" y="3786190"/>
            <a:ext cx="7358114" cy="523220"/>
          </a:xfrm>
          <a:prstGeom prst="rect">
            <a:avLst/>
          </a:prstGeom>
        </p:spPr>
        <p:txBody>
          <a:bodyPr wrap="square">
            <a:spAutoFit/>
          </a:bodyPr>
          <a:lstStyle/>
          <a:p>
            <a:pPr algn="ctr"/>
            <a:r>
              <a:rPr lang="ru-RU" sz="2800" dirty="0" smtClean="0">
                <a:solidFill>
                  <a:srgbClr val="FF0000"/>
                </a:solidFill>
              </a:rPr>
              <a:t> </a:t>
            </a:r>
            <a:endParaRPr lang="ru-RU" sz="2800" dirty="0">
              <a:solidFill>
                <a:srgbClr val="FF0000"/>
              </a:solidFill>
            </a:endParaRPr>
          </a:p>
        </p:txBody>
      </p:sp>
      <p:sp>
        <p:nvSpPr>
          <p:cNvPr id="9" name="Прямоугольник 8"/>
          <p:cNvSpPr/>
          <p:nvPr/>
        </p:nvSpPr>
        <p:spPr>
          <a:xfrm>
            <a:off x="285720" y="4000504"/>
            <a:ext cx="7858180" cy="2677656"/>
          </a:xfrm>
          <a:prstGeom prst="rect">
            <a:avLst/>
          </a:prstGeom>
        </p:spPr>
        <p:txBody>
          <a:bodyPr wrap="square">
            <a:spAutoFit/>
          </a:bodyPr>
          <a:lstStyle/>
          <a:p>
            <a:pPr lvl="0" fontAlgn="base">
              <a:spcBef>
                <a:spcPct val="0"/>
              </a:spcBef>
              <a:spcAft>
                <a:spcPct val="0"/>
              </a:spcAft>
            </a:pPr>
            <a:r>
              <a:rPr lang="ru-RU" sz="2400" dirty="0" smtClean="0">
                <a:latin typeface="Times New Roman" pitchFamily="18" charset="0"/>
                <a:ea typeface="Calibri" pitchFamily="34" charset="0"/>
                <a:cs typeface="Times New Roman" pitchFamily="18" charset="0"/>
              </a:rPr>
              <a:t>Те, кому удалось выжить, испытывают сильнейшую боль в течение нескольких недель и часто у них остаются жесткие рубцы на месте, которое ужалила медуза своими щупальцами. Каждая щупальца имеет около 5000 жалящих клеток, но нападая, </a:t>
            </a:r>
            <a:r>
              <a:rPr lang="ru-RU" sz="2400" dirty="0" err="1" smtClean="0">
                <a:solidFill>
                  <a:srgbClr val="FF0000"/>
                </a:solidFill>
                <a:latin typeface="Times New Roman" pitchFamily="18" charset="0"/>
                <a:ea typeface="Calibri" pitchFamily="34" charset="0"/>
                <a:cs typeface="Times New Roman" pitchFamily="18" charset="0"/>
              </a:rPr>
              <a:t>кубомедуза</a:t>
            </a:r>
            <a:r>
              <a:rPr lang="ru-RU" sz="2400" dirty="0" smtClean="0">
                <a:latin typeface="Times New Roman" pitchFamily="18" charset="0"/>
                <a:ea typeface="Calibri" pitchFamily="34" charset="0"/>
                <a:cs typeface="Times New Roman" pitchFamily="18" charset="0"/>
              </a:rPr>
              <a:t> не касается своей жертвы, а выпускает на нее из щупальцев ядовитое химическое вещество.</a:t>
            </a:r>
            <a:endParaRPr lang="ru-RU" sz="2400" dirty="0" smtClean="0">
              <a:latin typeface="Arial" pitchFamily="34" charset="0"/>
              <a:cs typeface="Arial" pitchFamily="34" charset="0"/>
            </a:endParaRPr>
          </a:p>
        </p:txBody>
      </p:sp>
      <p:pic>
        <p:nvPicPr>
          <p:cNvPr id="10" name="Рисунок 9" descr="11.jpg"/>
          <p:cNvPicPr>
            <a:picLocks noChangeAspect="1"/>
          </p:cNvPicPr>
          <p:nvPr/>
        </p:nvPicPr>
        <p:blipFill>
          <a:blip r:embed="rId2" cstate="print"/>
          <a:stretch>
            <a:fillRect/>
          </a:stretch>
        </p:blipFill>
        <p:spPr>
          <a:xfrm>
            <a:off x="142844" y="142852"/>
            <a:ext cx="4214810" cy="2798897"/>
          </a:xfrm>
          <a:prstGeom prst="rect">
            <a:avLst/>
          </a:prstGeom>
        </p:spPr>
      </p:pic>
      <p:pic>
        <p:nvPicPr>
          <p:cNvPr id="11" name="Рисунок 10" descr="12.jpg"/>
          <p:cNvPicPr>
            <a:picLocks noChangeAspect="1"/>
          </p:cNvPicPr>
          <p:nvPr/>
        </p:nvPicPr>
        <p:blipFill>
          <a:blip r:embed="rId3" cstate="print"/>
          <a:stretch>
            <a:fillRect/>
          </a:stretch>
        </p:blipFill>
        <p:spPr>
          <a:xfrm>
            <a:off x="4500562" y="785794"/>
            <a:ext cx="4214813" cy="3163532"/>
          </a:xfrm>
          <a:prstGeom prst="rect">
            <a:avLst/>
          </a:prstGeom>
        </p:spPr>
      </p:pic>
    </p:spTree>
  </p:cSld>
  <p:clrMapOvr>
    <a:masterClrMapping/>
  </p:clrMapOvr>
  <p:transition spd="slow">
    <p:dissolve/>
  </p:transition>
  <p:timing>
    <p:tnLst>
      <p:par>
        <p:cTn id="1" dur="indefinite" restart="never" nodeType="tmRoot"/>
      </p:par>
    </p:tnLst>
  </p:timing>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8120</TotalTime>
  <Words>724</Words>
  <Application>Microsoft Office PowerPoint</Application>
  <PresentationFormat>Экран (4:3)</PresentationFormat>
  <Paragraphs>44</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Техническая</vt:lpstr>
      <vt:lpstr>«Опасные животные»</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Осмос</dc:title>
  <dc:creator>ДОМ</dc:creator>
  <cp:lastModifiedBy>Оля</cp:lastModifiedBy>
  <cp:revision>501</cp:revision>
  <dcterms:created xsi:type="dcterms:W3CDTF">2017-11-23T19:00:41Z</dcterms:created>
  <dcterms:modified xsi:type="dcterms:W3CDTF">2020-04-07T14:45:09Z</dcterms:modified>
</cp:coreProperties>
</file>