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67" r:id="rId4"/>
    <p:sldId id="258" r:id="rId5"/>
    <p:sldId id="259" r:id="rId6"/>
    <p:sldId id="262" r:id="rId7"/>
    <p:sldId id="263" r:id="rId8"/>
    <p:sldId id="264" r:id="rId9"/>
    <p:sldId id="266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77" d="100"/>
          <a:sy n="77" d="100"/>
        </p:scale>
        <p:origin x="77" y="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648072"/>
          </a:xfrm>
          <a:noFill/>
        </p:spPr>
        <p:txBody>
          <a:bodyPr>
            <a:normAutofit fontScale="90000"/>
          </a:bodyPr>
          <a:lstStyle/>
          <a:p>
            <a:pPr algn="ctr"/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 </a:t>
            </a:r>
            <a:r>
              <a:rPr lang="ru-RU" sz="3100" b="1" dirty="0">
                <a:solidFill>
                  <a:srgbClr val="002060"/>
                </a:solidFill>
              </a:rPr>
              <a:t>Урайский специализированный дом ребёнка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2CF2F8-977D-419B-A410-8902B967D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1844824"/>
            <a:ext cx="7854696" cy="4752528"/>
          </a:xfrm>
        </p:spPr>
        <p:txBody>
          <a:bodyPr/>
          <a:lstStyle/>
          <a:p>
            <a:pPr algn="ctr"/>
            <a:endParaRPr lang="ru-RU" sz="2800" b="1" dirty="0">
              <a:solidFill>
                <a:srgbClr val="002060"/>
              </a:solidFill>
            </a:endParaRP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СОДЕРЖАНИЕ ПСИХОЛОГО-ПЕДАГОГИЧЕСКОЙ РАБОТЫ С ДЕТЬМИ ОТ 2 месяцев до 1 года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23023F-6AAC-4056-906A-F8AC85AE14C7}"/>
              </a:ext>
            </a:extLst>
          </p:cNvPr>
          <p:cNvSpPr/>
          <p:nvPr/>
        </p:nvSpPr>
        <p:spPr>
          <a:xfrm>
            <a:off x="4038600" y="3027144"/>
            <a:ext cx="4572000" cy="35702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r>
              <a:rPr lang="ru-RU" dirty="0">
                <a:solidFill>
                  <a:srgbClr val="002060"/>
                </a:solidFill>
              </a:rPr>
              <a:t>Подготовила воспитатель группы № </a:t>
            </a:r>
            <a:r>
              <a:rPr lang="ru-RU" sz="2800" dirty="0">
                <a:solidFill>
                  <a:srgbClr val="002060"/>
                </a:solidFill>
              </a:rPr>
              <a:t>2</a:t>
            </a:r>
          </a:p>
          <a:p>
            <a:pPr algn="r">
              <a:buNone/>
            </a:pPr>
            <a:r>
              <a:rPr lang="ru-RU" dirty="0">
                <a:solidFill>
                  <a:srgbClr val="002060"/>
                </a:solidFill>
              </a:rPr>
              <a:t>Сайфуллина Екатерина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b="1" dirty="0">
                <a:solidFill>
                  <a:schemeClr val="tx1"/>
                </a:solidFill>
              </a:rPr>
            </a:br>
            <a:r>
              <a:rPr lang="ru-RU" sz="3100" b="1" dirty="0">
                <a:solidFill>
                  <a:schemeClr val="tx1"/>
                </a:solidFill>
              </a:rPr>
              <a:t>Художественно-эстетическое развитие.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1728192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FF0000"/>
                </a:solidFill>
              </a:rPr>
              <a:t>«Игра с ленточками»</a:t>
            </a:r>
          </a:p>
          <a:p>
            <a:r>
              <a:rPr lang="ru-RU" sz="1600" dirty="0">
                <a:solidFill>
                  <a:schemeClr val="tx1"/>
                </a:solidFill>
              </a:rPr>
              <a:t>Накапливаем  у ребенка сенсорные впечатления, формируем зрительную и осязательную активность, совершенствуем  движения рук.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1728191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</a:rPr>
              <a:t>«Игра с бубном»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Учим ребенка действовать с бубном, подражая взрослому, стучать  погремушкой по бубну. Развивать чувство   музыкального   ритма.</a:t>
            </a:r>
          </a:p>
        </p:txBody>
      </p:sp>
      <p:pic>
        <p:nvPicPr>
          <p:cNvPr id="7" name="Содержимое 6" descr="P104030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t="2560" r="14067"/>
          <a:stretch>
            <a:fillRect/>
          </a:stretch>
        </p:blipFill>
        <p:spPr>
          <a:xfrm>
            <a:off x="457200" y="2928934"/>
            <a:ext cx="3686172" cy="3023993"/>
          </a:xfrm>
        </p:spPr>
      </p:pic>
      <p:pic>
        <p:nvPicPr>
          <p:cNvPr id="8" name="Содержимое 7" descr="P104032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СПАСИБО ЗА ВНИМАНИЕ.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89040"/>
            <a:ext cx="8229600" cy="72008"/>
          </a:xfrm>
        </p:spPr>
        <p:txBody>
          <a:bodyPr>
            <a:normAutofit fontScale="25000" lnSpcReduction="20000"/>
          </a:bodyPr>
          <a:lstStyle/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  <a:p>
            <a:pPr algn="r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64533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В соответствии с законом Российской Федерации 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«Об образовании» в дошкольные учреждения принимаются дети начиная с 2 месяцев, но авторы сочли необходимым в Программе представить материал начиная с рождения ребенка. Это позволяет полнее раскрыть специфику младенческого возраста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Рабочая программа охватывает 5 основных направлений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b="1" dirty="0"/>
              <a:t>Социально-коммуникативное развитие.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Познавательное развитие.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Речевое развитие.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Художественно-эстетическое развитие.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Физическое развитие.</a:t>
            </a:r>
          </a:p>
          <a:p>
            <a:pPr algn="just">
              <a:buNone/>
            </a:pPr>
            <a:r>
              <a:rPr lang="ru-RU" b="1" dirty="0">
                <a:solidFill>
                  <a:srgbClr val="FF0000"/>
                </a:solidFill>
              </a:rPr>
              <a:t>Для младенческого возраста: 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Эмоциональное общение со взрослым.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Манипулирование с предметами и познавательно- исследовательские действия, восприятие музыки, детских песен и стихов, двигательная активность и тактильно-двигательные игры.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ИСХОДЯ ИЗ ЗАДАЧ  ВОСПИТАНИЯ И ОБУЧЕНИЯ: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8512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b="1" dirty="0"/>
              <a:t>Мы сохраняем и укрепляем здоровье детей, обеспечиваем их полноценное физическое развитие.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Поддерживаем эмоционально положительное состояние каждого ребенка.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Способствуем своевременному формированию общих движений и движение рук, овладению ползаньем и ходьбой. Предупреждаем усталость ребенка.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Формируем зрительные и слуховые ориентировки. Обогащаем сенсорный опыт.</a:t>
            </a:r>
          </a:p>
          <a:p>
            <a:pPr algn="just">
              <a:buNone/>
            </a:pPr>
            <a:endParaRPr lang="ru-RU" dirty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b="1" dirty="0"/>
              <a:t>Развиваем  умение понимать речь взрослого и осуществляем подготовительную работу по овладению активной речью.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Поощряем попытки детей включаться в процесс самообслуживания.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Поддерживаем эмоциональную отзывчивость детей, доброжелательное отношение к близким людям.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Пробуждаем интерес к игрушкам, картинкам, музыке, пению; поддерживаем активность ребенка при выполнении  простейших плясовых движений.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/>
              <a:t>Активно помогаем ребенку в освоении соответствующих возрасту умений, систематически и грамотно анализировать полученные результаты.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Социально-коммуникативное развитие</a:t>
            </a:r>
            <a:r>
              <a:rPr lang="ru-RU" sz="1800" b="1" dirty="0"/>
              <a:t>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4040188" cy="2016224"/>
          </a:xfrm>
        </p:spPr>
        <p:txBody>
          <a:bodyPr/>
          <a:lstStyle/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«Покорми мишку»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Стимулируем речевое развитие и моторную сторону речи, через развитие мелкой моторики и тактильных ощущений.</a:t>
            </a:r>
          </a:p>
          <a:p>
            <a:r>
              <a:rPr lang="ru-RU" sz="1800" dirty="0">
                <a:solidFill>
                  <a:schemeClr val="tx1"/>
                </a:solidFill>
              </a:rPr>
              <a:t> Развиваем  активную речь</a:t>
            </a:r>
            <a:r>
              <a:rPr lang="ru-RU" sz="1800" b="0" dirty="0"/>
              <a:t>.</a:t>
            </a:r>
          </a:p>
          <a:p>
            <a:endParaRPr lang="ru-RU" sz="1400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92697"/>
            <a:ext cx="4041775" cy="194421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Купание перед сном.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</a:rPr>
              <a:t>Формируем положительную установку на водные  процедуры, устанавливаем доверительное отношение во время купания и переодевания. </a:t>
            </a:r>
          </a:p>
        </p:txBody>
      </p:sp>
      <p:pic>
        <p:nvPicPr>
          <p:cNvPr id="7" name="Содержимое 6" descr="P104022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08920"/>
            <a:ext cx="4040188" cy="3244007"/>
          </a:xfrm>
        </p:spPr>
      </p:pic>
      <p:pic>
        <p:nvPicPr>
          <p:cNvPr id="8" name="Содержимое 7" descr="P104034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929"/>
            <a:ext cx="4041775" cy="317259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Познавательное развитие.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8"/>
            <a:ext cx="4040188" cy="2088232"/>
          </a:xfrm>
        </p:spPr>
        <p:txBody>
          <a:bodyPr/>
          <a:lstStyle/>
          <a:p>
            <a:r>
              <a:rPr lang="ru-RU" sz="2000" dirty="0">
                <a:solidFill>
                  <a:srgbClr val="FF0000"/>
                </a:solidFill>
              </a:rPr>
              <a:t>Перекладывание предметов</a:t>
            </a:r>
          </a:p>
          <a:p>
            <a:r>
              <a:rPr lang="ru-RU" sz="1600" dirty="0">
                <a:solidFill>
                  <a:schemeClr val="tx1"/>
                </a:solidFill>
              </a:rPr>
              <a:t>Развиваем восприятие предметов, различных по величине, цвету, форме.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96752"/>
            <a:ext cx="4041775" cy="12961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600" dirty="0">
                <a:solidFill>
                  <a:srgbClr val="FF0000"/>
                </a:solidFill>
              </a:rPr>
              <a:t>Собери пирамидку</a:t>
            </a:r>
          </a:p>
          <a:p>
            <a:r>
              <a:rPr lang="ru-RU" sz="2300" dirty="0"/>
              <a:t> </a:t>
            </a:r>
            <a:r>
              <a:rPr lang="ru-RU" sz="2300" dirty="0">
                <a:solidFill>
                  <a:schemeClr val="tx1"/>
                </a:solidFill>
              </a:rPr>
              <a:t>Развиваем  у ребенка зрительную ориентировку на форму предметов,</a:t>
            </a:r>
            <a:r>
              <a:rPr lang="ru-RU" sz="2300" dirty="0"/>
              <a:t> </a:t>
            </a:r>
            <a:r>
              <a:rPr lang="ru-RU" sz="2300" dirty="0">
                <a:solidFill>
                  <a:schemeClr val="tx1"/>
                </a:solidFill>
              </a:rPr>
              <a:t>умение составлять пирамидку из трех  колец, Развиваем  внимание, мышление.</a:t>
            </a:r>
          </a:p>
        </p:txBody>
      </p:sp>
      <p:pic>
        <p:nvPicPr>
          <p:cNvPr id="7" name="Содержимое 6" descr="P104024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P104015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b="1" dirty="0">
                <a:solidFill>
                  <a:schemeClr val="tx1"/>
                </a:solidFill>
              </a:rPr>
            </a:br>
            <a:br>
              <a:rPr lang="ru-RU" sz="3100" b="1" dirty="0">
                <a:solidFill>
                  <a:schemeClr val="tx1"/>
                </a:solidFill>
              </a:rPr>
            </a:br>
            <a:br>
              <a:rPr lang="ru-RU" sz="3100" b="1" dirty="0">
                <a:solidFill>
                  <a:schemeClr val="tx1"/>
                </a:solidFill>
              </a:rPr>
            </a:br>
            <a:br>
              <a:rPr lang="ru-RU" sz="31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Речевое развитие.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142984"/>
            <a:ext cx="4354544" cy="2214008"/>
          </a:xfrm>
        </p:spPr>
        <p:txBody>
          <a:bodyPr/>
          <a:lstStyle/>
          <a:p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rgbClr val="FF0000"/>
                </a:solidFill>
              </a:rPr>
              <a:t>                        «Мишка»</a:t>
            </a:r>
          </a:p>
          <a:p>
            <a:r>
              <a:rPr lang="ru-RU" sz="1600" dirty="0">
                <a:solidFill>
                  <a:schemeClr val="tx1"/>
                </a:solidFill>
              </a:rPr>
              <a:t>Развиваем способность понимать речь взрослого. Устанавливать связь между словом и предметом, узнавать знакомые игрушки  на картинке и называть их при помощи их звукоподражания. Формируем первичные представления о любимых игрушках. Воспитываем доброе отношение к игрушкам.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2286016"/>
          </a:xfrm>
        </p:spPr>
        <p:txBody>
          <a:bodyPr>
            <a:normAutofit/>
          </a:bodyPr>
          <a:lstStyle/>
          <a:p>
            <a:pPr algn="ctr" fontAlgn="base"/>
            <a:r>
              <a:rPr lang="ru-RU" sz="1800" dirty="0">
                <a:solidFill>
                  <a:srgbClr val="FF0000"/>
                </a:solidFill>
              </a:rPr>
              <a:t>«Нанизывание колец на стержень.» </a:t>
            </a:r>
          </a:p>
          <a:p>
            <a:pPr fontAlgn="base"/>
            <a:endParaRPr lang="ru-RU" sz="1400" i="1" dirty="0"/>
          </a:p>
          <a:p>
            <a:r>
              <a:rPr lang="ru-RU" sz="1600" dirty="0">
                <a:solidFill>
                  <a:schemeClr val="tx1"/>
                </a:solidFill>
              </a:rPr>
              <a:t>Учим  ребенка надевать кольца на стержень и снимать их;  выполнять эти действия по словам: “Сними кольцо”, “Надень кольцо”.</a:t>
            </a:r>
          </a:p>
        </p:txBody>
      </p:sp>
      <p:pic>
        <p:nvPicPr>
          <p:cNvPr id="7" name="Содержимое 6" descr="P104020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3573016"/>
            <a:ext cx="3898776" cy="3030141"/>
          </a:xfrm>
        </p:spPr>
      </p:pic>
      <p:pic>
        <p:nvPicPr>
          <p:cNvPr id="8" name="Содержимое 7" descr="P104015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645024"/>
            <a:ext cx="4041775" cy="303133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Физическое развитие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764704"/>
            <a:ext cx="7920880" cy="1368152"/>
          </a:xfrm>
        </p:spPr>
        <p:txBody>
          <a:bodyPr/>
          <a:lstStyle/>
          <a:p>
            <a:pPr algn="just"/>
            <a:r>
              <a:rPr lang="ru-RU" sz="1800" dirty="0">
                <a:solidFill>
                  <a:schemeClr val="tx1"/>
                </a:solidFill>
              </a:rPr>
              <a:t>Учим ползать, подзывая к себе; самостоятельно присаживаться , а затем садиться,  вставать и опускаться, держась за опору; переходить  от одного предмета к другому .  Подниматься по  ступенькам и  спускаться с горки; ходить за  каталкой,  самостоятельно   стоять, развивать равновесие. Делать первые шаги.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6156176" y="116632"/>
            <a:ext cx="2735287" cy="144016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P10401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t="4333" r="7437"/>
          <a:stretch>
            <a:fillRect/>
          </a:stretch>
        </p:blipFill>
        <p:spPr>
          <a:xfrm>
            <a:off x="467544" y="2285992"/>
            <a:ext cx="2675696" cy="1791079"/>
          </a:xfrm>
        </p:spPr>
      </p:pic>
      <p:pic>
        <p:nvPicPr>
          <p:cNvPr id="8" name="Содержимое 7" descr="P104012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7208" t="434"/>
          <a:stretch>
            <a:fillRect/>
          </a:stretch>
        </p:blipFill>
        <p:spPr>
          <a:xfrm>
            <a:off x="4714876" y="2214554"/>
            <a:ext cx="2786082" cy="2222559"/>
          </a:xfrm>
        </p:spPr>
      </p:pic>
      <p:pic>
        <p:nvPicPr>
          <p:cNvPr id="9" name="Рисунок 8" descr="P10401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509120"/>
            <a:ext cx="2747797" cy="2060848"/>
          </a:xfrm>
          <a:prstGeom prst="rect">
            <a:avLst/>
          </a:prstGeom>
        </p:spPr>
      </p:pic>
      <p:pic>
        <p:nvPicPr>
          <p:cNvPr id="10" name="Рисунок 9" descr="P10401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581128"/>
            <a:ext cx="2592288" cy="201622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462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Wingdings</vt:lpstr>
      <vt:lpstr>Wingdings 2</vt:lpstr>
      <vt:lpstr>Поток</vt:lpstr>
      <vt:lpstr>  Урайский специализированный дом ребёнка</vt:lpstr>
      <vt:lpstr>В соответствии с законом Российской Федерации  «Об образовании» в дошкольные учреждения принимаются дети начиная с 2 месяцев, но авторы сочли необходимым в Программе представить материал начиная с рождения ребенка. Это позволяет полнее раскрыть специфику младенческого возраста</vt:lpstr>
      <vt:lpstr>Рабочая программа охватывает 5 основных направлений ФГОС</vt:lpstr>
      <vt:lpstr>ИСХОДЯ ИЗ ЗАДАЧ  ВОСПИТАНИЯ И ОБУЧЕНИЯ:</vt:lpstr>
      <vt:lpstr>Презентация PowerPoint</vt:lpstr>
      <vt:lpstr> Социально-коммуникативное развитие.</vt:lpstr>
      <vt:lpstr>Познавательное развитие. </vt:lpstr>
      <vt:lpstr>    Речевое развитие.</vt:lpstr>
      <vt:lpstr>Физическое развитие</vt:lpstr>
      <vt:lpstr> Художественно-эстетическое развитие. </vt:lpstr>
      <vt:lpstr>         СПАСИБО ЗА ВНИМАНИЕ.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ПСИХОЛОГО-ПЕДАГОГИЧЕСКОЙ РАБОТЫ С ДЕТЬМИ ОТ 2 месяцев до 1 года </dc:title>
  <dc:creator>Наташа</dc:creator>
  <cp:lastModifiedBy>екатерина сайфуллина</cp:lastModifiedBy>
  <cp:revision>46</cp:revision>
  <dcterms:created xsi:type="dcterms:W3CDTF">2016-01-17T15:37:40Z</dcterms:created>
  <dcterms:modified xsi:type="dcterms:W3CDTF">2020-04-07T13:52:54Z</dcterms:modified>
</cp:coreProperties>
</file>