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65"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23F5FE2D-1828-4EE2-BF5A-3A18B4F35FB9}" type="datetimeFigureOut">
              <a:rPr lang="ru-RU" smtClean="0"/>
              <a:t>07.04.2020</a:t>
            </a:fld>
            <a:endParaRPr lang="ru-RU"/>
          </a:p>
        </p:txBody>
      </p:sp>
      <p:sp>
        <p:nvSpPr>
          <p:cNvPr id="8" name="Slide Number Placeholder 7"/>
          <p:cNvSpPr>
            <a:spLocks noGrp="1"/>
          </p:cNvSpPr>
          <p:nvPr>
            <p:ph type="sldNum" sz="quarter" idx="11"/>
          </p:nvPr>
        </p:nvSpPr>
        <p:spPr/>
        <p:txBody>
          <a:bodyPr/>
          <a:lstStyle/>
          <a:p>
            <a:fld id="{4F8F76C7-01CE-48F1-A209-E7C11F032B95}"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3F5FE2D-1828-4EE2-BF5A-3A18B4F35FB9}" type="datetimeFigureOut">
              <a:rPr lang="ru-RU" smtClean="0"/>
              <a:t>07.04.2020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3F5FE2D-1828-4EE2-BF5A-3A18B4F35FB9}" type="datetimeFigureOut">
              <a:rPr lang="ru-RU" smtClean="0"/>
              <a:t>07.04.2020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23F5FE2D-1828-4EE2-BF5A-3A18B4F35FB9}" type="datetimeFigureOut">
              <a:rPr lang="ru-RU" smtClean="0"/>
              <a:t>07.04.2020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3F5FE2D-1828-4EE2-BF5A-3A18B4F35FB9}" type="datetimeFigureOut">
              <a:rPr lang="ru-RU" smtClean="0"/>
              <a:t>07.04.2020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F8F76C7-01CE-48F1-A209-E7C11F032B95}" type="slidenum">
              <a:rPr lang="ru-RU" smtClean="0"/>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23F5FE2D-1828-4EE2-BF5A-3A18B4F35FB9}" type="datetimeFigureOut">
              <a:rPr lang="ru-RU" smtClean="0"/>
              <a:t>07.04.2020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8F76C7-01CE-48F1-A209-E7C11F032B95}" type="slidenum">
              <a:rPr lang="ru-RU" smtClean="0"/>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23F5FE2D-1828-4EE2-BF5A-3A18B4F35FB9}" type="datetimeFigureOut">
              <a:rPr lang="ru-RU" smtClean="0"/>
              <a:t>07.04.2020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F8F76C7-01CE-48F1-A209-E7C11F032B95}" type="slidenum">
              <a:rPr lang="ru-RU" smtClean="0"/>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23F5FE2D-1828-4EE2-BF5A-3A18B4F35FB9}" type="datetimeFigureOut">
              <a:rPr lang="ru-RU" smtClean="0"/>
              <a:t>07.04.2020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F5FE2D-1828-4EE2-BF5A-3A18B4F35FB9}" type="datetimeFigureOut">
              <a:rPr lang="ru-RU" smtClean="0"/>
              <a:t>07.04.2020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3F5FE2D-1828-4EE2-BF5A-3A18B4F35FB9}" type="datetimeFigureOut">
              <a:rPr lang="ru-RU" smtClean="0"/>
              <a:t>07.04.2020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3F5FE2D-1828-4EE2-BF5A-3A18B4F35FB9}" type="datetimeFigureOut">
              <a:rPr lang="ru-RU" smtClean="0"/>
              <a:t>07.04.2020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F8F76C7-01CE-48F1-A209-E7C11F032B95}"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23F5FE2D-1828-4EE2-BF5A-3A18B4F35FB9}" type="datetimeFigureOut">
              <a:rPr lang="ru-RU" smtClean="0"/>
              <a:t>07.04.2020</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4F8F76C7-01CE-48F1-A209-E7C11F032B95}" type="slidenum">
              <a:rPr lang="ru-RU" smtClean="0"/>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92696"/>
            <a:ext cx="7772400" cy="1663825"/>
          </a:xfrm>
        </p:spPr>
        <p:txBody>
          <a:bodyPr/>
          <a:lstStyle/>
          <a:p>
            <a:r>
              <a:rPr lang="ru-RU" sz="4400" b="1" dirty="0" smtClean="0">
                <a:latin typeface="Times New Roman" panose="02020603050405020304" pitchFamily="18" charset="0"/>
                <a:cs typeface="Times New Roman" panose="02020603050405020304" pitchFamily="18" charset="0"/>
              </a:rPr>
              <a:t>Подвижные игры в начальной школе.</a:t>
            </a:r>
            <a:endParaRPr lang="ru-RU" sz="44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420888"/>
            <a:ext cx="8568952" cy="4032448"/>
          </a:xfrm>
          <a:prstGeom prst="rect">
            <a:avLst/>
          </a:prstGeom>
        </p:spPr>
      </p:pic>
    </p:spTree>
    <p:extLst>
      <p:ext uri="{BB962C8B-B14F-4D97-AF65-F5344CB8AC3E}">
        <p14:creationId xmlns:p14="http://schemas.microsoft.com/office/powerpoint/2010/main" val="3384848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335846"/>
            <a:ext cx="7272808" cy="4678204"/>
          </a:xfrm>
          <a:prstGeom prst="rect">
            <a:avLst/>
          </a:prstGeom>
        </p:spPr>
        <p:txBody>
          <a:bodyPr wrap="square">
            <a:spAutoFit/>
          </a:bodyPr>
          <a:lstStyle/>
          <a:p>
            <a:r>
              <a:rPr lang="ru-RU" sz="2800" b="1" dirty="0" smtClean="0">
                <a:latin typeface="Times New Roman" panose="02020603050405020304" pitchFamily="18" charset="0"/>
                <a:cs typeface="Times New Roman" panose="02020603050405020304" pitchFamily="18" charset="0"/>
              </a:rPr>
              <a:t>Подвижная игра « У кого меньше мячей»</a:t>
            </a:r>
          </a:p>
          <a:p>
            <a:endParaRPr lang="ru-RU" b="1" dirty="0" smtClean="0"/>
          </a:p>
          <a:p>
            <a:r>
              <a:rPr lang="ru-RU" b="1" dirty="0" smtClean="0"/>
              <a:t>Инвентарь</a:t>
            </a:r>
            <a:r>
              <a:rPr lang="ru-RU" dirty="0" smtClean="0"/>
              <a:t>: 12 мячей, сетка, секундомер, свисток.</a:t>
            </a:r>
          </a:p>
          <a:p>
            <a:r>
              <a:rPr lang="ru-RU" b="1" dirty="0" smtClean="0"/>
              <a:t>Подготовка площадки к игре: </a:t>
            </a:r>
            <a:r>
              <a:rPr lang="ru-RU" dirty="0" smtClean="0"/>
              <a:t>площадка разделяется на две равные части сеткой, верхний край которой закреплен на высоте 130-150 см.</a:t>
            </a:r>
          </a:p>
          <a:p>
            <a:r>
              <a:rPr lang="ru-RU" b="1" dirty="0" smtClean="0"/>
              <a:t>Участники: </a:t>
            </a:r>
            <a:r>
              <a:rPr lang="ru-RU" dirty="0" smtClean="0"/>
              <a:t>в игре принимают участие по 6 игроков от каждой команды.</a:t>
            </a:r>
          </a:p>
          <a:p>
            <a:r>
              <a:rPr lang="ru-RU" b="1" dirty="0" smtClean="0"/>
              <a:t>Начало игры:</a:t>
            </a:r>
          </a:p>
          <a:p>
            <a:r>
              <a:rPr lang="ru-RU" dirty="0" smtClean="0"/>
              <a:t>1. Команды строятся на своих площадках.</a:t>
            </a:r>
          </a:p>
          <a:p>
            <a:r>
              <a:rPr lang="ru-RU" dirty="0" smtClean="0"/>
              <a:t>2. Звучат приветствия.</a:t>
            </a:r>
          </a:p>
          <a:p>
            <a:r>
              <a:rPr lang="ru-RU" dirty="0" smtClean="0"/>
              <a:t>3. Игроки свободно рассредоточиваются на своих площадках.</a:t>
            </a:r>
          </a:p>
          <a:p>
            <a:r>
              <a:rPr lang="ru-RU" b="1" dirty="0" smtClean="0"/>
              <a:t>Обязанности судей:</a:t>
            </a:r>
          </a:p>
          <a:p>
            <a:r>
              <a:rPr lang="ru-RU" dirty="0" smtClean="0"/>
              <a:t>1 -й судья - дает свисток к началу игры и включает секундомер.</a:t>
            </a:r>
          </a:p>
          <a:p>
            <a:r>
              <a:rPr lang="ru-RU" dirty="0" smtClean="0"/>
              <a:t>2-й судья - следит за тем, чтобы дети не перебрасывали мячи под сеткой и не бросали их после 2-го свистка.</a:t>
            </a:r>
            <a:endParaRPr lang="ru-RU" dirty="0"/>
          </a:p>
        </p:txBody>
      </p:sp>
    </p:spTree>
    <p:extLst>
      <p:ext uri="{BB962C8B-B14F-4D97-AF65-F5344CB8AC3E}">
        <p14:creationId xmlns:p14="http://schemas.microsoft.com/office/powerpoint/2010/main" val="165462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620688"/>
            <a:ext cx="6624736" cy="3785652"/>
          </a:xfrm>
          <a:prstGeom prst="rect">
            <a:avLst/>
          </a:prstGeom>
        </p:spPr>
        <p:txBody>
          <a:bodyPr wrap="square">
            <a:spAutoFit/>
          </a:bodyPr>
          <a:lstStyle/>
          <a:p>
            <a:r>
              <a:rPr lang="ru-RU" sz="2000" b="1" dirty="0" smtClean="0">
                <a:latin typeface="Times New Roman" panose="02020603050405020304" pitchFamily="18" charset="0"/>
                <a:cs typeface="Times New Roman" panose="02020603050405020304" pitchFamily="18" charset="0"/>
              </a:rPr>
              <a:t>Ход игры</a:t>
            </a:r>
            <a:r>
              <a:rPr lang="ru-RU" sz="2000" dirty="0" smtClean="0">
                <a:latin typeface="Times New Roman" panose="02020603050405020304" pitchFamily="18" charset="0"/>
                <a:cs typeface="Times New Roman" panose="02020603050405020304" pitchFamily="18" charset="0"/>
              </a:rPr>
              <a:t>: Игра проводится в 2 тайма по 2 минуты. Командам дается по 6 мячей. По свистку судьи игроки начинают перебрасывать мячи на сторону соперника до тех пор, пока не прозвучит второй свисток судьи. Выигрывает та команда, на площадке которой после второго свистка окажется меньше мячей. Ей присуждается 1 очко. Затем игра повторяется еще раз. Набранное количество очков идет в общий зачет команде.</a:t>
            </a:r>
          </a:p>
          <a:p>
            <a:r>
              <a:rPr lang="ru-RU" sz="2000" b="1" dirty="0" smtClean="0">
                <a:latin typeface="Times New Roman" panose="02020603050405020304" pitchFamily="18" charset="0"/>
                <a:cs typeface="Times New Roman" panose="02020603050405020304" pitchFamily="18" charset="0"/>
              </a:rPr>
              <a:t>Правила:</a:t>
            </a:r>
          </a:p>
          <a:p>
            <a:r>
              <a:rPr lang="ru-RU" sz="2000" dirty="0" smtClean="0">
                <a:latin typeface="Times New Roman" panose="02020603050405020304" pitchFamily="18" charset="0"/>
                <a:cs typeface="Times New Roman" panose="02020603050405020304" pitchFamily="18" charset="0"/>
              </a:rPr>
              <a:t>1. Мячи перебрасываются с любого участка площадки.</a:t>
            </a:r>
          </a:p>
          <a:p>
            <a:r>
              <a:rPr lang="ru-RU" sz="2000" dirty="0" smtClean="0">
                <a:latin typeface="Times New Roman" panose="02020603050405020304" pitchFamily="18" charset="0"/>
                <a:cs typeface="Times New Roman" panose="02020603050405020304" pitchFamily="18" charset="0"/>
              </a:rPr>
              <a:t>2. Нельзя бросать мячи под сетку.</a:t>
            </a:r>
          </a:p>
          <a:p>
            <a:r>
              <a:rPr lang="ru-RU" sz="2000" dirty="0" smtClean="0">
                <a:latin typeface="Times New Roman" panose="02020603050405020304" pitchFamily="18" charset="0"/>
                <a:cs typeface="Times New Roman" panose="02020603050405020304" pitchFamily="18" charset="0"/>
              </a:rPr>
              <a:t>3. Нельзя бросать мячи после 2-го свистка судьи.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6881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260648"/>
            <a:ext cx="7560840" cy="5139869"/>
          </a:xfrm>
          <a:prstGeom prst="rect">
            <a:avLst/>
          </a:prstGeom>
        </p:spPr>
        <p:txBody>
          <a:bodyPr wrap="square">
            <a:spAutoFit/>
          </a:bodyPr>
          <a:lstStyle/>
          <a:p>
            <a:r>
              <a:rPr lang="ru-RU" sz="3600" b="1" dirty="0" smtClean="0">
                <a:latin typeface="Times New Roman" panose="02020603050405020304" pitchFamily="18" charset="0"/>
                <a:cs typeface="Times New Roman" panose="02020603050405020304" pitchFamily="18" charset="0"/>
              </a:rPr>
              <a:t>Подвижная игра «СМЕНА МЕСТ» </a:t>
            </a:r>
          </a:p>
          <a:p>
            <a:endParaRPr lang="ru-RU" sz="3600" b="1" dirty="0">
              <a:latin typeface="Times New Roman" panose="02020603050405020304" pitchFamily="18" charset="0"/>
              <a:cs typeface="Times New Roman" panose="02020603050405020304" pitchFamily="18" charset="0"/>
            </a:endParaRPr>
          </a:p>
          <a:p>
            <a:endParaRPr lang="ru-RU" sz="3600" b="1" dirty="0" smtClean="0">
              <a:latin typeface="Times New Roman" panose="02020603050405020304" pitchFamily="18" charset="0"/>
              <a:cs typeface="Times New Roman" panose="02020603050405020304" pitchFamily="18" charset="0"/>
            </a:endParaRPr>
          </a:p>
          <a:p>
            <a:r>
              <a:rPr lang="ru-RU" dirty="0" smtClean="0"/>
              <a:t>         </a:t>
            </a:r>
            <a:r>
              <a:rPr lang="ru-RU" sz="2000" dirty="0" smtClean="0">
                <a:latin typeface="Times New Roman" panose="02020603050405020304" pitchFamily="18" charset="0"/>
                <a:cs typeface="Times New Roman" panose="02020603050405020304" pitchFamily="18" charset="0"/>
              </a:rPr>
              <a:t>Игра предназначена для детей от пяти лет. Играть может любое количество человек, но не менее четырёх.</a:t>
            </a:r>
          </a:p>
          <a:p>
            <a:r>
              <a:rPr lang="ru-RU" sz="2000" b="1" dirty="0" smtClean="0">
                <a:latin typeface="Times New Roman" panose="02020603050405020304" pitchFamily="18" charset="0"/>
                <a:cs typeface="Times New Roman" panose="02020603050405020304" pitchFamily="18" charset="0"/>
              </a:rPr>
              <a:t>Цель игры</a:t>
            </a:r>
            <a:r>
              <a:rPr lang="ru-RU" sz="2000" dirty="0" smtClean="0">
                <a:latin typeface="Times New Roman" panose="02020603050405020304" pitchFamily="18" charset="0"/>
                <a:cs typeface="Times New Roman" panose="02020603050405020304" pitchFamily="18" charset="0"/>
              </a:rPr>
              <a:t>: развитие прыгучести и прыжковой выносливости.</a:t>
            </a:r>
          </a:p>
          <a:p>
            <a:r>
              <a:rPr lang="ru-RU" sz="2000" b="1" dirty="0" smtClean="0">
                <a:latin typeface="Times New Roman" panose="02020603050405020304" pitchFamily="18" charset="0"/>
                <a:cs typeface="Times New Roman" panose="02020603050405020304" pitchFamily="18" charset="0"/>
              </a:rPr>
              <a:t>Материалы необходимые для игры</a:t>
            </a:r>
            <a:r>
              <a:rPr lang="ru-RU" sz="2000" dirty="0" smtClean="0">
                <a:latin typeface="Times New Roman" panose="02020603050405020304" pitchFamily="18" charset="0"/>
                <a:cs typeface="Times New Roman" panose="02020603050405020304" pitchFamily="18" charset="0"/>
              </a:rPr>
              <a:t>: мел для обозначения линии старта (финиша)</a:t>
            </a:r>
          </a:p>
          <a:p>
            <a:r>
              <a:rPr lang="ru-RU" sz="2000" b="1" dirty="0" smtClean="0">
                <a:latin typeface="Times New Roman" panose="02020603050405020304" pitchFamily="18" charset="0"/>
                <a:cs typeface="Times New Roman" panose="02020603050405020304" pitchFamily="18" charset="0"/>
              </a:rPr>
              <a:t>Ход игры:</a:t>
            </a:r>
          </a:p>
          <a:p>
            <a:r>
              <a:rPr lang="ru-RU" sz="2000" dirty="0" smtClean="0">
                <a:latin typeface="Times New Roman" panose="02020603050405020304" pitchFamily="18" charset="0"/>
                <a:cs typeface="Times New Roman" panose="02020603050405020304" pitchFamily="18" charset="0"/>
              </a:rPr>
              <a:t>Все играющие делятся на две команды. По краям площадки размечаются две линии – это так называемые «дома». Обе команды встают в шеренги лицом друг к другу на противоположных сторонах площадки, за линиями своих «домов», приседают и кладут руки на колени…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0076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83432"/>
            <a:ext cx="7200800" cy="5816977"/>
          </a:xfrm>
          <a:prstGeom prst="rect">
            <a:avLst/>
          </a:prstGeom>
        </p:spPr>
        <p:txBody>
          <a:bodyPr wrap="square">
            <a:spAutoFit/>
          </a:bodyPr>
          <a:lstStyle/>
          <a:p>
            <a:endParaRPr lang="ru-RU" dirty="0" smtClean="0"/>
          </a:p>
          <a:p>
            <a:endParaRPr lang="ru-RU" dirty="0"/>
          </a:p>
          <a:p>
            <a:endParaRPr lang="ru-RU" dirty="0" smtClean="0"/>
          </a:p>
          <a:p>
            <a:endParaRPr lang="ru-RU" dirty="0"/>
          </a:p>
          <a:p>
            <a:r>
              <a:rPr lang="ru-RU" sz="2000" dirty="0" smtClean="0">
                <a:latin typeface="Times New Roman" panose="02020603050405020304" pitchFamily="18" charset="0"/>
                <a:cs typeface="Times New Roman" panose="02020603050405020304" pitchFamily="18" charset="0"/>
              </a:rPr>
              <a:t>По сигналу все игроки прыгают из глубокого приседа, двигаясь вперед, стараясь быстрее пересечь линию противоположного «дома». Побеждает команда, игроки которой первыми соберутся за противоположной линией. Затем обе команды прыгают в обратную сторону, но в игре не принимает участия тот игрок, который последним пересек линию, он выбывает из игры. Эта игра может продолжаться до тех пор, пока на площадке не останется по 2–3 самых выносливых прыгуна. Побеждает команда, в которой осталось большее число прыгунов. Можно продолжить дальше соревнование, и тогда можно определить лучшего прыгуна.</a:t>
            </a:r>
          </a:p>
          <a:p>
            <a:r>
              <a:rPr lang="ru-RU" sz="2000" dirty="0" smtClean="0">
                <a:latin typeface="Times New Roman" panose="02020603050405020304" pitchFamily="18" charset="0"/>
                <a:cs typeface="Times New Roman" panose="02020603050405020304" pitchFamily="18" charset="0"/>
              </a:rPr>
              <a:t>Команды могут быть смешанными, а могут состоять только из мальчиков или из девочек (если хватает участников).</a:t>
            </a:r>
          </a:p>
          <a:p>
            <a:r>
              <a:rPr lang="ru-RU" sz="2000" dirty="0" smtClean="0">
                <a:latin typeface="Times New Roman" panose="02020603050405020304" pitchFamily="18" charset="0"/>
                <a:cs typeface="Times New Roman" panose="02020603050405020304" pitchFamily="18" charset="0"/>
              </a:rPr>
              <a:t>Эта игра подходит как для игры в спортивном зале, так и для игры во дворе.</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549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04664"/>
            <a:ext cx="4572000" cy="5047536"/>
          </a:xfrm>
          <a:prstGeom prst="rect">
            <a:avLst/>
          </a:prstGeom>
        </p:spPr>
        <p:txBody>
          <a:bodyPr>
            <a:spAutoFit/>
          </a:bodyPr>
          <a:lstStyle/>
          <a:p>
            <a:r>
              <a:rPr lang="ru-RU" sz="2400" b="1" dirty="0" smtClean="0">
                <a:latin typeface="Times New Roman" panose="02020603050405020304" pitchFamily="18" charset="0"/>
                <a:cs typeface="Times New Roman" panose="02020603050405020304" pitchFamily="18" charset="0"/>
              </a:rPr>
              <a:t>Подвижная игра «Удочка»</a:t>
            </a:r>
          </a:p>
          <a:p>
            <a:endParaRPr lang="ru-RU" dirty="0" smtClean="0"/>
          </a:p>
          <a:p>
            <a:r>
              <a:rPr lang="ru-RU" sz="2000" dirty="0" smtClean="0">
                <a:latin typeface="Times New Roman" panose="02020603050405020304" pitchFamily="18" charset="0"/>
                <a:cs typeface="Times New Roman" panose="02020603050405020304" pitchFamily="18" charset="0"/>
              </a:rPr>
              <a:t>Играющие стоят по кругу, в центре — воспитатель. Он держит в руках веревку, на конце которой привязан мешочек с песком. Воспитатель вращает веревку с мешочком по кругу над самой землей (полом), а дети подпрыгивают на двух ногах вверх, стараясь, чтобы мешочек не задел их ног. Описав мешочком два-три круга, воспитатель де лает паузу, во время которой подсчитывается количество за девших за мешочек и даются необходимые указания по выполнению прыжков.</a:t>
            </a:r>
            <a:endParaRPr lang="ru-RU" sz="2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6117" y="1412776"/>
            <a:ext cx="4617883" cy="5661248"/>
          </a:xfrm>
          <a:prstGeom prst="rect">
            <a:avLst/>
          </a:prstGeom>
        </p:spPr>
      </p:pic>
    </p:spTree>
    <p:extLst>
      <p:ext uri="{BB962C8B-B14F-4D97-AF65-F5344CB8AC3E}">
        <p14:creationId xmlns:p14="http://schemas.microsoft.com/office/powerpoint/2010/main" val="2825012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97346"/>
            <a:ext cx="7056784" cy="5386090"/>
          </a:xfrm>
          <a:prstGeom prst="rect">
            <a:avLst/>
          </a:prstGeom>
        </p:spPr>
        <p:txBody>
          <a:bodyPr wrap="square">
            <a:spAutoFit/>
          </a:bodyPr>
          <a:lstStyle/>
          <a:p>
            <a:r>
              <a:rPr lang="ru-RU" sz="2400" b="1" dirty="0" smtClean="0">
                <a:latin typeface="Times New Roman" panose="02020603050405020304" pitchFamily="18" charset="0"/>
                <a:cs typeface="Times New Roman" panose="02020603050405020304" pitchFamily="18" charset="0"/>
              </a:rPr>
              <a:t>Подвижная игра "Охотники и утки" </a:t>
            </a:r>
            <a:r>
              <a:rPr lang="ru-RU" sz="2000" dirty="0" smtClean="0">
                <a:latin typeface="Times New Roman" panose="02020603050405020304" pitchFamily="18" charset="0"/>
                <a:cs typeface="Times New Roman" panose="02020603050405020304" pitchFamily="18" charset="0"/>
              </a:rPr>
              <a:t>(другое название "Выбивало") - игра на развитие ловкости и быстроты реакции.</a:t>
            </a:r>
          </a:p>
          <a:p>
            <a:endParaRPr lang="ru-RU" sz="2000"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Место и инвентарь. </a:t>
            </a:r>
            <a:r>
              <a:rPr lang="ru-RU" sz="2000" dirty="0" smtClean="0">
                <a:latin typeface="Times New Roman" panose="02020603050405020304" pitchFamily="18" charset="0"/>
                <a:cs typeface="Times New Roman" panose="02020603050405020304" pitchFamily="18" charset="0"/>
              </a:rPr>
              <a:t>Площадка, зал, волейбольный мяч.</a:t>
            </a:r>
          </a:p>
          <a:p>
            <a:endParaRPr lang="ru-RU" sz="2000"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Подготовка</a:t>
            </a:r>
            <a:r>
              <a:rPr lang="ru-RU" sz="2000" dirty="0" smtClean="0">
                <a:latin typeface="Times New Roman" panose="02020603050405020304" pitchFamily="18" charset="0"/>
                <a:cs typeface="Times New Roman" panose="02020603050405020304" pitchFamily="18" charset="0"/>
              </a:rPr>
              <a:t>. На полу чертится большой круг. Если игра проводится в узком зале, рекомендуется нарисовать посередине две черты поперек зала на расстоянии 7-10 м одна от другой. Таким образом, получается прямоугольник, две стороны которого - стены зала и две - начерченные линии. Играющие делятся на две команды - "охотников" и "уток". "Охотники" становятся по кругу, за его чертой (или за начерченными линиями, разделившись пополам). "Утки" становятся в середину круга, или в середину прямоугольника, размещаясь произвольно. У одного из "охотников" в руках мяч…</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7378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15616" y="836712"/>
            <a:ext cx="7488832" cy="4154984"/>
          </a:xfrm>
          <a:prstGeom prst="rect">
            <a:avLst/>
          </a:prstGeom>
        </p:spPr>
        <p:txBody>
          <a:bodyPr wrap="square">
            <a:spAutoFit/>
          </a:bodyPr>
          <a:lstStyle/>
          <a:p>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400" b="1" dirty="0" smtClean="0">
                <a:latin typeface="Times New Roman" panose="02020603050405020304" pitchFamily="18" charset="0"/>
                <a:cs typeface="Times New Roman" panose="02020603050405020304" pitchFamily="18" charset="0"/>
              </a:rPr>
              <a:t>Описание игры</a:t>
            </a:r>
            <a:r>
              <a:rPr lang="ru-RU" sz="2400" dirty="0" smtClean="0">
                <a:latin typeface="Times New Roman" panose="02020603050405020304" pitchFamily="18" charset="0"/>
                <a:cs typeface="Times New Roman" panose="02020603050405020304" pitchFamily="18" charset="0"/>
              </a:rPr>
              <a:t>. По сигналу тренера "охотники", перебрасывая мяч между собой в разных направлениях, не входя в круг, стараются осалить  им (подстрелить) "уток". Осаленная мячом "утка" выходит из игры. Когда все "утки" подстрелены, тренер отмечает в течении какого времени "охотники подстрелили всех уток". Играющие меняются ролями и игра продолжается. Побеждает та команда, которая быстрее другой "подстрелила всех уток".</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2936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58847"/>
            <a:ext cx="6984776" cy="5324535"/>
          </a:xfrm>
          <a:prstGeom prst="rect">
            <a:avLst/>
          </a:prstGeom>
        </p:spPr>
        <p:txBody>
          <a:bodyPr wrap="square">
            <a:spAutoFit/>
          </a:bodyPr>
          <a:lstStyle/>
          <a:p>
            <a:r>
              <a:rPr lang="ru-RU" sz="2000" b="1" dirty="0" smtClean="0">
                <a:latin typeface="Times New Roman" panose="02020603050405020304" pitchFamily="18" charset="0"/>
                <a:cs typeface="Times New Roman" panose="02020603050405020304" pitchFamily="18" charset="0"/>
              </a:rPr>
              <a:t>Правила.</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1. При броске мяча в "уток" "охотникам" не разрешается переступать линию круга; попадание игроками, переступившими линию, не засчитывается.</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2. Если "утка", увертываясь от мяча, выбежала за круг, она считается осаленной.</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3. "Подстреленные утки" в игре не участвуют до тех пор, пока не будут осалены все "утки" и не произойдет смены команд.</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При правильной организации, представленная подвижная игра "Охотники и утки" на развитие ловкости и быстроты реакции способствует поддержанию положительного эмоционального фона занятия и интересна как детям, так и взрослым.</a:t>
            </a:r>
            <a:endParaRPr lang="ru-RU" sz="2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52" y="5085184"/>
            <a:ext cx="2411760" cy="1607840"/>
          </a:xfrm>
          <a:prstGeom prst="rect">
            <a:avLst/>
          </a:prstGeom>
        </p:spPr>
      </p:pic>
    </p:spTree>
    <p:extLst>
      <p:ext uri="{BB962C8B-B14F-4D97-AF65-F5344CB8AC3E}">
        <p14:creationId xmlns:p14="http://schemas.microsoft.com/office/powerpoint/2010/main" val="37480452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22</TotalTime>
  <Words>870</Words>
  <Application>Microsoft Office PowerPoint</Application>
  <PresentationFormat>Экран (4:3)</PresentationFormat>
  <Paragraphs>53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Исполнительная</vt:lpstr>
      <vt:lpstr>Подвижные игры в начальной школе.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Подвижные игры в начальной школе.</dc:title>
  <dc:creator>RePack by Diakov</dc:creator>
  <cp:lastModifiedBy>RePack by Diakov</cp:lastModifiedBy>
  <cp:revision>3</cp:revision>
  <dcterms:created xsi:type="dcterms:W3CDTF">2020-04-07T17:20:52Z</dcterms:created>
  <dcterms:modified xsi:type="dcterms:W3CDTF">2020-04-07T17:43:28Z</dcterms:modified>
</cp:coreProperties>
</file>