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2"/>
  </p:notesMasterIdLst>
  <p:sldIdLst>
    <p:sldId id="281" r:id="rId2"/>
    <p:sldId id="282" r:id="rId3"/>
    <p:sldId id="297" r:id="rId4"/>
    <p:sldId id="298" r:id="rId5"/>
    <p:sldId id="284" r:id="rId6"/>
    <p:sldId id="283" r:id="rId7"/>
    <p:sldId id="289" r:id="rId8"/>
    <p:sldId id="300" r:id="rId9"/>
    <p:sldId id="291" r:id="rId10"/>
    <p:sldId id="290" r:id="rId11"/>
    <p:sldId id="301" r:id="rId12"/>
    <p:sldId id="292" r:id="rId13"/>
    <p:sldId id="293" r:id="rId14"/>
    <p:sldId id="294" r:id="rId15"/>
    <p:sldId id="295" r:id="rId16"/>
    <p:sldId id="302" r:id="rId17"/>
    <p:sldId id="299" r:id="rId18"/>
    <p:sldId id="296" r:id="rId19"/>
    <p:sldId id="287" r:id="rId20"/>
    <p:sldId id="288" r:id="rId21"/>
  </p:sldIdLst>
  <p:sldSz cx="9144000" cy="6858000" type="screen4x3"/>
  <p:notesSz cx="6858000" cy="9144000"/>
  <p:custDataLst>
    <p:tags r:id="rId23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00" autoAdjust="0"/>
    <p:restoredTop sz="94628" autoAdjust="0"/>
  </p:normalViewPr>
  <p:slideViewPr>
    <p:cSldViewPr>
      <p:cViewPr>
        <p:scale>
          <a:sx n="77" d="100"/>
          <a:sy n="77" d="100"/>
        </p:scale>
        <p:origin x="-1302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FD748B44-AE65-4794-BBA2-F3CA9AD436D1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4655EE69-7931-42CE-8620-B3F7FA986C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47CDEA7-98CD-4922-A5D4-6FAE703C82B6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B65EE8-8EC2-42EB-98AD-3D1AFA0FFCE8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01F6B-CAAE-40AE-8784-5B783B29CF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7911B-024E-43C6-A6E0-ACAFA7C80C1C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DEF0FD-9B61-469C-B371-E2DEAFA39B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35E30-18F9-491F-B779-7FF40FA15A23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0A0789-DCB5-4F69-8138-CE5C678906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9A9F6A-A10A-49D2-B052-6B8C7348C5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05A0D0-13CA-4243-A5C9-1C8F925CC0E9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37CF4-37C0-42CF-A831-C8C5F92EE2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01054C-E1FF-4485-A630-A469390F6B45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7BF9F-B3F0-4180-A818-5995B191F8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B8494-8359-4858-8F16-801F02C66435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289CF-DDCC-4FDB-9718-BB1300AFEB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39644-6E17-4CD1-AFB5-6B15D6497E7E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C5006-78E9-4038-9172-4D2492B068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24367-BDED-4F4C-8B20-2DF6ED1D4B81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6307D7-0CF4-4956-AFA0-01B20B4778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402CB-34BA-40C9-A97B-B1EB21F3E7E7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21DE6D-35DF-4567-B343-56A698E7DD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80D3DB-E7BE-403C-94FA-0CC7D762AEE8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6BAD26-86CF-4A51-AE4B-E6F812A89C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F260B2-621C-438A-A6E9-F4ADE0584684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4BE2C4-6CA1-4715-80E0-386D93E48A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screen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3C9338D-F28F-47A4-928D-0F69B14B79E8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A2041A3-E7C6-43F2-A043-E3C0A50E90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21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  <p:sldLayoutId id="2147483822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display?v=p90biaput20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9060" y="0"/>
            <a:ext cx="8671989" cy="212365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+mn-lt"/>
              </a:rPr>
              <a:t>Урок обобщающего повторения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+mn-lt"/>
              </a:rPr>
              <a:t>по теме: «Имя существительное»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+mn-lt"/>
              </a:rPr>
              <a:t>5 класс</a:t>
            </a:r>
          </a:p>
        </p:txBody>
      </p:sp>
      <p:sp>
        <p:nvSpPr>
          <p:cNvPr id="4099" name="TextBox 2"/>
          <p:cNvSpPr txBox="1">
            <a:spLocks noChangeArrowheads="1"/>
          </p:cNvSpPr>
          <p:nvPr/>
        </p:nvSpPr>
        <p:spPr bwMode="auto">
          <a:xfrm>
            <a:off x="5410200" y="1989138"/>
            <a:ext cx="37465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Давно живу я в мире этом, </a:t>
            </a:r>
          </a:p>
          <a:p>
            <a:r>
              <a:rPr lang="ru-RU" sz="2400"/>
              <a:t>Даю названия предметам.</a:t>
            </a:r>
          </a:p>
        </p:txBody>
      </p:sp>
      <p:pic>
        <p:nvPicPr>
          <p:cNvPr id="4100" name="Рисунок 3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850" y="2781300"/>
            <a:ext cx="5095875" cy="360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TextBox 4"/>
          <p:cNvSpPr txBox="1">
            <a:spLocks noChangeArrowheads="1"/>
          </p:cNvSpPr>
          <p:nvPr/>
        </p:nvSpPr>
        <p:spPr bwMode="auto">
          <a:xfrm>
            <a:off x="5795963" y="4005263"/>
            <a:ext cx="259238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Здесь подпиши свою фамилию!!!!</a:t>
            </a:r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200" i="1" u="sng" smtClean="0">
                <a:solidFill>
                  <a:schemeClr val="bg1"/>
                </a:solidFill>
              </a:rPr>
              <a:t>Вспомните названия предметов, изображенных на картинках, и запишите их</a:t>
            </a:r>
          </a:p>
        </p:txBody>
      </p:sp>
      <p:pic>
        <p:nvPicPr>
          <p:cNvPr id="13315" name="Рисунок 3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4213" y="1570038"/>
            <a:ext cx="2857500" cy="232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Рисунок 4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16075" y="4652963"/>
            <a:ext cx="993775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Рисунок 5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54638" y="1612900"/>
            <a:ext cx="3017837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Рисунок 6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32375" y="4238625"/>
            <a:ext cx="3662363" cy="238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ru-RU" sz="3200" dirty="0" smtClean="0">
                <a:solidFill>
                  <a:srgbClr val="00B050"/>
                </a:solidFill>
              </a:rPr>
              <a:t>Существительные, которые имеют форму только единственного числа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1536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5400" smtClean="0">
                <a:solidFill>
                  <a:srgbClr val="FF0000"/>
                </a:solidFill>
              </a:rPr>
              <a:t>Творог </a:t>
            </a:r>
          </a:p>
          <a:p>
            <a:r>
              <a:rPr lang="ru-RU" sz="5400" smtClean="0">
                <a:solidFill>
                  <a:srgbClr val="FF0000"/>
                </a:solidFill>
              </a:rPr>
              <a:t>Молодежь </a:t>
            </a:r>
          </a:p>
          <a:p>
            <a:r>
              <a:rPr lang="ru-RU" sz="5400" smtClean="0">
                <a:solidFill>
                  <a:srgbClr val="FF0000"/>
                </a:solidFill>
              </a:rPr>
              <a:t>Эскимо </a:t>
            </a:r>
          </a:p>
          <a:p>
            <a:r>
              <a:rPr lang="ru-RU" sz="5400" smtClean="0">
                <a:solidFill>
                  <a:srgbClr val="FF0000"/>
                </a:solidFill>
              </a:rPr>
              <a:t>Пони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404664"/>
            <a:ext cx="8610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i="1" u="sng" dirty="0" smtClean="0">
                <a:solidFill>
                  <a:srgbClr val="002060"/>
                </a:solidFill>
              </a:rPr>
              <a:t>Определите род существительных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362200"/>
            <a:ext cx="8229600" cy="376396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3600" b="1" i="1" smtClean="0">
                <a:solidFill>
                  <a:schemeClr val="bg1"/>
                </a:solidFill>
              </a:rPr>
              <a:t>Ночь, холод, небо, друг, неряха, свет, жизнь, добро, шум, ябеда, начало.</a:t>
            </a:r>
          </a:p>
          <a:p>
            <a:pPr algn="ctr" eaLnBrk="1" hangingPunct="1">
              <a:buFontTx/>
              <a:buNone/>
            </a:pPr>
            <a:endParaRPr lang="ru-RU" sz="3600" b="1" i="1" smtClean="0">
              <a:solidFill>
                <a:schemeClr val="bg1"/>
              </a:solidFill>
            </a:endParaRPr>
          </a:p>
          <a:p>
            <a:pPr algn="ctr" eaLnBrk="1" hangingPunct="1">
              <a:buFontTx/>
              <a:buNone/>
            </a:pPr>
            <a:r>
              <a:rPr lang="ru-RU" sz="3600" b="1" i="1" smtClean="0">
                <a:solidFill>
                  <a:srgbClr val="00B050"/>
                </a:solidFill>
              </a:rPr>
              <a:t>Распределите на три столбика.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i="1" u="sng" smtClean="0">
                <a:solidFill>
                  <a:srgbClr val="FF0000"/>
                </a:solidFill>
              </a:rPr>
              <a:t>Проверка</a:t>
            </a:r>
          </a:p>
        </p:txBody>
      </p:sp>
      <p:graphicFrame>
        <p:nvGraphicFramePr>
          <p:cNvPr id="11294" name="Group 30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733801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746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Мужской род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Женский род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Средний род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6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1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6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1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1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11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74638"/>
            <a:ext cx="8382000" cy="1477962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200" i="1" u="sng" smtClean="0">
                <a:solidFill>
                  <a:schemeClr val="bg1"/>
                </a:solidFill>
              </a:rPr>
              <a:t>На какие две группы можно разделить все существительные, которые написаны на конверте?</a:t>
            </a:r>
          </a:p>
        </p:txBody>
      </p:sp>
      <p:pic>
        <p:nvPicPr>
          <p:cNvPr id="12293" name="Picture 5" descr="Print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9600" y="1905000"/>
            <a:ext cx="7924800" cy="468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Ответ запиши сюда</a:t>
            </a:r>
            <a:endParaRPr lang="ru-RU" dirty="0"/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Нижний колонтитул 2"/>
          <p:cNvSpPr>
            <a:spLocks noGrp="1"/>
          </p:cNvSpPr>
          <p:nvPr>
            <p:ph type="ftr" sz="quarter" idx="11"/>
          </p:nvPr>
        </p:nvSpPr>
        <p:spPr bwMode="auto">
          <a:xfrm>
            <a:off x="5429250" y="571500"/>
            <a:ext cx="1325563" cy="457200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800" smtClean="0">
              <a:solidFill>
                <a:schemeClr val="accent2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Text Box 14"/>
          <p:cNvSpPr txBox="1">
            <a:spLocks noGrp="1" noChangeArrowheads="1"/>
          </p:cNvSpPr>
          <p:nvPr>
            <p:ph type="title"/>
          </p:nvPr>
        </p:nvSpPr>
        <p:spPr>
          <a:xfrm>
            <a:off x="1571604" y="1357298"/>
            <a:ext cx="7000924" cy="4524315"/>
          </a:xfrm>
          <a:ln>
            <a:miter lim="800000"/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3200" i="1" dirty="0" smtClean="0">
                <a:solidFill>
                  <a:schemeClr val="bg1"/>
                </a:solidFill>
                <a:latin typeface="Calibri" pitchFamily="34" charset="0"/>
              </a:rPr>
              <a:t/>
            </a:r>
            <a:br>
              <a:rPr lang="ru-RU" sz="3200" i="1" dirty="0" smtClean="0">
                <a:solidFill>
                  <a:schemeClr val="bg1"/>
                </a:solidFill>
                <a:latin typeface="Calibri" pitchFamily="34" charset="0"/>
              </a:rPr>
            </a:br>
            <a:r>
              <a:rPr lang="ru-RU" sz="3200" i="1" dirty="0" smtClean="0">
                <a:solidFill>
                  <a:schemeClr val="bg1"/>
                </a:solidFill>
                <a:latin typeface="Calibri" pitchFamily="34" charset="0"/>
              </a:rPr>
              <a:t>Подумай и назови:</a:t>
            </a:r>
            <a:br>
              <a:rPr lang="ru-RU" sz="3200" i="1" dirty="0" smtClean="0">
                <a:solidFill>
                  <a:schemeClr val="bg1"/>
                </a:solidFill>
                <a:latin typeface="Calibri" pitchFamily="34" charset="0"/>
              </a:rPr>
            </a:br>
            <a:r>
              <a:rPr lang="ru-RU" sz="3200" dirty="0" smtClean="0">
                <a:solidFill>
                  <a:srgbClr val="0070C0"/>
                </a:solidFill>
                <a:effectLst/>
                <a:latin typeface="Calibri" pitchFamily="34" charset="0"/>
              </a:rPr>
              <a:t>страна-….,</a:t>
            </a:r>
            <a:br>
              <a:rPr lang="ru-RU" sz="3200" dirty="0" smtClean="0">
                <a:solidFill>
                  <a:srgbClr val="0070C0"/>
                </a:solidFill>
                <a:effectLst/>
                <a:latin typeface="Calibri" pitchFamily="34" charset="0"/>
              </a:rPr>
            </a:br>
            <a:r>
              <a:rPr lang="ru-RU" sz="3200" dirty="0" smtClean="0">
                <a:solidFill>
                  <a:srgbClr val="0070C0"/>
                </a:solidFill>
                <a:effectLst/>
                <a:latin typeface="Calibri" pitchFamily="34" charset="0"/>
              </a:rPr>
              <a:t>город-...,</a:t>
            </a:r>
            <a:br>
              <a:rPr lang="ru-RU" sz="3200" dirty="0" smtClean="0">
                <a:solidFill>
                  <a:srgbClr val="0070C0"/>
                </a:solidFill>
                <a:effectLst/>
                <a:latin typeface="Calibri" pitchFamily="34" charset="0"/>
              </a:rPr>
            </a:br>
            <a:r>
              <a:rPr lang="ru-RU" sz="3200" dirty="0" smtClean="0">
                <a:solidFill>
                  <a:srgbClr val="0070C0"/>
                </a:solidFill>
                <a:effectLst/>
                <a:latin typeface="Calibri" pitchFamily="34" charset="0"/>
              </a:rPr>
              <a:t>имя(свое)-…,</a:t>
            </a:r>
            <a:br>
              <a:rPr lang="ru-RU" sz="3200" dirty="0" smtClean="0">
                <a:solidFill>
                  <a:srgbClr val="0070C0"/>
                </a:solidFill>
                <a:effectLst/>
                <a:latin typeface="Calibri" pitchFamily="34" charset="0"/>
              </a:rPr>
            </a:br>
            <a:r>
              <a:rPr lang="ru-RU" sz="3200" dirty="0" smtClean="0">
                <a:solidFill>
                  <a:srgbClr val="0070C0"/>
                </a:solidFill>
                <a:effectLst/>
                <a:latin typeface="Calibri" pitchFamily="34" charset="0"/>
              </a:rPr>
              <a:t>кличка(животного)-….,</a:t>
            </a:r>
            <a:br>
              <a:rPr lang="ru-RU" sz="3200" dirty="0" smtClean="0">
                <a:solidFill>
                  <a:srgbClr val="0070C0"/>
                </a:solidFill>
                <a:effectLst/>
                <a:latin typeface="Calibri" pitchFamily="34" charset="0"/>
              </a:rPr>
            </a:br>
            <a:r>
              <a:rPr lang="ru-RU" sz="3200" dirty="0" smtClean="0">
                <a:solidFill>
                  <a:srgbClr val="0070C0"/>
                </a:solidFill>
                <a:effectLst/>
                <a:latin typeface="Calibri" pitchFamily="34" charset="0"/>
              </a:rPr>
              <a:t>река-…,</a:t>
            </a:r>
            <a:br>
              <a:rPr lang="ru-RU" sz="3200" dirty="0" smtClean="0">
                <a:solidFill>
                  <a:srgbClr val="0070C0"/>
                </a:solidFill>
                <a:effectLst/>
                <a:latin typeface="Calibri" pitchFamily="34" charset="0"/>
              </a:rPr>
            </a:br>
            <a:r>
              <a:rPr lang="ru-RU" sz="3200" dirty="0" smtClean="0">
                <a:solidFill>
                  <a:srgbClr val="0070C0"/>
                </a:solidFill>
                <a:effectLst/>
                <a:latin typeface="Calibri" pitchFamily="34" charset="0"/>
              </a:rPr>
              <a:t> село-…</a:t>
            </a:r>
            <a:r>
              <a:rPr lang="ru-RU" sz="3200" i="1" dirty="0" smtClean="0">
                <a:solidFill>
                  <a:schemeClr val="bg1"/>
                </a:solidFill>
                <a:latin typeface="Calibri" pitchFamily="34" charset="0"/>
              </a:rPr>
              <a:t/>
            </a:r>
            <a:br>
              <a:rPr lang="ru-RU" sz="3200" i="1" dirty="0" smtClean="0">
                <a:solidFill>
                  <a:schemeClr val="bg1"/>
                </a:solidFill>
                <a:latin typeface="Calibri" pitchFamily="34" charset="0"/>
              </a:rPr>
            </a:br>
            <a:r>
              <a:rPr lang="ru-RU" sz="3200" i="1" dirty="0" smtClean="0">
                <a:solidFill>
                  <a:schemeClr val="bg1"/>
                </a:solidFill>
                <a:latin typeface="Calibri" pitchFamily="34" charset="0"/>
              </a:rPr>
              <a:t>Какое правило повторили?</a:t>
            </a:r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88" y="714375"/>
            <a:ext cx="1285875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85800"/>
            <a:ext cx="8229600" cy="216376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i="1" u="sng" smtClean="0">
                <a:solidFill>
                  <a:schemeClr val="bg1"/>
                </a:solidFill>
              </a:rPr>
              <a:t>Распределите существительные на два столбика в зависимости </a:t>
            </a:r>
            <a:br>
              <a:rPr lang="ru-RU" sz="3600" i="1" u="sng" smtClean="0">
                <a:solidFill>
                  <a:schemeClr val="bg1"/>
                </a:solidFill>
              </a:rPr>
            </a:br>
            <a:r>
              <a:rPr lang="ru-RU" sz="3600" i="1" u="sng" smtClean="0">
                <a:solidFill>
                  <a:schemeClr val="bg1"/>
                </a:solidFill>
              </a:rPr>
              <a:t>от окончания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3500438"/>
            <a:ext cx="8229600" cy="2544762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0070C0"/>
                </a:solidFill>
                <a:hlinkClick r:id="rId2"/>
              </a:rPr>
              <a:t>https://learningapps.org/display?v=p90biaput20</a:t>
            </a:r>
            <a:endParaRPr lang="ru-RU" smtClean="0">
              <a:solidFill>
                <a:srgbClr val="0070C0"/>
              </a:solidFill>
            </a:endParaRPr>
          </a:p>
          <a:p>
            <a:pPr eaLnBrk="1" hangingPunct="1"/>
            <a:endParaRPr lang="ru-RU" smtClean="0">
              <a:solidFill>
                <a:srgbClr val="0070C0"/>
              </a:solidFill>
            </a:endParaRPr>
          </a:p>
          <a:p>
            <a:pPr eaLnBrk="1" hangingPunct="1"/>
            <a:r>
              <a:rPr lang="ru-RU" smtClean="0">
                <a:solidFill>
                  <a:srgbClr val="0070C0"/>
                </a:solidFill>
              </a:rPr>
              <a:t>Не забудь нажать на кнопку на этой страничке «Отправить Марии Танковой»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Прямоугольник 1"/>
          <p:cNvPicPr>
            <a:picLocks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39825" y="23813"/>
            <a:ext cx="6950075" cy="156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TextBox 2"/>
          <p:cNvSpPr txBox="1">
            <a:spLocks noChangeArrowheads="1"/>
          </p:cNvSpPr>
          <p:nvPr/>
        </p:nvSpPr>
        <p:spPr bwMode="auto">
          <a:xfrm>
            <a:off x="285750" y="1214438"/>
            <a:ext cx="8358188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5400"/>
          </a:p>
          <a:p>
            <a:pPr algn="ctr"/>
            <a:r>
              <a:rPr lang="ru-RU" sz="5400"/>
              <a:t>Подготовиться к контрольной работе (параграфы 88-100)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/>
          <p:cNvSpPr txBox="1">
            <a:spLocks noChangeArrowheads="1"/>
          </p:cNvSpPr>
          <p:nvPr/>
        </p:nvSpPr>
        <p:spPr bwMode="auto">
          <a:xfrm>
            <a:off x="179388" y="1214438"/>
            <a:ext cx="8785225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i="1" u="sng"/>
              <a:t>Выдели красным цветом слова в которых ударения стоят неправильно :</a:t>
            </a:r>
            <a:endParaRPr lang="ru-RU" sz="3200" b="1" i="1"/>
          </a:p>
          <a:p>
            <a:pPr algn="ctr"/>
            <a:endParaRPr lang="ru-RU" sz="4000"/>
          </a:p>
          <a:p>
            <a:pPr algn="ctr"/>
            <a:r>
              <a:rPr lang="ru-RU" sz="4000"/>
              <a:t>Алфавит, диалог, документ, километр,</a:t>
            </a:r>
          </a:p>
          <a:p>
            <a:pPr algn="ctr"/>
            <a:endParaRPr lang="ru-RU" sz="4000"/>
          </a:p>
          <a:p>
            <a:pPr algn="ctr"/>
            <a:r>
              <a:rPr lang="ru-RU" sz="4000"/>
              <a:t> партер, шофёр, щавель, эпиграф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571480"/>
            <a:ext cx="878687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</a:rPr>
              <a:t>Орфоэпическая минутка</a:t>
            </a: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 flipH="1">
            <a:off x="1547813" y="2636838"/>
            <a:ext cx="73025" cy="347662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H="1">
            <a:off x="3779838" y="2649538"/>
            <a:ext cx="71437" cy="347662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5076825" y="2708275"/>
            <a:ext cx="73025" cy="347663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7956550" y="2616200"/>
            <a:ext cx="71438" cy="347663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1547813" y="3860800"/>
            <a:ext cx="73025" cy="347663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3938588" y="3827463"/>
            <a:ext cx="73025" cy="347662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5003800" y="3860800"/>
            <a:ext cx="73025" cy="347663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7019925" y="3867150"/>
            <a:ext cx="73025" cy="347663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358775" y="5013325"/>
            <a:ext cx="8497888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Партер </a:t>
            </a:r>
            <a:r>
              <a:rPr lang="ru-RU" dirty="0">
                <a:solidFill>
                  <a:srgbClr val="0070C0"/>
                </a:solidFill>
              </a:rPr>
              <a:t>(франц. </a:t>
            </a:r>
            <a:r>
              <a:rPr lang="ru-RU" dirty="0" err="1">
                <a:solidFill>
                  <a:srgbClr val="0070C0"/>
                </a:solidFill>
              </a:rPr>
              <a:t>parterre</a:t>
            </a:r>
            <a:r>
              <a:rPr lang="ru-RU" dirty="0">
                <a:solidFill>
                  <a:srgbClr val="0070C0"/>
                </a:solidFill>
              </a:rPr>
              <a:t>, от </a:t>
            </a:r>
            <a:r>
              <a:rPr lang="ru-RU" dirty="0" err="1">
                <a:solidFill>
                  <a:srgbClr val="0070C0"/>
                </a:solidFill>
              </a:rPr>
              <a:t>par</a:t>
            </a:r>
            <a:r>
              <a:rPr lang="ru-RU" dirty="0">
                <a:solidFill>
                  <a:srgbClr val="0070C0"/>
                </a:solidFill>
              </a:rPr>
              <a:t> - по и </a:t>
            </a:r>
            <a:r>
              <a:rPr lang="ru-RU" dirty="0" err="1">
                <a:solidFill>
                  <a:srgbClr val="0070C0"/>
                </a:solidFill>
              </a:rPr>
              <a:t>terre</a:t>
            </a:r>
            <a:r>
              <a:rPr lang="ru-RU" dirty="0">
                <a:solidFill>
                  <a:srgbClr val="0070C0"/>
                </a:solidFill>
              </a:rPr>
              <a:t> - земля) - нижний этаж зрительного зала с местами для публики на пространстве от сцены или от оркестровой ямы до противоположной стены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 descr="H:\МАМА\Презентации\Сашина презентация\359504974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50" y="428625"/>
            <a:ext cx="4500563" cy="373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Прямоугольник 4"/>
          <p:cNvPicPr>
            <a:picLocks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865563"/>
            <a:ext cx="9144000" cy="263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975"/>
          </a:xfrm>
        </p:spPr>
        <p:txBody>
          <a:bodyPr/>
          <a:lstStyle/>
          <a:p>
            <a:pPr eaLnBrk="1" hangingPunct="1">
              <a:defRPr/>
            </a:pPr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</a:rPr>
              <a:t>Игра «</a:t>
            </a:r>
            <a:r>
              <a:rPr lang="ru-RU" i="1" dirty="0" err="1" smtClean="0">
                <a:solidFill>
                  <a:schemeClr val="accent3">
                    <a:lumMod val="75000"/>
                  </a:schemeClr>
                </a:solidFill>
              </a:rPr>
              <a:t>Повторяйка-ка</a:t>
            </a:r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</a:rPr>
              <a:t>»</a:t>
            </a:r>
            <a:endParaRPr lang="ru-RU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147" name="Нижний колонтитул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800" smtClean="0">
              <a:solidFill>
                <a:schemeClr val="accent2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 rot="10800000" flipV="1">
            <a:off x="642910" y="1071546"/>
            <a:ext cx="7858154" cy="54292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4000" b="1" i="1" dirty="0">
              <a:solidFill>
                <a:schemeClr val="accent3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algn="ctr">
              <a:defRPr/>
            </a:pPr>
            <a:endParaRPr lang="ru-RU" sz="4000" b="1" i="1" dirty="0">
              <a:solidFill>
                <a:schemeClr val="accent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algn="ctr">
              <a:defRPr/>
            </a:pPr>
            <a:r>
              <a:rPr lang="ru-RU" sz="4000" b="1" i="1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Я имя существительное.</a:t>
            </a:r>
          </a:p>
          <a:p>
            <a:pPr algn="ctr">
              <a:defRPr/>
            </a:pPr>
            <a:r>
              <a:rPr lang="ru-RU" sz="4000" b="1" i="1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Что вы знаете обо мне?</a:t>
            </a:r>
          </a:p>
        </p:txBody>
      </p:sp>
      <p:pic>
        <p:nvPicPr>
          <p:cNvPr id="6151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57250" y="1357313"/>
            <a:ext cx="1639888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Text Box 5"/>
          <p:cNvSpPr txBox="1">
            <a:spLocks noChangeArrowheads="1"/>
          </p:cNvSpPr>
          <p:nvPr/>
        </p:nvSpPr>
        <p:spPr bwMode="auto">
          <a:xfrm rot="10800000" flipV="1">
            <a:off x="928688" y="777875"/>
            <a:ext cx="6786562" cy="13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endParaRPr lang="ru-RU" b="1" i="1" dirty="0">
              <a:solidFill>
                <a:srgbClr val="FF0000"/>
              </a:solidFill>
            </a:endParaRPr>
          </a:p>
          <a:p>
            <a:pPr algn="r">
              <a:defRPr/>
            </a:pPr>
            <a:r>
              <a:rPr lang="ru-RU" sz="3200" b="1" i="1" dirty="0">
                <a:solidFill>
                  <a:schemeClr val="accent4">
                    <a:lumMod val="75000"/>
                  </a:schemeClr>
                </a:solidFill>
              </a:rPr>
              <a:t>              -Найди меня (подчерните имена существительные)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785786" y="2285992"/>
            <a:ext cx="7612089" cy="30469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 b="1" i="1" dirty="0">
                <a:solidFill>
                  <a:schemeClr val="bg1"/>
                </a:solidFill>
              </a:rPr>
              <a:t>    Берег, плывет, веселый, сад, растет, </a:t>
            </a:r>
          </a:p>
          <a:p>
            <a:pPr algn="ctr">
              <a:defRPr/>
            </a:pPr>
            <a:r>
              <a:rPr lang="ru-RU" sz="3200" b="1" i="1" dirty="0">
                <a:solidFill>
                  <a:schemeClr val="bg1"/>
                </a:solidFill>
              </a:rPr>
              <a:t>пчела, вишня, кричит, огород, звенит,</a:t>
            </a:r>
          </a:p>
          <a:p>
            <a:pPr algn="ctr">
              <a:defRPr/>
            </a:pPr>
            <a:r>
              <a:rPr lang="ru-RU" sz="3200" b="1" i="1" dirty="0">
                <a:solidFill>
                  <a:schemeClr val="bg1"/>
                </a:solidFill>
              </a:rPr>
              <a:t>прекрасный ,солнце, бежит,</a:t>
            </a:r>
            <a:r>
              <a:rPr lang="en-US" sz="3200" b="1" i="1" dirty="0">
                <a:solidFill>
                  <a:schemeClr val="bg1"/>
                </a:solidFill>
              </a:rPr>
              <a:t> </a:t>
            </a:r>
            <a:r>
              <a:rPr lang="ru-RU" sz="3200" b="1" i="1" dirty="0">
                <a:solidFill>
                  <a:schemeClr val="bg1"/>
                </a:solidFill>
              </a:rPr>
              <a:t>ненастный, роза, быстро, стоит,  цветут, радостный, грустный, стол.</a:t>
            </a:r>
          </a:p>
          <a:p>
            <a:pPr algn="ctr">
              <a:defRPr/>
            </a:pPr>
            <a:endParaRPr lang="ru-RU" sz="3200" b="1" i="1" dirty="0">
              <a:solidFill>
                <a:schemeClr val="bg1"/>
              </a:solidFill>
            </a:endParaRPr>
          </a:p>
        </p:txBody>
      </p:sp>
      <p:pic>
        <p:nvPicPr>
          <p:cNvPr id="717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85875" y="500063"/>
            <a:ext cx="1285875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1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4"/>
          <p:cNvSpPr txBox="1">
            <a:spLocks noChangeArrowheads="1"/>
          </p:cNvSpPr>
          <p:nvPr/>
        </p:nvSpPr>
        <p:spPr bwMode="auto">
          <a:xfrm>
            <a:off x="500063" y="188913"/>
            <a:ext cx="8429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 u="sng"/>
              <a:t>Распределите существительные в два столбика</a:t>
            </a:r>
          </a:p>
        </p:txBody>
      </p:sp>
      <p:sp>
        <p:nvSpPr>
          <p:cNvPr id="8195" name="Text Box 5"/>
          <p:cNvSpPr txBox="1">
            <a:spLocks noChangeArrowheads="1"/>
          </p:cNvSpPr>
          <p:nvPr/>
        </p:nvSpPr>
        <p:spPr bwMode="auto">
          <a:xfrm>
            <a:off x="1666875" y="1831975"/>
            <a:ext cx="2112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FF0000"/>
                </a:solidFill>
              </a:rPr>
              <a:t>одушевлённые</a:t>
            </a:r>
          </a:p>
        </p:txBody>
      </p:sp>
      <p:sp>
        <p:nvSpPr>
          <p:cNvPr id="8196" name="Text Box 6"/>
          <p:cNvSpPr txBox="1">
            <a:spLocks noChangeArrowheads="1"/>
          </p:cNvSpPr>
          <p:nvPr/>
        </p:nvSpPr>
        <p:spPr bwMode="auto">
          <a:xfrm>
            <a:off x="5526088" y="1844675"/>
            <a:ext cx="241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FF0000"/>
                </a:solidFill>
              </a:rPr>
              <a:t>неодушевлённые</a:t>
            </a:r>
          </a:p>
        </p:txBody>
      </p:sp>
      <p:sp>
        <p:nvSpPr>
          <p:cNvPr id="8197" name="Text Box 7"/>
          <p:cNvSpPr txBox="1">
            <a:spLocks noChangeArrowheads="1"/>
          </p:cNvSpPr>
          <p:nvPr/>
        </p:nvSpPr>
        <p:spPr bwMode="auto">
          <a:xfrm>
            <a:off x="323850" y="692150"/>
            <a:ext cx="974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Кукла</a:t>
            </a:r>
          </a:p>
        </p:txBody>
      </p:sp>
      <p:sp>
        <p:nvSpPr>
          <p:cNvPr id="8198" name="Text Box 8"/>
          <p:cNvSpPr txBox="1">
            <a:spLocks noChangeArrowheads="1"/>
          </p:cNvSpPr>
          <p:nvPr/>
        </p:nvSpPr>
        <p:spPr bwMode="auto">
          <a:xfrm>
            <a:off x="1476375" y="692150"/>
            <a:ext cx="9191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книга</a:t>
            </a:r>
          </a:p>
        </p:txBody>
      </p:sp>
      <p:sp>
        <p:nvSpPr>
          <p:cNvPr id="8199" name="Text Box 10"/>
          <p:cNvSpPr txBox="1">
            <a:spLocks noChangeArrowheads="1"/>
          </p:cNvSpPr>
          <p:nvPr/>
        </p:nvSpPr>
        <p:spPr bwMode="auto">
          <a:xfrm>
            <a:off x="2484438" y="692150"/>
            <a:ext cx="10445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собака</a:t>
            </a:r>
          </a:p>
        </p:txBody>
      </p:sp>
      <p:sp>
        <p:nvSpPr>
          <p:cNvPr id="8200" name="Text Box 11"/>
          <p:cNvSpPr txBox="1">
            <a:spLocks noChangeArrowheads="1"/>
          </p:cNvSpPr>
          <p:nvPr/>
        </p:nvSpPr>
        <p:spPr bwMode="auto">
          <a:xfrm>
            <a:off x="3563938" y="692150"/>
            <a:ext cx="1250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газета</a:t>
            </a:r>
          </a:p>
        </p:txBody>
      </p:sp>
      <p:sp>
        <p:nvSpPr>
          <p:cNvPr id="8201" name="Text Box 12"/>
          <p:cNvSpPr txBox="1">
            <a:spLocks noChangeArrowheads="1"/>
          </p:cNvSpPr>
          <p:nvPr/>
        </p:nvSpPr>
        <p:spPr bwMode="auto">
          <a:xfrm>
            <a:off x="4572000" y="692150"/>
            <a:ext cx="1250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сестра</a:t>
            </a:r>
          </a:p>
        </p:txBody>
      </p:sp>
      <p:sp>
        <p:nvSpPr>
          <p:cNvPr id="8202" name="Text Box 13"/>
          <p:cNvSpPr txBox="1">
            <a:spLocks noChangeArrowheads="1"/>
          </p:cNvSpPr>
          <p:nvPr/>
        </p:nvSpPr>
        <p:spPr bwMode="auto">
          <a:xfrm>
            <a:off x="5651500" y="692150"/>
            <a:ext cx="1081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звезда</a:t>
            </a:r>
          </a:p>
        </p:txBody>
      </p:sp>
      <p:sp>
        <p:nvSpPr>
          <p:cNvPr id="8203" name="Text Box 14"/>
          <p:cNvSpPr txBox="1">
            <a:spLocks noChangeArrowheads="1"/>
          </p:cNvSpPr>
          <p:nvPr/>
        </p:nvSpPr>
        <p:spPr bwMode="auto">
          <a:xfrm>
            <a:off x="3635375" y="1125538"/>
            <a:ext cx="1250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облако</a:t>
            </a:r>
          </a:p>
        </p:txBody>
      </p:sp>
      <p:sp>
        <p:nvSpPr>
          <p:cNvPr id="8204" name="Text Box 15"/>
          <p:cNvSpPr txBox="1">
            <a:spLocks noChangeArrowheads="1"/>
          </p:cNvSpPr>
          <p:nvPr/>
        </p:nvSpPr>
        <p:spPr bwMode="auto">
          <a:xfrm>
            <a:off x="6659563" y="692150"/>
            <a:ext cx="1250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стол</a:t>
            </a:r>
          </a:p>
        </p:txBody>
      </p:sp>
      <p:sp>
        <p:nvSpPr>
          <p:cNvPr id="8205" name="Text Box 16"/>
          <p:cNvSpPr txBox="1">
            <a:spLocks noChangeArrowheads="1"/>
          </p:cNvSpPr>
          <p:nvPr/>
        </p:nvSpPr>
        <p:spPr bwMode="auto">
          <a:xfrm>
            <a:off x="7451725" y="692150"/>
            <a:ext cx="1250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Катя</a:t>
            </a:r>
          </a:p>
        </p:txBody>
      </p:sp>
      <p:sp>
        <p:nvSpPr>
          <p:cNvPr id="8206" name="Text Box 17"/>
          <p:cNvSpPr txBox="1">
            <a:spLocks noChangeArrowheads="1"/>
          </p:cNvSpPr>
          <p:nvPr/>
        </p:nvSpPr>
        <p:spPr bwMode="auto">
          <a:xfrm>
            <a:off x="323850" y="1125538"/>
            <a:ext cx="1008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поле</a:t>
            </a:r>
          </a:p>
        </p:txBody>
      </p:sp>
      <p:sp>
        <p:nvSpPr>
          <p:cNvPr id="8207" name="Text Box 18"/>
          <p:cNvSpPr txBox="1">
            <a:spLocks noChangeArrowheads="1"/>
          </p:cNvSpPr>
          <p:nvPr/>
        </p:nvSpPr>
        <p:spPr bwMode="auto">
          <a:xfrm>
            <a:off x="1187450" y="1125538"/>
            <a:ext cx="1250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армия</a:t>
            </a:r>
          </a:p>
        </p:txBody>
      </p:sp>
      <p:sp>
        <p:nvSpPr>
          <p:cNvPr id="8208" name="Text Box 19"/>
          <p:cNvSpPr txBox="1">
            <a:spLocks noChangeArrowheads="1"/>
          </p:cNvSpPr>
          <p:nvPr/>
        </p:nvSpPr>
        <p:spPr bwMode="auto">
          <a:xfrm>
            <a:off x="2268538" y="1125538"/>
            <a:ext cx="1250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медведь</a:t>
            </a:r>
          </a:p>
        </p:txBody>
      </p:sp>
      <p:sp>
        <p:nvSpPr>
          <p:cNvPr id="8209" name="Text Box 20"/>
          <p:cNvSpPr txBox="1">
            <a:spLocks noChangeArrowheads="1"/>
          </p:cNvSpPr>
          <p:nvPr/>
        </p:nvSpPr>
        <p:spPr bwMode="auto">
          <a:xfrm>
            <a:off x="4716463" y="1125538"/>
            <a:ext cx="1250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корова</a:t>
            </a:r>
          </a:p>
        </p:txBody>
      </p:sp>
      <p:sp>
        <p:nvSpPr>
          <p:cNvPr id="8210" name="Text Box 21"/>
          <p:cNvSpPr txBox="1">
            <a:spLocks noChangeArrowheads="1"/>
          </p:cNvSpPr>
          <p:nvPr/>
        </p:nvSpPr>
        <p:spPr bwMode="auto">
          <a:xfrm>
            <a:off x="5795963" y="1125538"/>
            <a:ext cx="12239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красота</a:t>
            </a:r>
          </a:p>
        </p:txBody>
      </p:sp>
      <p:sp>
        <p:nvSpPr>
          <p:cNvPr id="8211" name="Text Box 22"/>
          <p:cNvSpPr txBox="1">
            <a:spLocks noChangeArrowheads="1"/>
          </p:cNvSpPr>
          <p:nvPr/>
        </p:nvSpPr>
        <p:spPr bwMode="auto">
          <a:xfrm>
            <a:off x="3779838" y="2060575"/>
            <a:ext cx="647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400"/>
          </a:p>
        </p:txBody>
      </p:sp>
      <p:sp>
        <p:nvSpPr>
          <p:cNvPr id="8212" name="Text Box 23"/>
          <p:cNvSpPr txBox="1">
            <a:spLocks noChangeArrowheads="1"/>
          </p:cNvSpPr>
          <p:nvPr/>
        </p:nvSpPr>
        <p:spPr bwMode="auto">
          <a:xfrm>
            <a:off x="7019925" y="1125538"/>
            <a:ext cx="7921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орел</a:t>
            </a:r>
          </a:p>
        </p:txBody>
      </p:sp>
      <p:sp>
        <p:nvSpPr>
          <p:cNvPr id="8213" name="Text Box 25"/>
          <p:cNvSpPr txBox="1">
            <a:spLocks noChangeArrowheads="1"/>
          </p:cNvSpPr>
          <p:nvPr/>
        </p:nvSpPr>
        <p:spPr bwMode="auto">
          <a:xfrm>
            <a:off x="7740650" y="1125538"/>
            <a:ext cx="1241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мертвец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"/>
          <p:cNvSpPr txBox="1">
            <a:spLocks noChangeArrowheads="1"/>
          </p:cNvSpPr>
          <p:nvPr/>
        </p:nvSpPr>
        <p:spPr bwMode="auto">
          <a:xfrm>
            <a:off x="539750" y="476250"/>
            <a:ext cx="7907338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 u="sng"/>
              <a:t>Поставьте в форму множественного числа существительные, расставьте ударение:</a:t>
            </a:r>
          </a:p>
        </p:txBody>
      </p:sp>
      <p:sp>
        <p:nvSpPr>
          <p:cNvPr id="9219" name="TextBox 2"/>
          <p:cNvSpPr txBox="1">
            <a:spLocks noChangeArrowheads="1"/>
          </p:cNvSpPr>
          <p:nvPr/>
        </p:nvSpPr>
        <p:spPr bwMode="auto">
          <a:xfrm>
            <a:off x="395288" y="1989138"/>
            <a:ext cx="104917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/>
              <a:t>Инженер, квартал, торт, шофёр, доктор, слесарь</a:t>
            </a:r>
          </a:p>
        </p:txBody>
      </p:sp>
      <p:sp>
        <p:nvSpPr>
          <p:cNvPr id="9220" name="TextBox 3"/>
          <p:cNvSpPr txBox="1">
            <a:spLocks noChangeArrowheads="1"/>
          </p:cNvSpPr>
          <p:nvPr/>
        </p:nvSpPr>
        <p:spPr bwMode="auto">
          <a:xfrm>
            <a:off x="546100" y="2908300"/>
            <a:ext cx="2492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u="sng"/>
              <a:t>____________________</a:t>
            </a:r>
          </a:p>
        </p:txBody>
      </p:sp>
      <p:sp>
        <p:nvSpPr>
          <p:cNvPr id="9221" name="TextBox 5"/>
          <p:cNvSpPr txBox="1">
            <a:spLocks noChangeArrowheads="1"/>
          </p:cNvSpPr>
          <p:nvPr/>
        </p:nvSpPr>
        <p:spPr bwMode="auto">
          <a:xfrm>
            <a:off x="552450" y="3538538"/>
            <a:ext cx="24923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u="sng"/>
              <a:t>____________________</a:t>
            </a:r>
          </a:p>
        </p:txBody>
      </p:sp>
      <p:sp>
        <p:nvSpPr>
          <p:cNvPr id="9222" name="TextBox 6"/>
          <p:cNvSpPr txBox="1">
            <a:spLocks noChangeArrowheads="1"/>
          </p:cNvSpPr>
          <p:nvPr/>
        </p:nvSpPr>
        <p:spPr bwMode="auto">
          <a:xfrm>
            <a:off x="552450" y="4151313"/>
            <a:ext cx="2492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u="sng"/>
              <a:t>____________________</a:t>
            </a:r>
          </a:p>
        </p:txBody>
      </p:sp>
      <p:sp>
        <p:nvSpPr>
          <p:cNvPr id="9223" name="TextBox 7"/>
          <p:cNvSpPr txBox="1">
            <a:spLocks noChangeArrowheads="1"/>
          </p:cNvSpPr>
          <p:nvPr/>
        </p:nvSpPr>
        <p:spPr bwMode="auto">
          <a:xfrm>
            <a:off x="520700" y="4802188"/>
            <a:ext cx="24923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u="sng"/>
              <a:t>____________________</a:t>
            </a:r>
          </a:p>
        </p:txBody>
      </p:sp>
      <p:sp>
        <p:nvSpPr>
          <p:cNvPr id="9224" name="TextBox 8"/>
          <p:cNvSpPr txBox="1">
            <a:spLocks noChangeArrowheads="1"/>
          </p:cNvSpPr>
          <p:nvPr/>
        </p:nvSpPr>
        <p:spPr bwMode="auto">
          <a:xfrm>
            <a:off x="506413" y="5413375"/>
            <a:ext cx="2492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u="sng"/>
              <a:t>____________________</a:t>
            </a:r>
          </a:p>
        </p:txBody>
      </p:sp>
      <p:sp>
        <p:nvSpPr>
          <p:cNvPr id="9225" name="TextBox 9"/>
          <p:cNvSpPr txBox="1">
            <a:spLocks noChangeArrowheads="1"/>
          </p:cNvSpPr>
          <p:nvPr/>
        </p:nvSpPr>
        <p:spPr bwMode="auto">
          <a:xfrm>
            <a:off x="484188" y="6057900"/>
            <a:ext cx="2492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u="sng"/>
              <a:t>____________________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200" i="1" u="sng" smtClean="0">
                <a:solidFill>
                  <a:schemeClr val="bg1"/>
                </a:solidFill>
              </a:rPr>
              <a:t>Вспомните названия предметов, изображенных на картинках, и запишите их</a:t>
            </a:r>
          </a:p>
        </p:txBody>
      </p:sp>
      <p:pic>
        <p:nvPicPr>
          <p:cNvPr id="8201" name="Picture 9" descr="302820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66800" y="1878013"/>
            <a:ext cx="2362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Рисунок 1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31913" y="4581525"/>
            <a:ext cx="33909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Рисунок 2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38763" y="3538538"/>
            <a:ext cx="3286125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Рисунок 3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632450" y="1878013"/>
            <a:ext cx="2697163" cy="141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Запишите сюда</a:t>
            </a:r>
            <a:endParaRPr lang="ru-RU" dirty="0"/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ru-RU" sz="3200" dirty="0" smtClean="0">
                <a:solidFill>
                  <a:srgbClr val="00B050"/>
                </a:solidFill>
              </a:rPr>
              <a:t>Существительные, которые имеют форму только множественного числа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1229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5400" smtClean="0">
                <a:solidFill>
                  <a:srgbClr val="FF0000"/>
                </a:solidFill>
              </a:rPr>
              <a:t>Ножницы </a:t>
            </a:r>
          </a:p>
          <a:p>
            <a:r>
              <a:rPr lang="ru-RU" sz="5400" smtClean="0">
                <a:solidFill>
                  <a:srgbClr val="FF0000"/>
                </a:solidFill>
              </a:rPr>
              <a:t>Щипцы</a:t>
            </a:r>
          </a:p>
          <a:p>
            <a:r>
              <a:rPr lang="ru-RU" sz="5400" smtClean="0">
                <a:solidFill>
                  <a:srgbClr val="FF0000"/>
                </a:solidFill>
              </a:rPr>
              <a:t>Ворота</a:t>
            </a:r>
          </a:p>
          <a:p>
            <a:r>
              <a:rPr lang="ru-RU" sz="5400" smtClean="0">
                <a:solidFill>
                  <a:srgbClr val="FF0000"/>
                </a:solidFill>
              </a:rPr>
              <a:t>Брюки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807929a735949d7f0a4291d5fd9ff71e01fe5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1012</TotalTime>
  <Words>341</Words>
  <Application>Microsoft Office PowerPoint</Application>
  <PresentationFormat>Экран (4:3)</PresentationFormat>
  <Paragraphs>81</Paragraphs>
  <Slides>20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8" baseType="lpstr">
      <vt:lpstr>Times New Roman</vt:lpstr>
      <vt:lpstr>Arial</vt:lpstr>
      <vt:lpstr>Wingdings 2</vt:lpstr>
      <vt:lpstr>Wingdings</vt:lpstr>
      <vt:lpstr>Wingdings 3</vt:lpstr>
      <vt:lpstr>Calibri</vt:lpstr>
      <vt:lpstr>Book Antiqua</vt:lpstr>
      <vt:lpstr>Апекс</vt:lpstr>
      <vt:lpstr>Слайд 1</vt:lpstr>
      <vt:lpstr>Слайд 2</vt:lpstr>
      <vt:lpstr>Игра «Повторяйка-ка»</vt:lpstr>
      <vt:lpstr>Слайд 4</vt:lpstr>
      <vt:lpstr>Слайд 5</vt:lpstr>
      <vt:lpstr>Слайд 6</vt:lpstr>
      <vt:lpstr>Вспомните названия предметов, изображенных на картинках, и запишите их</vt:lpstr>
      <vt:lpstr>Запишите сюда</vt:lpstr>
      <vt:lpstr>Существительные, которые имеют форму только множественного числа</vt:lpstr>
      <vt:lpstr>Вспомните названия предметов, изображенных на картинках, и запишите их</vt:lpstr>
      <vt:lpstr>Слайд 11</vt:lpstr>
      <vt:lpstr>Существительные, которые имеют форму только единственного числа</vt:lpstr>
      <vt:lpstr>Определите род существительных</vt:lpstr>
      <vt:lpstr>Проверка</vt:lpstr>
      <vt:lpstr>На какие две группы можно разделить все существительные, которые написаны на конверте?</vt:lpstr>
      <vt:lpstr>Ответ запиши сюда</vt:lpstr>
      <vt:lpstr> Подумай и назови: страна-…., город-..., имя(свое)-…, кличка(животного)-…., река-…,  село-… Какое правило повторили?</vt:lpstr>
      <vt:lpstr>Распределите существительные на два столбика в зависимости  от окончания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дом</cp:lastModifiedBy>
  <cp:revision>98</cp:revision>
  <dcterms:modified xsi:type="dcterms:W3CDTF">2020-04-07T07:30:40Z</dcterms:modified>
</cp:coreProperties>
</file>