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7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1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6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7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4126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429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6351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410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51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0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0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9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21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4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5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1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AD5CC-A1B5-43F5-BB06-7ABC18C4C4C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BF96384-4337-47A0-912C-1E8451E132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2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photo32306944_321673761" TargetMode="External"/><Relationship Id="rId2" Type="http://schemas.openxmlformats.org/officeDocument/2006/relationships/hyperlink" Target="http://animals-wild.ru/xishhnye-zhivotny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7" Target="../media/image27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emf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emf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emf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-wild.ru/nasekomye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animals-wild.ru/zemnovodnye-zhivotnye/56-lyagushki.html" TargetMode="External"/><Relationship Id="rId5" Type="http://schemas.openxmlformats.org/officeDocument/2006/relationships/hyperlink" Target="http://animals-wild.ru/presmykayushhiesya-zhivotnye" TargetMode="External"/><Relationship Id="rId4" Type="http://schemas.openxmlformats.org/officeDocument/2006/relationships/hyperlink" Target="http://animals-wild.ru/nasekomye/163-zhuki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81" y="151207"/>
            <a:ext cx="8827386" cy="59149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6081" y="218941"/>
            <a:ext cx="8566708" cy="3657600"/>
          </a:xfrm>
        </p:spPr>
        <p:txBody>
          <a:bodyPr>
            <a:scene3d>
              <a:camera prst="orthographicFront"/>
              <a:lightRig rig="sunset" dir="t"/>
            </a:scene3d>
            <a:sp3d contourW="12700">
              <a:bevelT w="38100" h="38100"/>
              <a:contourClr>
                <a:srgbClr val="FFFF00"/>
              </a:contourClr>
            </a:sp3d>
          </a:bodyPr>
          <a:lstStyle/>
          <a:p>
            <a:pPr algn="ctr"/>
            <a:r>
              <a:rPr lang="ru-RU" sz="7200" b="1" dirty="0" err="1" smtClean="0">
                <a:latin typeface="Monotype Corsiva" panose="03010101010201010101" pitchFamily="66" charset="0"/>
              </a:rPr>
              <a:t>Животные,занесенные</a:t>
            </a:r>
            <a:r>
              <a:rPr lang="ru-RU" sz="7200" b="1" dirty="0" smtClean="0">
                <a:latin typeface="Monotype Corsiva" panose="03010101010201010101" pitchFamily="66" charset="0"/>
              </a:rPr>
              <a:t> в Красную книгу Башкортостана</a:t>
            </a:r>
            <a:endParaRPr lang="ru-RU" sz="7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6255"/>
            <a:ext cx="10222730" cy="199433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Monotype Corsiva" panose="03010101010201010101" pitchFamily="66" charset="0"/>
              </a:rPr>
              <a:t/>
            </a:r>
            <a:br>
              <a:rPr lang="ru-RU" sz="2000" b="1" dirty="0">
                <a:latin typeface="Monotype Corsiva" panose="03010101010201010101" pitchFamily="66" charset="0"/>
              </a:rPr>
            </a:br>
            <a:r>
              <a:rPr lang="ru-RU" dirty="0">
                <a:solidFill>
                  <a:srgbClr val="00B0F0"/>
                </a:solidFill>
                <a:latin typeface="Monotype Corsiva" panose="03010101010201010101" pitchFamily="66" charset="0"/>
              </a:rPr>
              <a:t>Пищуха степная </a:t>
            </a:r>
            <a:r>
              <a:rPr lang="ru-RU" sz="2400" dirty="0">
                <a:latin typeface="Monotype Corsiva" panose="03010101010201010101" pitchFamily="66" charset="0"/>
              </a:rPr>
              <a:t>относится к отряду зайцеобразные. Обитает животное в степных, лесостепных и полупустынных зонах. Предпочтение отдаётся участкам с высокой травой и кустарниками. Ареал распространения сравнительно небольшой. Он охватывает земли юга России и Северного Казахстана от Волги до Монголии.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8"/>
            <a:ext cx="5536430" cy="426873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Животное это ночное, живёт в стае, роет норы. Они имеют сложную систему ходов со многими выходами</a:t>
            </a:r>
            <a:r>
              <a:rPr lang="ru-RU" sz="1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вид подразделяется на 2 подвида – европейский и азиатский. Первый подвид живёт в западной части ареала до Урала, а второй подвид населяет Казахстан и азиатские районы России. </a:t>
            </a:r>
            <a:r>
              <a:rPr lang="ru-RU" sz="1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</a:t>
            </a:r>
            <a:r>
              <a:rPr lang="ru-RU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зверьки стаями или семьями. При этом у каждой семьи имеется свой участок, который охраняется от чужаков. Семейство роет целую сеть подземных ходов. Норы подразделяются на временные и постоянные. Временные служат для быстрого спасения от хищников. В постоянных имеются гнездовые камеры. Они выстилаются травой и листьями. Выходы из таких нор обычно делаются в хорошо замаскированных камнями или кустами местах</a:t>
            </a:r>
            <a:r>
              <a:rPr lang="ru-RU" sz="1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Рацион питания состоит из растительной пищи. Это трава, листья, молодые побеги, семена и плоды.</a:t>
            </a:r>
          </a:p>
          <a:p>
            <a:endParaRPr lang="ru-RU" dirty="0"/>
          </a:p>
        </p:txBody>
      </p:sp>
      <p:pic>
        <p:nvPicPr>
          <p:cNvPr id="5124" name="Picture 4" descr="Внешний вид пищухи степно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860" y="2306782"/>
            <a:ext cx="4709103" cy="412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48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87036"/>
            <a:ext cx="10357811" cy="19431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Выдра -</a:t>
            </a:r>
            <a:r>
              <a:rPr lang="ru-RU" sz="3100" dirty="0" smtClean="0">
                <a:latin typeface="Monotype Corsiva" panose="03010101010201010101" pitchFamily="66" charset="0"/>
              </a:rPr>
              <a:t> обитает </a:t>
            </a:r>
            <a:r>
              <a:rPr lang="ru-RU" sz="3100" dirty="0">
                <a:latin typeface="Monotype Corsiva" panose="03010101010201010101" pitchFamily="66" charset="0"/>
              </a:rPr>
              <a:t>на всех материках, кроме Австралии. Они живут везде, где есть ручья, реки и озера, с которыми тесно связана жизнь этих животных. Они предпочитают водоемы с несильным течением. Живут в норах или пещерах возле воды</a:t>
            </a:r>
            <a:r>
              <a:rPr lang="ru-RU" dirty="0"/>
              <a:t>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2882" y="2015836"/>
            <a:ext cx="5642263" cy="42914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Выдры </a:t>
            </a:r>
            <a:r>
              <a:rPr lang="ru-RU" dirty="0">
                <a:solidFill>
                  <a:srgbClr val="7030A0"/>
                </a:solidFill>
              </a:rPr>
              <a:t>могут жить только в чистых водоемах. Поэтому загрязнение сильно сократило численность вида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rgbClr val="7030A0"/>
                </a:solidFill>
              </a:rPr>
              <a:t> Выдры считаются замечательными охотниками. Тело имеет все приспособления для охоты в воде. Между лапами перепонки, а мех препятствует потере тепла. 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Основной добычей выдр является рыба, лягушки, крабы, </a:t>
            </a:r>
            <a:r>
              <a:rPr lang="ru-RU" dirty="0" smtClean="0">
                <a:solidFill>
                  <a:srgbClr val="7030A0"/>
                </a:solidFill>
              </a:rPr>
              <a:t>раки. В </a:t>
            </a:r>
            <a:r>
              <a:rPr lang="ru-RU" dirty="0">
                <a:solidFill>
                  <a:srgbClr val="7030A0"/>
                </a:solidFill>
              </a:rPr>
              <a:t>основном выдра ведет ночной образ жизни, но могут появляться и днем. Могут охотиться и для развлечения: сначала ловят рыбу, потом отпускают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rgbClr val="7030A0"/>
                </a:solidFill>
              </a:rPr>
              <a:t> Выдры приносят большую пользу рыбному хозяйству. Они съедают непромысловую рыбу, которая питается икрой и мальками. </a:t>
            </a:r>
          </a:p>
        </p:txBody>
      </p:sp>
      <p:pic>
        <p:nvPicPr>
          <p:cNvPr id="6146" name="Picture 2" descr="Выдр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62" y="2469911"/>
            <a:ext cx="4412107" cy="39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9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97427"/>
            <a:ext cx="10305857" cy="17329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Европейская норка</a:t>
            </a:r>
            <a:r>
              <a:rPr lang="ru-RU" sz="2400" dirty="0" smtClean="0">
                <a:latin typeface="Monotype Corsiva" panose="03010101010201010101" pitchFamily="66" charset="0"/>
              </a:rPr>
              <a:t> – </a:t>
            </a:r>
            <a:r>
              <a:rPr lang="ru-RU" sz="2400" dirty="0">
                <a:latin typeface="Monotype Corsiva" panose="03010101010201010101" pitchFamily="66" charset="0"/>
              </a:rPr>
              <a:t>представитель семейства куньих, своим внешним видом напоминает колонка и хорька</a:t>
            </a:r>
            <a:r>
              <a:rPr lang="ru-RU" sz="2400" dirty="0" smtClean="0">
                <a:latin typeface="Monotype Corsiva" panose="03010101010201010101" pitchFamily="66" charset="0"/>
              </a:rPr>
              <a:t>.</a:t>
            </a:r>
            <a:r>
              <a:rPr lang="ru-RU" sz="2400" dirty="0"/>
              <a:t> </a:t>
            </a:r>
            <a:r>
              <a:rPr lang="ru-RU" sz="2700" dirty="0">
                <a:latin typeface="Monotype Corsiva" panose="03010101010201010101" pitchFamily="66" charset="0"/>
              </a:rPr>
              <a:t>Ареал распространения  этого хищника  практически весь сосредоточен в европейской части России. За Уральскими горами она встречается лишь по притокам р. Оби.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930400"/>
            <a:ext cx="5390957" cy="45327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Норка небольшой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зверек с блестящим мехом. Тело сильно вытянутое, слегка приплюснутое сверху. Лапы короткие. Морда тупоносая, уши небольшие, голова сверху уплощенная. Пальцы на лапах соединены плавательными перепонками. Хвост достигает 1/3 длины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тела.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вропейская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норка ведет уединенный и территориальный образ жизни. В теплые месяцы живет на постоянном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участке.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зимнее время часто передвигается в поисках пищи вдоль берегов рек. 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Норка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боится воды, она отлично умеет плавать и нырять. Ловкая проворная 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хищница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хорошая охотница. </a:t>
            </a:r>
            <a:r>
              <a:rPr lang="ru-RU" sz="20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/>
            </a:r>
            <a:br>
              <a:rPr lang="ru-RU" sz="20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</a:b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230" y="2075872"/>
            <a:ext cx="5079423" cy="4241800"/>
          </a:xfrm>
        </p:spPr>
      </p:pic>
    </p:spTree>
    <p:extLst>
      <p:ext uri="{BB962C8B-B14F-4D97-AF65-F5344CB8AC3E}">
        <p14:creationId xmlns:p14="http://schemas.microsoft.com/office/powerpoint/2010/main" val="233549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362" y="342899"/>
            <a:ext cx="10357811" cy="1517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Марал </a:t>
            </a:r>
            <a:r>
              <a:rPr lang="ru-RU" sz="2800" dirty="0" smtClean="0">
                <a:latin typeface="Monotype Corsiva" panose="03010101010201010101" pitchFamily="66" charset="0"/>
              </a:rPr>
              <a:t>– парнокопытное животное. Самый </a:t>
            </a:r>
            <a:r>
              <a:rPr lang="ru-RU" sz="2800" dirty="0">
                <a:latin typeface="Monotype Corsiva" panose="03010101010201010101" pitchFamily="66" charset="0"/>
              </a:rPr>
              <a:t>крупный среди представителей </a:t>
            </a:r>
            <a:r>
              <a:rPr lang="ru-RU" sz="2800" dirty="0" smtClean="0">
                <a:latin typeface="Monotype Corsiva" panose="03010101010201010101" pitchFamily="66" charset="0"/>
              </a:rPr>
              <a:t>рода. Ареал </a:t>
            </a:r>
            <a:r>
              <a:rPr lang="ru-RU" sz="2800" dirty="0">
                <a:latin typeface="Monotype Corsiva" panose="03010101010201010101" pitchFamily="66" charset="0"/>
              </a:rPr>
              <a:t>проживания благородных оленей довольно широк. Этих величественных животных можно встретить почти по всей Европе</a:t>
            </a:r>
            <a:r>
              <a:rPr lang="ru-RU" sz="2800" dirty="0" smtClean="0">
                <a:latin typeface="Monotype Corsiva" panose="03010101010201010101" pitchFamily="66" charset="0"/>
              </a:rPr>
              <a:t>.</a:t>
            </a:r>
            <a:r>
              <a:rPr lang="ru-RU" sz="28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68" y="1859973"/>
            <a:ext cx="5789314" cy="4680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олени небольшими стадами, вожаком которых становятся самые старые самки. Самцы держатся отстраненно, чаще всего они «гуляют сами по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себе».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обитания и образ жизни.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Тяготеет к светлохвойным насаждениям в пересеченном рельефе; широколиственных лесов избегает. Предпочитает травянистые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корма.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пасется как в горно-степных участках, так и в пойме, в сосновых и смешанных лесах с эпифитными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лишайниками.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66" y="2138337"/>
            <a:ext cx="4382511" cy="370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СЕБЯ,УГАДАЙ ЖИВОТНЫХ: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81987" y="1270000"/>
            <a:ext cx="2715546" cy="2048933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81987" y="3776132"/>
            <a:ext cx="2791746" cy="21505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98" y="1270000"/>
            <a:ext cx="2675469" cy="2048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2058" y="1270000"/>
            <a:ext cx="2819675" cy="2048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798" y="3776132"/>
            <a:ext cx="2675469" cy="21505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5627" y="3776132"/>
            <a:ext cx="2950773" cy="215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91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3" y="675449"/>
            <a:ext cx="9546164" cy="26942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«БЕРЕГИ ПРИРОДУ,ОХРАНЯЙ ЖИВОТНЫХ БАШКОРТОСТАНА!»</a:t>
            </a:r>
            <a:br>
              <a:rPr lang="ru-RU" dirty="0" smtClean="0"/>
            </a:br>
            <a:r>
              <a:rPr lang="ru-RU" dirty="0" smtClean="0"/>
              <a:t>!СПАСИБО ЗА ВНИМАНИЕ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074" y="2396067"/>
            <a:ext cx="8748518" cy="371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87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2866" y="609599"/>
            <a:ext cx="4541135" cy="2277533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 </a:t>
            </a:r>
            <a:r>
              <a:rPr lang="ru-RU" sz="2000" dirty="0" smtClean="0"/>
              <a:t>В Башкортостане законодательно защищены 112 видов животных.            В третьем томе Красной                         книги(2003),посвященном животным, перечислены 29 видов беспозвоночных,7-рыб,3-земноводных, 6-пресмыкающихся,49-птиц,</a:t>
            </a:r>
            <a:br>
              <a:rPr lang="ru-RU" sz="2000" dirty="0" smtClean="0"/>
            </a:br>
            <a:r>
              <a:rPr lang="ru-RU" sz="2000" dirty="0" smtClean="0"/>
              <a:t>18 видов млекопитающих                   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6" y="270931"/>
            <a:ext cx="3983652" cy="29548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673" y="3420533"/>
            <a:ext cx="6393329" cy="242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61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268" y="719667"/>
            <a:ext cx="4755535" cy="2015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0133" y="338667"/>
            <a:ext cx="4614333" cy="40132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857" y="4622801"/>
            <a:ext cx="5941217" cy="207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63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790405" y="296333"/>
            <a:ext cx="10173927" cy="176106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ЖИВОТНЫЕ</a:t>
            </a:r>
            <a:br>
              <a:rPr lang="ru-RU" sz="4800" b="1" dirty="0" smtClean="0">
                <a:latin typeface="Monotype Corsiva" panose="03010101010201010101" pitchFamily="66" charset="0"/>
              </a:rPr>
            </a:br>
            <a:r>
              <a:rPr lang="ru-RU" sz="4800" b="1" dirty="0" smtClean="0">
                <a:latin typeface="Monotype Corsiva" panose="03010101010201010101" pitchFamily="66" charset="0"/>
              </a:rPr>
              <a:t>Красной книги Республики Башкортостан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96" y="1691851"/>
            <a:ext cx="3651985" cy="265853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767" y="1877444"/>
            <a:ext cx="3450948" cy="281407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247" y="1739976"/>
            <a:ext cx="4576118" cy="292748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734" y="4509377"/>
            <a:ext cx="2607906" cy="21238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141" y="4833301"/>
            <a:ext cx="2609735" cy="17398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378" y="4833301"/>
            <a:ext cx="2682840" cy="172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149" y="302850"/>
            <a:ext cx="3854528" cy="12270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НАСЕКОМОЯДНЫЕ</a:t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ВЫХУХОЛЬ</a:t>
            </a:r>
            <a:endParaRPr lang="ru-RU" sz="4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32621" y="261486"/>
            <a:ext cx="5059523" cy="6329680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ыхухоль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необычный зверёк из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отряда насекомоядных, обитающее близ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водоемов, массой в полкилограмма.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Шерсть у животного очень густая, жесткая, покрытая маслянистой жидкостью для увеличения водостойкости и лучшего скольжения в воде. Хвост у выхухоли длинный и тонкий, покрыт жесткими роговыми чешуйками, а у основания расширяется. У зверька очень необычная мордочка: вытянутый нос-хоботок с рыльцем на конце. Выхухоль практически полностью слепа, но ориентируется в пространстве за счет обоняния и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осязания.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обитания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Выхухоль обитает на территории Центральной России, и ее естественный ареал распространения ограничен бассейнами рек Дон, Днепр, Волга и Урал. 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русская выхухол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49" y="1529863"/>
            <a:ext cx="5580183" cy="418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60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3680"/>
            <a:ext cx="9756986" cy="1696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УШАСТЫЙ ЁЖ </a:t>
            </a:r>
            <a:r>
              <a:rPr lang="ru-RU" sz="3100" dirty="0" smtClean="0">
                <a:latin typeface="Monotype Corsiva" panose="03010101010201010101" pitchFamily="66" charset="0"/>
              </a:rPr>
              <a:t>-</a:t>
            </a:r>
            <a:r>
              <a:rPr lang="ru-RU" sz="3100" dirty="0">
                <a:latin typeface="Monotype Corsiva" panose="03010101010201010101" pitchFamily="66" charset="0"/>
              </a:rPr>
              <a:t>обитает в Европе, Центральной и Средней Азии, на Кавказе, в Южной </a:t>
            </a:r>
            <a:r>
              <a:rPr lang="ru-RU" sz="3100" dirty="0" smtClean="0">
                <a:latin typeface="Monotype Corsiva" panose="03010101010201010101" pitchFamily="66" charset="0"/>
              </a:rPr>
              <a:t>Америке, на Урале.</a:t>
            </a:r>
            <a:r>
              <a:rPr lang="ru-RU" sz="3100" dirty="0">
                <a:latin typeface="Monotype Corsiva" panose="03010101010201010101" pitchFamily="66" charset="0"/>
              </a:rPr>
              <a:t>  Встретить его можно в пустынях и полупустынях, в степях, но обязательно неподалёку от источника воды.</a:t>
            </a:r>
            <a:br>
              <a:rPr lang="ru-RU" sz="3100" dirty="0">
                <a:latin typeface="Monotype Corsiva" panose="03010101010201010101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048" y="2033031"/>
            <a:ext cx="5851216" cy="404265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334" y="1801242"/>
            <a:ext cx="4014982" cy="44431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</a:p>
          <a:p>
            <a:pPr marL="0" indent="0" algn="ctr">
              <a:buNone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зверек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весит от 200 до 500 г, длина его тела 14 – 27 см. Ушки, длиной до 5 см очень подвижны и отменно все слышат. Глаза хорошо видят, а чутьё не подводит. Иголки растут только на спине, а бока и брюшко покрыты густым мягким и коротким мехом. Мордочка животного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заостренная.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Питается в основном 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насекомыми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чаще всего это 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жуки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муравьи, личинками. Может исхитриться и поймать 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змею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ящерицу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лягушку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Поедает ягоды и семена.</a:t>
            </a:r>
          </a:p>
          <a:p>
            <a:pPr marL="0" indent="0" algn="ctr">
              <a:buNone/>
            </a:pP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67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520" y="203200"/>
            <a:ext cx="10160000" cy="1727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Байбак – степной сурок </a:t>
            </a:r>
            <a:r>
              <a:rPr lang="ru-RU" sz="2400" dirty="0" smtClean="0">
                <a:latin typeface="Monotype Corsiva" panose="03010101010201010101" pitchFamily="66" charset="0"/>
              </a:rPr>
              <a:t>— </a:t>
            </a:r>
            <a:r>
              <a:rPr lang="ru-RU" sz="2400" dirty="0">
                <a:latin typeface="Monotype Corsiva" panose="03010101010201010101" pitchFamily="66" charset="0"/>
              </a:rPr>
              <a:t>грызун рода </a:t>
            </a:r>
            <a:r>
              <a:rPr lang="ru-RU" sz="2400" dirty="0" smtClean="0">
                <a:latin typeface="Monotype Corsiva" panose="03010101010201010101" pitchFamily="66" charset="0"/>
              </a:rPr>
              <a:t>сурков</a:t>
            </a:r>
            <a:r>
              <a:rPr lang="ru-RU" sz="2400" dirty="0">
                <a:latin typeface="Monotype Corsiva" panose="03010101010201010101" pitchFamily="66" charset="0"/>
              </a:rPr>
              <a:t>.</a:t>
            </a:r>
            <a:r>
              <a:rPr lang="ru-RU" sz="2400" dirty="0" smtClean="0"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>Байбак </a:t>
            </a:r>
            <a:r>
              <a:rPr lang="ru-RU" sz="2400" dirty="0">
                <a:latin typeface="Monotype Corsiva" panose="03010101010201010101" pitchFamily="66" charset="0"/>
              </a:rPr>
              <a:t>является одним из самых крупных беличьих: длина его тела 50—70 см, масса </a:t>
            </a:r>
            <a:r>
              <a:rPr lang="ru-RU" sz="2400" dirty="0" smtClean="0">
                <a:latin typeface="Monotype Corsiva" panose="03010101010201010101" pitchFamily="66" charset="0"/>
              </a:rPr>
              <a:t>самцов </a:t>
            </a:r>
            <a:r>
              <a:rPr lang="ru-RU" sz="2400" dirty="0">
                <a:latin typeface="Monotype Corsiva" panose="03010101010201010101" pitchFamily="66" charset="0"/>
              </a:rPr>
              <a:t>достигает 10 кг. Тело у байбака толстое, на коротких, сильных лапах, </a:t>
            </a:r>
            <a:r>
              <a:rPr lang="ru-RU" sz="2400" dirty="0" smtClean="0">
                <a:latin typeface="Monotype Corsiva" panose="03010101010201010101" pitchFamily="66" charset="0"/>
              </a:rPr>
              <a:t>вооружённых крупными </a:t>
            </a:r>
            <a:r>
              <a:rPr lang="ru-RU" sz="2400" dirty="0">
                <a:latin typeface="Monotype Corsiva" panose="03010101010201010101" pitchFamily="66" charset="0"/>
              </a:rPr>
              <a:t>когтями. Голова большая, уплощённая, шея короткая. </a:t>
            </a:r>
            <a:br>
              <a:rPr lang="ru-RU" sz="2400" dirty="0">
                <a:latin typeface="Monotype Corsiva" panose="03010101010201010101" pitchFamily="66" charset="0"/>
              </a:rPr>
            </a:b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38610" y="1930400"/>
            <a:ext cx="5165747" cy="4544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Уралом и на Северном Казахстане его ареал менее фрагментирован; здесь байбак встречается от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Урал до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Иртыша. Байбак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природный обитатель равнинных злаково-разнотравных степей. В случае распашки степи сурки вскоре уходят на ближайшую целину или в крайнем случае на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неудобья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залежи, нераспаханные склоны оврагов, балок, речных долин, межи, выгоны и даже на обочины просёлочных дорог. Пригодные для обитания байбака участки сейчас составляют незначительную долю пахотных земель. Обитание на посевах зерновых и овощей для него нехарактерно; в таких местах байбак селится вынужденно и временно. На более длительные сроки задерживается на посевах многолетних трав. Умеренный выпас скота и близкое соседство человека на него не влияют. 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Байбак - обыкновенный (степной) суро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30" y="1930400"/>
            <a:ext cx="4758230" cy="45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7427"/>
            <a:ext cx="10271403" cy="173297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Обыкновенная летяга </a:t>
            </a:r>
            <a:r>
              <a:rPr lang="ru-RU" sz="2400" dirty="0" smtClean="0">
                <a:latin typeface="Monotype Corsiva" panose="03010101010201010101" pitchFamily="66" charset="0"/>
              </a:rPr>
              <a:t>- </a:t>
            </a:r>
            <a:r>
              <a:rPr lang="ru-RU" sz="2000" dirty="0" smtClean="0">
                <a:latin typeface="Monotype Corsiva" panose="03010101010201010101" pitchFamily="66" charset="0"/>
              </a:rPr>
              <a:t>относятся </a:t>
            </a:r>
            <a:r>
              <a:rPr lang="ru-RU" sz="2000" dirty="0">
                <a:latin typeface="Monotype Corsiva" panose="03010101010201010101" pitchFamily="66" charset="0"/>
              </a:rPr>
              <a:t>к семейству беличьих, подсемейство грызунов. В лесах России обитает обыкновенная летяга</a:t>
            </a:r>
            <a:r>
              <a:rPr lang="ru-RU" sz="2000" dirty="0" smtClean="0">
                <a:latin typeface="Monotype Corsiva" panose="03010101010201010101" pitchFamily="66" charset="0"/>
              </a:rPr>
              <a:t>. </a:t>
            </a:r>
            <a:r>
              <a:rPr lang="ru-RU" sz="2000" dirty="0">
                <a:latin typeface="Monotype Corsiva" panose="03010101010201010101" pitchFamily="66" charset="0"/>
              </a:rPr>
              <a:t>Обыкновенную летягу называют «летучей белкой». Необычное строение тела позволяет зверьку не только перелетать с одного дерева на другое, но и производить сложные акробатические движения: планировать, выполнять в воздухе сложные маневры и фигуры высшего пилотажа, иногда приземляясь в том же месте, откуда произошел старт</a:t>
            </a:r>
            <a:r>
              <a:rPr lang="ru-RU" sz="2400" dirty="0">
                <a:latin typeface="Monotype Corsiva" panose="03010101010201010101" pitchFamily="66" charset="0"/>
              </a:rPr>
              <a:t>.</a:t>
            </a:r>
            <a:br>
              <a:rPr lang="ru-RU" sz="2400" dirty="0">
                <a:latin typeface="Monotype Corsiva" panose="03010101010201010101" pitchFamily="66" charset="0"/>
              </a:rPr>
            </a:br>
            <a:endParaRPr lang="ru-RU" sz="20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8"/>
            <a:ext cx="4767501" cy="45415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животного от 12 до 23 см, вес – около 170 г. На округлой тупоносой голове располагаются короткие уши без кисточек и большие выпуклые черные глаза. Густой шелковистый мех вверху тела серебристо-серый, нередко с бурым оттенком, на брюшке белый с желтизной. Главное, что отличает летягу от белки –­ наличие кожной перепонки, расположенной между задними и передними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конечностями.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 используется для стабилизации в полете и играет роль тормоза при посадке на дерево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белки-летяги Средой обитания белок-летяг являются леса смешанные и лиственные, реже – хвойные. В основном они ведут ночной и сумеречный образ жизни. Активность летяги проявляют круглый год, лишь в морозные дни отсиживаются в гнезде, питаясь заготовленными впрок запасами. Большую часть жизни проводят на деревьях, редко опускаясь на землю. Гнезда строят в уже готовых дуплах, оставшихся от дятлов, сорок и белок. Иногда случается, что летяги селятся в скворечниках.</a:t>
            </a:r>
            <a:b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Белка-летяг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042" y="2160589"/>
            <a:ext cx="5376889" cy="422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4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8209"/>
            <a:ext cx="9817484" cy="171219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Большой тушканчик</a:t>
            </a:r>
            <a:r>
              <a:rPr lang="ru-RU" sz="2800" dirty="0" smtClean="0">
                <a:latin typeface="Monotype Corsiva" panose="03010101010201010101" pitchFamily="66" charset="0"/>
              </a:rPr>
              <a:t>– </a:t>
            </a:r>
            <a:r>
              <a:rPr lang="ru-RU" sz="2800" dirty="0">
                <a:latin typeface="Monotype Corsiva" panose="03010101010201010101" pitchFamily="66" charset="0"/>
              </a:rPr>
              <a:t>это </a:t>
            </a:r>
            <a:r>
              <a:rPr lang="ru-RU" sz="2800" dirty="0" smtClean="0">
                <a:latin typeface="Monotype Corsiva" panose="03010101010201010101" pitchFamily="66" charset="0"/>
              </a:rPr>
              <a:t>млекопитающее, которое относятся </a:t>
            </a:r>
            <a:r>
              <a:rPr lang="ru-RU" sz="2800" dirty="0">
                <a:latin typeface="Monotype Corsiva" panose="03010101010201010101" pitchFamily="66" charset="0"/>
              </a:rPr>
              <a:t>к отряду грызунов, как мыши или зайцы. Они обитают практически во всех широтах, как в степях, так и в арктических широтах, нередко встречается тушканчик </a:t>
            </a:r>
            <a:r>
              <a:rPr lang="ru-RU" sz="2800" dirty="0" smtClean="0">
                <a:latin typeface="Monotype Corsiva" panose="03010101010201010101" pitchFamily="66" charset="0"/>
              </a:rPr>
              <a:t>в пустыне. </a:t>
            </a:r>
            <a:r>
              <a:rPr lang="ru-RU" sz="2800" dirty="0">
                <a:latin typeface="Monotype Corsiva" panose="03010101010201010101" pitchFamily="66" charset="0"/>
              </a:rPr>
              <a:t/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 </a:t>
            </a:r>
            <a:br>
              <a:rPr lang="ru-RU" sz="2800" dirty="0">
                <a:latin typeface="Monotype Corsiva" panose="03010101010201010101" pitchFamily="66" charset="0"/>
              </a:rPr>
            </a:b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42264" y="2036618"/>
            <a:ext cx="5392881" cy="4567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У них достаточно длинный, для размера их туловища, </a:t>
            </a:r>
            <a:r>
              <a:rPr lang="ru-RU" dirty="0" smtClean="0">
                <a:solidFill>
                  <a:srgbClr val="7030A0"/>
                </a:solidFill>
              </a:rPr>
              <a:t>хвост, от </a:t>
            </a:r>
            <a:r>
              <a:rPr lang="ru-RU" dirty="0">
                <a:solidFill>
                  <a:srgbClr val="7030A0"/>
                </a:solidFill>
              </a:rPr>
              <a:t>семи до тридцати с лишним сантиметров. Н</a:t>
            </a:r>
            <a:r>
              <a:rPr lang="ru-RU" dirty="0" smtClean="0">
                <a:solidFill>
                  <a:srgbClr val="7030A0"/>
                </a:solidFill>
              </a:rPr>
              <a:t>а </a:t>
            </a:r>
            <a:r>
              <a:rPr lang="ru-RU" dirty="0">
                <a:solidFill>
                  <a:srgbClr val="7030A0"/>
                </a:solidFill>
              </a:rPr>
              <a:t>кончике хвоста у них имеется плоская кисточка, выполняющая при быстром беге функции хвостового руля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</a:rPr>
              <a:t>Голова </a:t>
            </a:r>
            <a:r>
              <a:rPr lang="ru-RU" dirty="0">
                <a:solidFill>
                  <a:srgbClr val="7030A0"/>
                </a:solidFill>
              </a:rPr>
              <a:t>тушканчика, обычно, крупная, на фоне ее, практически, не заметна шея животного. Форма мордочки приплюснутая, а уши довольно большие и закругленные. </a:t>
            </a:r>
            <a:r>
              <a:rPr lang="ru-RU" dirty="0" smtClean="0">
                <a:solidFill>
                  <a:srgbClr val="7030A0"/>
                </a:solidFill>
              </a:rPr>
              <a:t>Туловище </a:t>
            </a:r>
            <a:r>
              <a:rPr lang="ru-RU" dirty="0">
                <a:solidFill>
                  <a:srgbClr val="7030A0"/>
                </a:solidFill>
              </a:rPr>
              <a:t>покрыто густым и очень мягким мехом, чаще всего бежевого или светло-коричневого цвета. </a:t>
            </a:r>
            <a:r>
              <a:rPr lang="ru-RU" b="1" dirty="0">
                <a:solidFill>
                  <a:srgbClr val="7030A0"/>
                </a:solidFill>
              </a:rPr>
              <a:t>Т</a:t>
            </a:r>
            <a:r>
              <a:rPr lang="ru-RU" b="1" dirty="0" smtClean="0">
                <a:solidFill>
                  <a:srgbClr val="7030A0"/>
                </a:solidFill>
              </a:rPr>
              <a:t>ушканчик</a:t>
            </a:r>
            <a:r>
              <a:rPr lang="ru-RU" dirty="0">
                <a:solidFill>
                  <a:srgbClr val="7030A0"/>
                </a:solidFill>
              </a:rPr>
              <a:t> в дикой среде обитания зимой впадает спячку, приблизительно в конце сентября и до активного снеготаяния в марте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rgbClr val="7030A0"/>
                </a:solidFill>
              </a:rPr>
              <a:t> Тушканчик – это ночной </a:t>
            </a:r>
            <a:r>
              <a:rPr lang="ru-RU" dirty="0" smtClean="0">
                <a:solidFill>
                  <a:srgbClr val="7030A0"/>
                </a:solidFill>
              </a:rPr>
              <a:t>зверь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tuskanhik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634" y="2167524"/>
            <a:ext cx="4654226" cy="404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9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258</TotalTime>
  <Words>1444</Words>
  <Application>Microsoft Office PowerPoint</Application>
  <PresentationFormat>Широкоэкранный</PresentationFormat>
  <Paragraphs>31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Monotype Corsiva</vt:lpstr>
      <vt:lpstr>Times New Roman</vt:lpstr>
      <vt:lpstr>Trebuchet MS</vt:lpstr>
      <vt:lpstr>Wingdings 3</vt:lpstr>
      <vt:lpstr>Грань</vt:lpstr>
      <vt:lpstr>Животные,занесенные в Красную книгу Башкортостана</vt:lpstr>
      <vt:lpstr> В Башкортостане законодательно защищены 112 видов животных.            В третьем томе Красной                         книги(2003),посвященном животным, перечислены 29 видов беспозвоночных,7-рыб,3-земноводных, 6-пресмыкающихся,49-птиц, 18 видов млекопитающих                   </vt:lpstr>
      <vt:lpstr>Презентация PowerPoint</vt:lpstr>
      <vt:lpstr>ЖИВОТНЫЕ Красной книги Республики Башкортостан</vt:lpstr>
      <vt:lpstr>НАСЕКОМОЯДНЫЕ ВЫХУХОЛЬ</vt:lpstr>
      <vt:lpstr>УШАСТЫЙ ЁЖ -обитает в Европе, Центральной и Средней Азии, на Кавказе, в Южной Америке, на Урале.  Встретить его можно в пустынях и полупустынях, в степях, но обязательно неподалёку от источника воды.   </vt:lpstr>
      <vt:lpstr>Байбак – степной сурок — грызун рода сурков. Байбак является одним из самых крупных беличьих: длина его тела 50—70 см, масса самцов достигает 10 кг. Тело у байбака толстое, на коротких, сильных лапах, вооружённых крупными когтями. Голова большая, уплощённая, шея короткая.  </vt:lpstr>
      <vt:lpstr>Обыкновенная летяга - относятся к семейству беличьих, подсемейство грызунов. В лесах России обитает обыкновенная летяга. Обыкновенную летягу называют «летучей белкой». Необычное строение тела позволяет зверьку не только перелетать с одного дерева на другое, но и производить сложные акробатические движения: планировать, выполнять в воздухе сложные маневры и фигуры высшего пилотажа, иногда приземляясь в том же месте, откуда произошел старт. </vt:lpstr>
      <vt:lpstr>Большой тушканчик– это млекопитающее, которое относятся к отряду грызунов, как мыши или зайцы. Они обитают практически во всех широтах, как в степях, так и в арктических широтах, нередко встречается тушканчик в пустыне.    </vt:lpstr>
      <vt:lpstr> Пищуха степная относится к отряду зайцеобразные. Обитает животное в степных, лесостепных и полупустынных зонах. Предпочтение отдаётся участкам с высокой травой и кустарниками. Ареал распространения сравнительно небольшой. Он охватывает земли юга России и Северного Казахстана от Волги до Монголии. </vt:lpstr>
      <vt:lpstr>Выдра - обитает на всех материках, кроме Австралии. Они живут везде, где есть ручья, реки и озера, с которыми тесно связана жизнь этих животных. Они предпочитают водоемы с несильным течением. Живут в норах или пещерах возле воды. </vt:lpstr>
      <vt:lpstr>Европейская норка – представитель семейства куньих, своим внешним видом напоминает колонка и хорька. Ареал распространения  этого хищника  практически весь сосредоточен в европейской части России. За Уральскими горами она встречается лишь по притокам р. Оби.</vt:lpstr>
      <vt:lpstr>Марал – парнокопытное животное. Самый крупный среди представителей рода. Ареал проживания благородных оленей довольно широк. Этих величественных животных можно встретить почти по всей Европе. </vt:lpstr>
      <vt:lpstr>ПРОВЕРЬ СЕБЯ,УГАДАЙ ЖИВОТНЫХ:</vt:lpstr>
      <vt:lpstr>«БЕРЕГИ ПРИРОДУ,ОХРАНЯЙ ЖИВОТНЫХ БАШКОРТОСТАНА!» !СПАСИБО ЗА ВНИМАНИЕ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РЕСПУБЛИКИ БАШКОРТОСТАН</dc:title>
  <dc:creator>RePack by Diakov</dc:creator>
  <cp:lastModifiedBy>Пользователь</cp:lastModifiedBy>
  <cp:revision>30</cp:revision>
  <dcterms:created xsi:type="dcterms:W3CDTF">2015-11-23T18:04:41Z</dcterms:created>
  <dcterms:modified xsi:type="dcterms:W3CDTF">2020-04-06T16:13:08Z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526973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