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46" y="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836712"/>
            <a:ext cx="7772400" cy="18288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Conditionals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4005064"/>
            <a:ext cx="7772400" cy="9144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Условные придаточные предложения</a:t>
            </a:r>
          </a:p>
          <a:p>
            <a:pPr algn="ctr"/>
            <a:endParaRPr lang="ru-RU" sz="2800" b="1" dirty="0"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112474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First and Second</a:t>
            </a:r>
            <a:r>
              <a:rPr lang="en-US" b="1" dirty="0" smtClean="0">
                <a:solidFill>
                  <a:srgbClr val="C00000"/>
                </a:solidFill>
              </a:rPr>
              <a:t/>
            </a:r>
            <a:br>
              <a:rPr lang="en-US" b="1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55576" y="620688"/>
            <a:ext cx="7772400" cy="1080120"/>
          </a:xfrm>
        </p:spPr>
        <p:txBody>
          <a:bodyPr>
            <a:normAutofit/>
          </a:bodyPr>
          <a:lstStyle/>
          <a:p>
            <a:r>
              <a:rPr lang="ru-RU" sz="900" dirty="0" smtClean="0"/>
              <a:t/>
            </a:r>
            <a:br>
              <a:rPr lang="ru-RU" sz="900" dirty="0" smtClean="0"/>
            </a:br>
            <a:endParaRPr lang="ru-RU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23528" y="1916832"/>
            <a:ext cx="8496944" cy="4392488"/>
          </a:xfrm>
        </p:spPr>
        <p:txBody>
          <a:bodyPr/>
          <a:lstStyle/>
          <a:p>
            <a:pPr algn="just"/>
            <a:r>
              <a:rPr lang="ru-RU" b="1" dirty="0" smtClean="0">
                <a:solidFill>
                  <a:schemeClr val="tx1"/>
                </a:solidFill>
              </a:rPr>
              <a:t>условные предложения I типа</a:t>
            </a:r>
            <a:r>
              <a:rPr lang="ru-RU" dirty="0" smtClean="0">
                <a:solidFill>
                  <a:schemeClr val="tx1"/>
                </a:solidFill>
              </a:rPr>
              <a:t> выражают реальные, возможные ситуации </a:t>
            </a:r>
            <a:r>
              <a:rPr lang="ru-RU" i="1" dirty="0" smtClean="0">
                <a:solidFill>
                  <a:schemeClr val="tx1"/>
                </a:solidFill>
              </a:rPr>
              <a:t>в </a:t>
            </a:r>
            <a:r>
              <a:rPr lang="ru-RU" i="1" u="sng" dirty="0" smtClean="0">
                <a:solidFill>
                  <a:schemeClr val="tx1"/>
                </a:solidFill>
              </a:rPr>
              <a:t>будущем</a:t>
            </a:r>
            <a:r>
              <a:rPr lang="ru-RU" dirty="0" smtClean="0">
                <a:solidFill>
                  <a:schemeClr val="tx1"/>
                </a:solidFill>
              </a:rPr>
              <a:t>. Вероятность, что действие произойдет, очень велика. </a:t>
            </a:r>
            <a:endParaRPr lang="en-US" dirty="0" smtClean="0">
              <a:solidFill>
                <a:schemeClr val="tx1"/>
              </a:solidFill>
            </a:endParaRP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Чаще всего вводятся союзом </a:t>
            </a:r>
            <a:r>
              <a:rPr lang="en-US" b="1" dirty="0" smtClean="0">
                <a:solidFill>
                  <a:schemeClr val="tx1"/>
                </a:solidFill>
              </a:rPr>
              <a:t>if  (</a:t>
            </a:r>
            <a:r>
              <a:rPr lang="ru-RU" b="1" dirty="0" smtClean="0">
                <a:solidFill>
                  <a:schemeClr val="tx1"/>
                </a:solidFill>
              </a:rPr>
              <a:t>если)</a:t>
            </a:r>
            <a:r>
              <a:rPr lang="en-US" b="1" dirty="0" smtClean="0">
                <a:solidFill>
                  <a:schemeClr val="tx1"/>
                </a:solidFill>
              </a:rPr>
              <a:t>.</a:t>
            </a:r>
            <a:endParaRPr lang="ru-RU" dirty="0" smtClean="0">
              <a:solidFill>
                <a:schemeClr val="tx1"/>
              </a:solidFill>
            </a:endParaRPr>
          </a:p>
          <a:p>
            <a:pPr algn="just"/>
            <a:endParaRPr lang="en-US" dirty="0" smtClean="0">
              <a:solidFill>
                <a:schemeClr val="tx1"/>
              </a:solidFill>
            </a:endParaRPr>
          </a:p>
          <a:p>
            <a:pPr algn="just"/>
            <a:endParaRPr lang="en-US" dirty="0" smtClean="0">
              <a:solidFill>
                <a:schemeClr val="tx1"/>
              </a:solidFill>
            </a:endParaRPr>
          </a:p>
          <a:p>
            <a:pPr algn="just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IF (When) </a:t>
            </a:r>
            <a:r>
              <a:rPr lang="en-US" sz="2800" b="1" dirty="0" smtClean="0">
                <a:solidFill>
                  <a:srgbClr val="C00000"/>
                </a:solidFill>
              </a:rPr>
              <a:t>Present Simple, Future Simple</a:t>
            </a:r>
            <a:r>
              <a:rPr lang="en-US" sz="2800" b="1" dirty="0" smtClean="0">
                <a:solidFill>
                  <a:schemeClr val="tx1"/>
                </a:solidFill>
              </a:rPr>
              <a:t>.</a:t>
            </a:r>
            <a:endParaRPr lang="ru-RU" sz="2800" b="1" dirty="0" smtClean="0">
              <a:solidFill>
                <a:schemeClr val="tx1"/>
              </a:solidFill>
            </a:endParaRPr>
          </a:p>
          <a:p>
            <a:pPr algn="ctr"/>
            <a:endParaRPr lang="ru-RU" sz="28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IF (When)</a:t>
            </a:r>
            <a:r>
              <a:rPr lang="ru-RU" sz="2800" dirty="0" smtClean="0">
                <a:solidFill>
                  <a:schemeClr val="tx1"/>
                </a:solidFill>
              </a:rPr>
              <a:t>  </a:t>
            </a:r>
            <a:r>
              <a:rPr lang="en-US" sz="2800" dirty="0" smtClean="0">
                <a:solidFill>
                  <a:srgbClr val="C00000"/>
                </a:solidFill>
              </a:rPr>
              <a:t>V1 (s), will+ V.</a:t>
            </a:r>
            <a:endParaRPr lang="ru-RU" sz="2800" dirty="0" smtClean="0">
              <a:solidFill>
                <a:srgbClr val="C00000"/>
              </a:solidFill>
            </a:endParaRPr>
          </a:p>
          <a:p>
            <a:pPr algn="just"/>
            <a:endParaRPr lang="ru-RU" dirty="0" smtClean="0">
              <a:solidFill>
                <a:schemeClr val="tx1"/>
              </a:solidFill>
            </a:endParaRPr>
          </a:p>
          <a:p>
            <a:pPr algn="just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67744" y="764704"/>
            <a:ext cx="53285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First  Conditionals</a:t>
            </a:r>
            <a:endParaRPr lang="ru-RU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55576" y="620688"/>
            <a:ext cx="7772400" cy="1828800"/>
          </a:xfrm>
        </p:spPr>
        <p:txBody>
          <a:bodyPr>
            <a:normAutofit/>
          </a:bodyPr>
          <a:lstStyle/>
          <a:p>
            <a:r>
              <a:rPr lang="ru-RU" sz="900" dirty="0" smtClean="0"/>
              <a:t/>
            </a:r>
            <a:br>
              <a:rPr lang="ru-RU" sz="900" dirty="0" smtClean="0"/>
            </a:br>
            <a:endParaRPr lang="ru-RU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755576" y="1196752"/>
            <a:ext cx="7772400" cy="4680520"/>
          </a:xfrm>
        </p:spPr>
        <p:txBody>
          <a:bodyPr>
            <a:normAutofit fontScale="92500" lnSpcReduction="10000"/>
          </a:bodyPr>
          <a:lstStyle/>
          <a:p>
            <a:pPr algn="just"/>
            <a:endParaRPr lang="ru-RU" dirty="0" smtClean="0">
              <a:solidFill>
                <a:schemeClr val="tx1"/>
              </a:solidFill>
            </a:endParaRPr>
          </a:p>
          <a:p>
            <a:pPr marL="493776" indent="-457200" algn="just"/>
            <a:r>
              <a:rPr lang="en-US" dirty="0" smtClean="0">
                <a:solidFill>
                  <a:schemeClr val="tx1"/>
                </a:solidFill>
              </a:rPr>
              <a:t>1)</a:t>
            </a:r>
            <a:r>
              <a:rPr lang="ru-RU" dirty="0" smtClean="0">
                <a:solidFill>
                  <a:schemeClr val="tx1"/>
                </a:solidFill>
              </a:rPr>
              <a:t> Сказуемые в обеих частях переводятся на русский язык формами будущего времени.</a:t>
            </a:r>
            <a:endParaRPr lang="en-US" dirty="0" smtClean="0">
              <a:solidFill>
                <a:schemeClr val="tx1"/>
              </a:solidFill>
            </a:endParaRPr>
          </a:p>
          <a:p>
            <a:pPr marL="493776" indent="-457200" algn="just"/>
            <a:r>
              <a:rPr lang="en-US" dirty="0" smtClean="0">
                <a:solidFill>
                  <a:schemeClr val="tx1"/>
                </a:solidFill>
              </a:rPr>
              <a:t>e.g. If you </a:t>
            </a:r>
            <a:r>
              <a:rPr lang="en-US" dirty="0" smtClean="0">
                <a:solidFill>
                  <a:srgbClr val="C00000"/>
                </a:solidFill>
              </a:rPr>
              <a:t>phone</a:t>
            </a:r>
            <a:r>
              <a:rPr lang="en-US" dirty="0" smtClean="0">
                <a:solidFill>
                  <a:schemeClr val="tx1"/>
                </a:solidFill>
              </a:rPr>
              <a:t> me, you </a:t>
            </a:r>
            <a:r>
              <a:rPr lang="en-US" dirty="0" smtClean="0">
                <a:solidFill>
                  <a:srgbClr val="C00000"/>
                </a:solidFill>
              </a:rPr>
              <a:t>will go </a:t>
            </a:r>
            <a:r>
              <a:rPr lang="en-US" dirty="0" smtClean="0">
                <a:solidFill>
                  <a:schemeClr val="tx1"/>
                </a:solidFill>
              </a:rPr>
              <a:t>shopping with you.</a:t>
            </a:r>
            <a:endParaRPr lang="ru-RU" dirty="0" smtClean="0">
              <a:solidFill>
                <a:schemeClr val="tx1"/>
              </a:solidFill>
            </a:endParaRPr>
          </a:p>
          <a:p>
            <a:pPr marL="493776" indent="-457200" algn="just"/>
            <a:r>
              <a:rPr lang="en-US" dirty="0" smtClean="0">
                <a:solidFill>
                  <a:schemeClr val="tx1"/>
                </a:solidFill>
              </a:rPr>
              <a:t>(</a:t>
            </a:r>
            <a:r>
              <a:rPr lang="ru-RU" dirty="0" smtClean="0">
                <a:solidFill>
                  <a:schemeClr val="tx1"/>
                </a:solidFill>
              </a:rPr>
              <a:t>Если ты мне позвонишь, я пойду с тобой за покупками.)</a:t>
            </a:r>
            <a:endParaRPr lang="en-US" dirty="0" smtClean="0">
              <a:solidFill>
                <a:schemeClr val="tx1"/>
              </a:solidFill>
            </a:endParaRPr>
          </a:p>
          <a:p>
            <a:pPr marL="493776" indent="-457200" algn="just"/>
            <a:endParaRPr lang="en-US" dirty="0" smtClean="0">
              <a:solidFill>
                <a:schemeClr val="tx1"/>
              </a:solidFill>
            </a:endParaRPr>
          </a:p>
          <a:p>
            <a:pPr marL="493776" indent="-457200" algn="just"/>
            <a:endParaRPr lang="ru-RU" dirty="0" smtClean="0">
              <a:solidFill>
                <a:schemeClr val="tx1"/>
              </a:solidFill>
            </a:endParaRPr>
          </a:p>
          <a:p>
            <a:pPr algn="just"/>
            <a:r>
              <a:rPr lang="en-US" dirty="0" smtClean="0">
                <a:solidFill>
                  <a:schemeClr val="tx1"/>
                </a:solidFill>
              </a:rPr>
              <a:t>2)</a:t>
            </a:r>
            <a:r>
              <a:rPr lang="ru-RU" dirty="0" smtClean="0">
                <a:solidFill>
                  <a:schemeClr val="tx1"/>
                </a:solidFill>
              </a:rPr>
              <a:t>Запятая в сложноподчиненном предложении ставится только в случае, если придаточное предложение находится перед главным.</a:t>
            </a:r>
            <a:endParaRPr lang="en-US" dirty="0" smtClean="0">
              <a:solidFill>
                <a:schemeClr val="tx1"/>
              </a:solidFill>
            </a:endParaRPr>
          </a:p>
          <a:p>
            <a:pPr algn="just"/>
            <a:endParaRPr lang="ru-RU" dirty="0" smtClean="0">
              <a:solidFill>
                <a:schemeClr val="tx1"/>
              </a:solidFill>
            </a:endParaRPr>
          </a:p>
          <a:p>
            <a:pPr algn="just"/>
            <a:r>
              <a:rPr lang="en-US" dirty="0" smtClean="0">
                <a:solidFill>
                  <a:schemeClr val="tx1"/>
                </a:solidFill>
              </a:rPr>
              <a:t>e.g. </a:t>
            </a:r>
            <a:r>
              <a:rPr lang="en-US" b="1" dirty="0" smtClean="0">
                <a:solidFill>
                  <a:schemeClr val="tx1"/>
                </a:solidFill>
              </a:rPr>
              <a:t>If</a:t>
            </a:r>
            <a:r>
              <a:rPr lang="en-US" dirty="0" smtClean="0">
                <a:solidFill>
                  <a:schemeClr val="tx1"/>
                </a:solidFill>
              </a:rPr>
              <a:t> I </a:t>
            </a:r>
            <a:r>
              <a:rPr lang="en-US" b="1" dirty="0" smtClean="0">
                <a:solidFill>
                  <a:schemeClr val="tx1"/>
                </a:solidFill>
              </a:rPr>
              <a:t>stay </a:t>
            </a:r>
            <a:r>
              <a:rPr lang="en-US" dirty="0" smtClean="0">
                <a:solidFill>
                  <a:schemeClr val="tx1"/>
                </a:solidFill>
              </a:rPr>
              <a:t>after classes</a:t>
            </a:r>
            <a:r>
              <a:rPr lang="en-US" b="1" dirty="0" smtClean="0">
                <a:solidFill>
                  <a:schemeClr val="tx1"/>
                </a:solidFill>
              </a:rPr>
              <a:t>,</a:t>
            </a:r>
            <a:r>
              <a:rPr lang="en-US" dirty="0" smtClean="0">
                <a:solidFill>
                  <a:schemeClr val="tx1"/>
                </a:solidFill>
              </a:rPr>
              <a:t> I </a:t>
            </a:r>
            <a:r>
              <a:rPr lang="en-US" b="1" dirty="0" smtClean="0">
                <a:solidFill>
                  <a:schemeClr val="tx1"/>
                </a:solidFill>
              </a:rPr>
              <a:t>will tell </a:t>
            </a:r>
            <a:r>
              <a:rPr lang="en-US" dirty="0" smtClean="0">
                <a:solidFill>
                  <a:schemeClr val="tx1"/>
                </a:solidFill>
              </a:rPr>
              <a:t>you about it.</a:t>
            </a:r>
          </a:p>
          <a:p>
            <a:pPr algn="just"/>
            <a:r>
              <a:rPr lang="en-US" dirty="0" smtClean="0">
                <a:solidFill>
                  <a:schemeClr val="tx1"/>
                </a:solidFill>
              </a:rPr>
              <a:t>       I </a:t>
            </a:r>
            <a:r>
              <a:rPr lang="en-US" b="1" dirty="0" smtClean="0">
                <a:solidFill>
                  <a:schemeClr val="tx1"/>
                </a:solidFill>
              </a:rPr>
              <a:t>will tell </a:t>
            </a:r>
            <a:r>
              <a:rPr lang="en-US" dirty="0" smtClean="0">
                <a:solidFill>
                  <a:schemeClr val="tx1"/>
                </a:solidFill>
              </a:rPr>
              <a:t>you about it  </a:t>
            </a:r>
            <a:r>
              <a:rPr lang="en-US" b="1" dirty="0" smtClean="0">
                <a:solidFill>
                  <a:schemeClr val="tx1"/>
                </a:solidFill>
              </a:rPr>
              <a:t>if</a:t>
            </a:r>
            <a:r>
              <a:rPr lang="en-US" dirty="0" smtClean="0">
                <a:solidFill>
                  <a:schemeClr val="tx1"/>
                </a:solidFill>
              </a:rPr>
              <a:t> I </a:t>
            </a:r>
            <a:r>
              <a:rPr lang="en-US" b="1" dirty="0" smtClean="0">
                <a:solidFill>
                  <a:schemeClr val="tx1"/>
                </a:solidFill>
              </a:rPr>
              <a:t>stay </a:t>
            </a:r>
            <a:r>
              <a:rPr lang="en-US" dirty="0" smtClean="0">
                <a:solidFill>
                  <a:schemeClr val="tx1"/>
                </a:solidFill>
              </a:rPr>
              <a:t>after classes.</a:t>
            </a:r>
            <a:endParaRPr lang="ru-RU" dirty="0" smtClean="0">
              <a:solidFill>
                <a:schemeClr val="tx1"/>
              </a:solidFill>
            </a:endParaRPr>
          </a:p>
          <a:p>
            <a:pPr algn="just"/>
            <a:endParaRPr lang="en-US" dirty="0" smtClean="0">
              <a:solidFill>
                <a:schemeClr val="tx1"/>
              </a:solidFill>
            </a:endParaRPr>
          </a:p>
          <a:p>
            <a:pPr algn="just"/>
            <a:r>
              <a:rPr lang="en-US" dirty="0" smtClean="0">
                <a:solidFill>
                  <a:schemeClr val="tx1"/>
                </a:solidFill>
              </a:rPr>
              <a:t>IF (When) </a:t>
            </a:r>
            <a:r>
              <a:rPr lang="en-US" b="1" dirty="0" smtClean="0">
                <a:solidFill>
                  <a:schemeClr val="tx1"/>
                </a:solidFill>
              </a:rPr>
              <a:t>Present Simple, Future Simple.</a:t>
            </a:r>
            <a:endParaRPr lang="ru-RU" b="1" dirty="0" smtClean="0">
              <a:solidFill>
                <a:schemeClr val="tx1"/>
              </a:solidFill>
            </a:endParaRPr>
          </a:p>
          <a:p>
            <a:pPr algn="just"/>
            <a:endParaRPr lang="ru-RU" b="1" dirty="0" smtClean="0">
              <a:solidFill>
                <a:schemeClr val="tx1"/>
              </a:solidFill>
            </a:endParaRPr>
          </a:p>
          <a:p>
            <a:pPr algn="just"/>
            <a:r>
              <a:rPr lang="en-US" dirty="0" smtClean="0">
                <a:solidFill>
                  <a:srgbClr val="C00000"/>
                </a:solidFill>
              </a:rPr>
              <a:t>IF (When)</a:t>
            </a:r>
            <a:r>
              <a:rPr lang="ru-RU" dirty="0" smtClean="0">
                <a:solidFill>
                  <a:srgbClr val="C00000"/>
                </a:solidFill>
              </a:rPr>
              <a:t>  </a:t>
            </a:r>
            <a:r>
              <a:rPr lang="en-US" dirty="0" smtClean="0">
                <a:solidFill>
                  <a:srgbClr val="C00000"/>
                </a:solidFill>
              </a:rPr>
              <a:t>V1 (s), will+ V.</a:t>
            </a:r>
            <a:endParaRPr lang="ru-RU" dirty="0" smtClean="0">
              <a:solidFill>
                <a:srgbClr val="C00000"/>
              </a:solidFill>
            </a:endParaRPr>
          </a:p>
          <a:p>
            <a:pPr algn="just"/>
            <a:endParaRPr lang="ru-RU" dirty="0" smtClean="0">
              <a:solidFill>
                <a:schemeClr val="tx1"/>
              </a:solidFill>
            </a:endParaRPr>
          </a:p>
          <a:p>
            <a:pPr algn="just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67744" y="548680"/>
            <a:ext cx="53285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First  Conditionals</a:t>
            </a:r>
            <a:endParaRPr lang="ru-RU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72400" cy="576064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effectLst/>
                <a:latin typeface="Arial Black" pitchFamily="34" charset="0"/>
                <a:cs typeface="Times New Roman" pitchFamily="18" charset="0"/>
              </a:rPr>
              <a:t>Translate  into Russian:</a:t>
            </a:r>
            <a:endParaRPr lang="ru-RU" sz="2800" dirty="0">
              <a:solidFill>
                <a:schemeClr val="tx1"/>
              </a:solidFill>
              <a:effectLst/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95536" y="1412776"/>
            <a:ext cx="8280920" cy="5040560"/>
          </a:xfrm>
        </p:spPr>
        <p:txBody>
          <a:bodyPr>
            <a:normAutofit/>
          </a:bodyPr>
          <a:lstStyle/>
          <a:p>
            <a:pPr marL="493776" indent="-457200" algn="just"/>
            <a:r>
              <a:rPr lang="en-US" sz="2400" dirty="0" smtClean="0">
                <a:solidFill>
                  <a:schemeClr val="tx1"/>
                </a:solidFill>
                <a:latin typeface="Book Antiqua" pitchFamily="18" charset="0"/>
                <a:cs typeface="Times New Roman" pitchFamily="18" charset="0"/>
              </a:rPr>
              <a:t>1)If the weather </a:t>
            </a:r>
            <a:r>
              <a:rPr lang="en-US" sz="2400" b="1" dirty="0" smtClean="0">
                <a:solidFill>
                  <a:srgbClr val="C00000"/>
                </a:solidFill>
                <a:latin typeface="Book Antiqua" pitchFamily="18" charset="0"/>
                <a:cs typeface="Times New Roman" pitchFamily="18" charset="0"/>
              </a:rPr>
              <a:t>is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Book Antiqua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Book Antiqua" pitchFamily="18" charset="0"/>
                <a:cs typeface="Times New Roman" pitchFamily="18" charset="0"/>
              </a:rPr>
              <a:t>fine, I </a:t>
            </a:r>
            <a:r>
              <a:rPr lang="en-US" sz="2400" b="1" dirty="0" smtClean="0">
                <a:solidFill>
                  <a:srgbClr val="C00000"/>
                </a:solidFill>
                <a:latin typeface="Book Antiqua" pitchFamily="18" charset="0"/>
                <a:cs typeface="Times New Roman" pitchFamily="18" charset="0"/>
              </a:rPr>
              <a:t>will go </a:t>
            </a:r>
            <a:r>
              <a:rPr lang="en-US" sz="2400" dirty="0" smtClean="0">
                <a:solidFill>
                  <a:schemeClr val="tx1"/>
                </a:solidFill>
                <a:latin typeface="Book Antiqua" pitchFamily="18" charset="0"/>
                <a:cs typeface="Times New Roman" pitchFamily="18" charset="0"/>
              </a:rPr>
              <a:t>to the country.</a:t>
            </a:r>
          </a:p>
          <a:p>
            <a:pPr marL="493776" indent="-457200" algn="just"/>
            <a:r>
              <a:rPr lang="en-US" sz="2400" dirty="0" smtClean="0">
                <a:solidFill>
                  <a:schemeClr val="tx1"/>
                </a:solidFill>
                <a:latin typeface="Book Antiqua" pitchFamily="18" charset="0"/>
                <a:cs typeface="Times New Roman" pitchFamily="18" charset="0"/>
              </a:rPr>
              <a:t>2) If I </a:t>
            </a:r>
            <a:r>
              <a:rPr lang="en-US" sz="2400" b="1" dirty="0" smtClean="0">
                <a:solidFill>
                  <a:srgbClr val="C00000"/>
                </a:solidFill>
                <a:latin typeface="Book Antiqua" pitchFamily="18" charset="0"/>
                <a:cs typeface="Times New Roman" pitchFamily="18" charset="0"/>
              </a:rPr>
              <a:t>study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Book Antiqua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Book Antiqua" pitchFamily="18" charset="0"/>
                <a:cs typeface="Times New Roman" pitchFamily="18" charset="0"/>
              </a:rPr>
              <a:t>well, I </a:t>
            </a:r>
            <a:r>
              <a:rPr lang="en-US" sz="2400" b="1" dirty="0" smtClean="0">
                <a:solidFill>
                  <a:srgbClr val="C00000"/>
                </a:solidFill>
                <a:latin typeface="Book Antiqua" pitchFamily="18" charset="0"/>
                <a:cs typeface="Times New Roman" pitchFamily="18" charset="0"/>
              </a:rPr>
              <a:t>will enter </a:t>
            </a:r>
            <a:r>
              <a:rPr lang="en-US" sz="2400" dirty="0" smtClean="0">
                <a:solidFill>
                  <a:schemeClr val="tx1"/>
                </a:solidFill>
                <a:latin typeface="Book Antiqua" pitchFamily="18" charset="0"/>
                <a:cs typeface="Times New Roman" pitchFamily="18" charset="0"/>
              </a:rPr>
              <a:t>the University.</a:t>
            </a:r>
            <a:endParaRPr lang="ru-RU" sz="2400" dirty="0" smtClean="0">
              <a:solidFill>
                <a:schemeClr val="tx1"/>
              </a:solidFill>
              <a:latin typeface="Book Antiqua" pitchFamily="18" charset="0"/>
              <a:cs typeface="Times New Roman" pitchFamily="18" charset="0"/>
            </a:endParaRPr>
          </a:p>
          <a:p>
            <a:pPr algn="just"/>
            <a:r>
              <a:rPr lang="en-US" sz="2400" dirty="0" smtClean="0">
                <a:solidFill>
                  <a:schemeClr val="tx1"/>
                </a:solidFill>
                <a:latin typeface="Book Antiqua" pitchFamily="18" charset="0"/>
                <a:cs typeface="Times New Roman" pitchFamily="18" charset="0"/>
              </a:rPr>
              <a:t>3) If you</a:t>
            </a:r>
            <a:r>
              <a:rPr lang="en-US" sz="2400" dirty="0" smtClean="0">
                <a:latin typeface="Book Antiqua" pitchFamily="18" charset="0"/>
                <a:cs typeface="Times New Roman" pitchFamily="18" charset="0"/>
              </a:rPr>
              <a:t> </a:t>
            </a:r>
            <a:r>
              <a:rPr lang="en-US" sz="2400" b="1" dirty="0" smtClean="0">
                <a:solidFill>
                  <a:srgbClr val="C00000"/>
                </a:solidFill>
                <a:latin typeface="Book Antiqua" pitchFamily="18" charset="0"/>
                <a:cs typeface="Times New Roman" pitchFamily="18" charset="0"/>
              </a:rPr>
              <a:t>are</a:t>
            </a:r>
            <a:r>
              <a:rPr lang="en-US" sz="2400" b="1" dirty="0" smtClean="0">
                <a:latin typeface="Book Antiqua" pitchFamily="18" charset="0"/>
                <a:cs typeface="Times New Roman" pitchFamily="18" charset="0"/>
              </a:rPr>
              <a:t> </a:t>
            </a:r>
            <a:r>
              <a:rPr lang="en-US" sz="2400" dirty="0" smtClean="0">
                <a:solidFill>
                  <a:schemeClr val="tx1"/>
                </a:solidFill>
                <a:latin typeface="Book Antiqua" pitchFamily="18" charset="0"/>
                <a:cs typeface="Times New Roman" pitchFamily="18" charset="0"/>
              </a:rPr>
              <a:t>free, I</a:t>
            </a:r>
            <a:r>
              <a:rPr lang="en-US" sz="2400" dirty="0" smtClean="0">
                <a:latin typeface="Book Antiqua" pitchFamily="18" charset="0"/>
                <a:cs typeface="Times New Roman" pitchFamily="18" charset="0"/>
              </a:rPr>
              <a:t> </a:t>
            </a:r>
            <a:r>
              <a:rPr lang="en-US" sz="2400" b="1" dirty="0" smtClean="0">
                <a:latin typeface="Book Antiqua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rgbClr val="C00000"/>
                </a:solidFill>
                <a:latin typeface="Book Antiqua" pitchFamily="18" charset="0"/>
                <a:cs typeface="Times New Roman" pitchFamily="18" charset="0"/>
              </a:rPr>
              <a:t>will come</a:t>
            </a:r>
            <a:r>
              <a:rPr lang="en-US" sz="2400" b="1" dirty="0" smtClean="0">
                <a:latin typeface="Book Antiqua" pitchFamily="18" charset="0"/>
                <a:cs typeface="Times New Roman" pitchFamily="18" charset="0"/>
              </a:rPr>
              <a:t> </a:t>
            </a:r>
            <a:r>
              <a:rPr lang="en-US" sz="2400" dirty="0" smtClean="0">
                <a:solidFill>
                  <a:schemeClr val="tx1"/>
                </a:solidFill>
                <a:latin typeface="Book Antiqua" pitchFamily="18" charset="0"/>
                <a:cs typeface="Times New Roman" pitchFamily="18" charset="0"/>
              </a:rPr>
              <a:t>to see you</a:t>
            </a:r>
            <a:r>
              <a:rPr lang="en-US" sz="2400" dirty="0" smtClean="0">
                <a:latin typeface="Book Antiqua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en-US" sz="2400" dirty="0" smtClean="0">
                <a:solidFill>
                  <a:schemeClr val="tx1"/>
                </a:solidFill>
                <a:latin typeface="Book Antiqua" pitchFamily="18" charset="0"/>
                <a:cs typeface="Times New Roman" pitchFamily="18" charset="0"/>
              </a:rPr>
              <a:t>4) If she </a:t>
            </a:r>
            <a:r>
              <a:rPr lang="en-US" sz="2400" b="1" dirty="0" smtClean="0">
                <a:solidFill>
                  <a:schemeClr val="tx1"/>
                </a:solidFill>
                <a:latin typeface="Book Antiqua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rgbClr val="C00000"/>
                </a:solidFill>
                <a:latin typeface="Book Antiqua" pitchFamily="18" charset="0"/>
                <a:cs typeface="Times New Roman" pitchFamily="18" charset="0"/>
              </a:rPr>
              <a:t>knows</a:t>
            </a:r>
            <a:r>
              <a:rPr lang="en-US" sz="2400" b="1" dirty="0" smtClean="0">
                <a:latin typeface="Book Antiqua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Book Antiqua" pitchFamily="18" charset="0"/>
                <a:cs typeface="Times New Roman" pitchFamily="18" charset="0"/>
              </a:rPr>
              <a:t>English, she </a:t>
            </a:r>
            <a:r>
              <a:rPr lang="en-US" sz="2400" b="1" dirty="0" smtClean="0">
                <a:solidFill>
                  <a:srgbClr val="C00000"/>
                </a:solidFill>
                <a:latin typeface="Book Antiqua" pitchFamily="18" charset="0"/>
                <a:cs typeface="Times New Roman" pitchFamily="18" charset="0"/>
              </a:rPr>
              <a:t>will try</a:t>
            </a:r>
            <a:r>
              <a:rPr lang="en-US" sz="2400" dirty="0" smtClean="0">
                <a:solidFill>
                  <a:srgbClr val="C00000"/>
                </a:solidFill>
                <a:latin typeface="Book Antiqua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Book Antiqua" pitchFamily="18" charset="0"/>
                <a:cs typeface="Times New Roman" pitchFamily="18" charset="0"/>
              </a:rPr>
              <a:t>to enter the university.</a:t>
            </a:r>
            <a:endParaRPr lang="ru-RU" sz="2400" dirty="0" smtClean="0">
              <a:solidFill>
                <a:schemeClr val="tx1"/>
              </a:solidFill>
              <a:latin typeface="Book Antiqua" pitchFamily="18" charset="0"/>
              <a:cs typeface="Times New Roman" pitchFamily="18" charset="0"/>
            </a:endParaRPr>
          </a:p>
          <a:p>
            <a:pPr algn="just"/>
            <a:r>
              <a:rPr lang="en-US" sz="2400" dirty="0" smtClean="0">
                <a:solidFill>
                  <a:schemeClr val="tx1"/>
                </a:solidFill>
                <a:latin typeface="Book Antiqua" pitchFamily="18" charset="0"/>
                <a:cs typeface="Times New Roman" pitchFamily="18" charset="0"/>
              </a:rPr>
              <a:t>5) If Tom</a:t>
            </a:r>
            <a:r>
              <a:rPr lang="en-US" sz="2400" b="1" dirty="0" smtClean="0">
                <a:latin typeface="Book Antiqua" pitchFamily="18" charset="0"/>
                <a:cs typeface="Times New Roman" pitchFamily="18" charset="0"/>
              </a:rPr>
              <a:t>  </a:t>
            </a:r>
            <a:r>
              <a:rPr lang="en-US" sz="2400" b="1" dirty="0" smtClean="0">
                <a:solidFill>
                  <a:srgbClr val="C00000"/>
                </a:solidFill>
                <a:latin typeface="Book Antiqua" pitchFamily="18" charset="0"/>
                <a:cs typeface="Times New Roman" pitchFamily="18" charset="0"/>
              </a:rPr>
              <a:t>buys </a:t>
            </a:r>
            <a:r>
              <a:rPr lang="en-US" sz="2400" b="1" dirty="0" smtClean="0">
                <a:latin typeface="Book Antiqua" pitchFamily="18" charset="0"/>
                <a:cs typeface="Times New Roman" pitchFamily="18" charset="0"/>
              </a:rPr>
              <a:t>  </a:t>
            </a:r>
            <a:r>
              <a:rPr lang="en-US" sz="2400" dirty="0" smtClean="0">
                <a:solidFill>
                  <a:schemeClr val="tx1"/>
                </a:solidFill>
                <a:latin typeface="Book Antiqua" pitchFamily="18" charset="0"/>
                <a:cs typeface="Times New Roman" pitchFamily="18" charset="0"/>
              </a:rPr>
              <a:t>a present to her, she  </a:t>
            </a:r>
            <a:r>
              <a:rPr lang="en-US" sz="2400" b="1" dirty="0" smtClean="0">
                <a:solidFill>
                  <a:schemeClr val="tx1"/>
                </a:solidFill>
                <a:latin typeface="Book Antiqua" pitchFamily="18" charset="0"/>
                <a:cs typeface="Times New Roman" pitchFamily="18" charset="0"/>
              </a:rPr>
              <a:t>will be </a:t>
            </a:r>
            <a:r>
              <a:rPr lang="en-US" sz="2400" b="1" dirty="0" smtClean="0">
                <a:latin typeface="Book Antiqua" pitchFamily="18" charset="0"/>
                <a:cs typeface="Times New Roman" pitchFamily="18" charset="0"/>
              </a:rPr>
              <a:t> </a:t>
            </a:r>
            <a:r>
              <a:rPr lang="en-US" sz="2400" dirty="0" smtClean="0">
                <a:solidFill>
                  <a:srgbClr val="C00000"/>
                </a:solidFill>
                <a:latin typeface="Book Antiqua" pitchFamily="18" charset="0"/>
                <a:cs typeface="Times New Roman" pitchFamily="18" charset="0"/>
              </a:rPr>
              <a:t>glad</a:t>
            </a:r>
            <a:r>
              <a:rPr lang="en-US" sz="2400" dirty="0" smtClean="0">
                <a:latin typeface="Book Antiqua" pitchFamily="18" charset="0"/>
                <a:cs typeface="Times New Roman" pitchFamily="18" charset="0"/>
              </a:rPr>
              <a:t>.</a:t>
            </a:r>
          </a:p>
          <a:p>
            <a:pPr lvl="0" algn="just"/>
            <a:r>
              <a:rPr lang="en-US" sz="2400" dirty="0" smtClean="0">
                <a:solidFill>
                  <a:schemeClr val="tx1"/>
                </a:solidFill>
                <a:latin typeface="Book Antiqua" pitchFamily="18" charset="0"/>
                <a:cs typeface="Times New Roman" pitchFamily="18" charset="0"/>
              </a:rPr>
              <a:t>6) If Ben </a:t>
            </a:r>
            <a:r>
              <a:rPr lang="en-US" sz="2400" dirty="0" smtClean="0">
                <a:solidFill>
                  <a:srgbClr val="C00000"/>
                </a:solidFill>
                <a:latin typeface="Book Antiqua" pitchFamily="18" charset="0"/>
                <a:cs typeface="Times New Roman" pitchFamily="18" charset="0"/>
              </a:rPr>
              <a:t>invites</a:t>
            </a:r>
            <a:r>
              <a:rPr lang="en-US" sz="2400" dirty="0" smtClean="0">
                <a:solidFill>
                  <a:schemeClr val="tx1"/>
                </a:solidFill>
                <a:latin typeface="Book Antiqua" pitchFamily="18" charset="0"/>
                <a:cs typeface="Times New Roman" pitchFamily="18" charset="0"/>
              </a:rPr>
              <a:t> me, I</a:t>
            </a:r>
            <a:r>
              <a:rPr lang="en-US" sz="2400" dirty="0" smtClean="0">
                <a:solidFill>
                  <a:srgbClr val="C00000"/>
                </a:solidFill>
                <a:latin typeface="Book Antiqua" pitchFamily="18" charset="0"/>
                <a:cs typeface="Times New Roman" pitchFamily="18" charset="0"/>
              </a:rPr>
              <a:t>’ll come </a:t>
            </a:r>
            <a:r>
              <a:rPr lang="en-US" sz="2400" dirty="0" smtClean="0">
                <a:solidFill>
                  <a:schemeClr val="tx1"/>
                </a:solidFill>
                <a:latin typeface="Book Antiqua" pitchFamily="18" charset="0"/>
                <a:cs typeface="Times New Roman" pitchFamily="18" charset="0"/>
              </a:rPr>
              <a:t>to his party.</a:t>
            </a:r>
          </a:p>
          <a:p>
            <a:pPr algn="just"/>
            <a:r>
              <a:rPr lang="en-US" sz="2400" dirty="0" smtClean="0">
                <a:solidFill>
                  <a:schemeClr val="tx1"/>
                </a:solidFill>
                <a:latin typeface="Book Antiqua" pitchFamily="18" charset="0"/>
                <a:cs typeface="Times New Roman" pitchFamily="18" charset="0"/>
              </a:rPr>
              <a:t>7) We </a:t>
            </a:r>
            <a:r>
              <a:rPr lang="en-US" sz="2400" dirty="0" smtClean="0">
                <a:solidFill>
                  <a:srgbClr val="C00000"/>
                </a:solidFill>
                <a:latin typeface="Book Antiqua" pitchFamily="18" charset="0"/>
                <a:cs typeface="Times New Roman" pitchFamily="18" charset="0"/>
              </a:rPr>
              <a:t>will not play </a:t>
            </a:r>
            <a:r>
              <a:rPr lang="en-US" sz="2400" dirty="0" smtClean="0">
                <a:solidFill>
                  <a:schemeClr val="tx1"/>
                </a:solidFill>
                <a:latin typeface="Book Antiqua" pitchFamily="18" charset="0"/>
                <a:cs typeface="Times New Roman" pitchFamily="18" charset="0"/>
              </a:rPr>
              <a:t>football if the weather </a:t>
            </a:r>
            <a:r>
              <a:rPr lang="en-US" sz="2400" dirty="0" smtClean="0">
                <a:solidFill>
                  <a:srgbClr val="C00000"/>
                </a:solidFill>
                <a:latin typeface="Book Antiqua" pitchFamily="18" charset="0"/>
                <a:cs typeface="Times New Roman" pitchFamily="18" charset="0"/>
              </a:rPr>
              <a:t>is</a:t>
            </a:r>
            <a:r>
              <a:rPr lang="en-US" sz="2400" dirty="0" smtClean="0">
                <a:solidFill>
                  <a:schemeClr val="tx1"/>
                </a:solidFill>
                <a:latin typeface="Book Antiqua" pitchFamily="18" charset="0"/>
                <a:cs typeface="Times New Roman" pitchFamily="18" charset="0"/>
              </a:rPr>
              <a:t> bad. </a:t>
            </a:r>
          </a:p>
          <a:p>
            <a:pPr algn="just"/>
            <a:endParaRPr lang="en-US" sz="2400" dirty="0" smtClean="0">
              <a:latin typeface="Book Antiqua" pitchFamily="18" charset="0"/>
              <a:cs typeface="Times New Roman" pitchFamily="18" charset="0"/>
            </a:endParaRPr>
          </a:p>
          <a:p>
            <a:pPr lvl="0" algn="just"/>
            <a:endParaRPr lang="ru-RU" sz="2400" dirty="0">
              <a:latin typeface="Book Antiqua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772400" cy="720080"/>
          </a:xfrm>
        </p:spPr>
        <p:txBody>
          <a:bodyPr>
            <a:noAutofit/>
          </a:bodyPr>
          <a:lstStyle/>
          <a:p>
            <a:pPr algn="ctr"/>
            <a:r>
              <a:rPr lang="en-US" sz="2000" dirty="0" smtClean="0">
                <a:latin typeface="+mn-lt"/>
              </a:rPr>
              <a:t/>
            </a:r>
            <a:br>
              <a:rPr lang="en-US" sz="2000" dirty="0" smtClean="0">
                <a:latin typeface="+mn-lt"/>
              </a:rPr>
            </a:br>
            <a:r>
              <a:rPr lang="en-US" sz="2000" dirty="0" smtClean="0">
                <a:latin typeface="+mn-lt"/>
              </a:rPr>
              <a:t/>
            </a:r>
            <a:br>
              <a:rPr lang="en-US" sz="2000" dirty="0" smtClean="0">
                <a:latin typeface="+mn-lt"/>
              </a:rPr>
            </a:br>
            <a:r>
              <a:rPr lang="en-US" sz="2000" dirty="0" smtClean="0">
                <a:latin typeface="+mn-lt"/>
              </a:rPr>
              <a:t/>
            </a:r>
            <a:br>
              <a:rPr lang="en-US" sz="2000" dirty="0" smtClean="0">
                <a:latin typeface="+mn-lt"/>
              </a:rPr>
            </a:br>
            <a:r>
              <a:rPr lang="en-US" sz="2000" dirty="0" smtClean="0">
                <a:latin typeface="+mn-lt"/>
              </a:rPr>
              <a:t/>
            </a:r>
            <a:br>
              <a:rPr lang="en-US" sz="2000" dirty="0" smtClean="0">
                <a:latin typeface="+mn-lt"/>
              </a:rPr>
            </a:br>
            <a:r>
              <a:rPr lang="en-US" sz="2400" dirty="0" smtClean="0">
                <a:solidFill>
                  <a:schemeClr val="tx1"/>
                </a:solidFill>
                <a:latin typeface="+mn-lt"/>
              </a:rPr>
              <a:t>Put the verbs into correct form:</a:t>
            </a:r>
            <a:endParaRPr lang="ru-RU" sz="24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395536" y="1628800"/>
            <a:ext cx="8352928" cy="4608512"/>
          </a:xfrm>
        </p:spPr>
        <p:txBody>
          <a:bodyPr/>
          <a:lstStyle/>
          <a:p>
            <a:pPr lvl="0" algn="l"/>
            <a:r>
              <a:rPr lang="en-US" sz="2400" dirty="0" smtClean="0">
                <a:solidFill>
                  <a:schemeClr val="tx1"/>
                </a:solidFill>
              </a:rPr>
              <a:t>1)</a:t>
            </a:r>
            <a:r>
              <a:rPr lang="en-US" sz="2400" b="1" i="1" dirty="0" smtClean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If you (to help) me, I (to finish) this work in an hour.</a:t>
            </a:r>
          </a:p>
          <a:p>
            <a:pPr lvl="0" algn="l"/>
            <a:r>
              <a:rPr lang="en-US" sz="2400" dirty="0" smtClean="0">
                <a:solidFill>
                  <a:schemeClr val="tx1"/>
                </a:solidFill>
              </a:rPr>
              <a:t>2) When (to be)  ready, I (to call) you</a:t>
            </a:r>
            <a:r>
              <a:rPr lang="en-US" sz="2400" dirty="0" smtClean="0"/>
              <a:t>.</a:t>
            </a: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3) We (to go) to the zoo if my father (to have) free time.</a:t>
            </a:r>
          </a:p>
          <a:p>
            <a:pPr lvl="0" algn="l"/>
            <a:r>
              <a:rPr lang="en-US" sz="2400" dirty="0" smtClean="0">
                <a:solidFill>
                  <a:schemeClr val="tx1"/>
                </a:solidFill>
              </a:rPr>
              <a:t>4) If you (to give) me some money, I (to buy) you a ticket.</a:t>
            </a:r>
          </a:p>
          <a:p>
            <a:pPr lvl="0" algn="l"/>
            <a:r>
              <a:rPr lang="en-US" sz="2400" dirty="0" smtClean="0">
                <a:solidFill>
                  <a:schemeClr val="tx1"/>
                </a:solidFill>
              </a:rPr>
              <a:t>5) We (not  to play) football if the they (to be) late. </a:t>
            </a:r>
          </a:p>
          <a:p>
            <a:pPr algn="l"/>
            <a:endParaRPr lang="en-US" i="1" dirty="0" smtClean="0">
              <a:latin typeface="Bookman Old Style" pitchFamily="18" charset="0"/>
            </a:endParaRPr>
          </a:p>
          <a:p>
            <a:pPr algn="l"/>
            <a:endParaRPr lang="en-US" i="1" dirty="0" smtClean="0">
              <a:latin typeface="Bookman Old Style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128</TotalTime>
  <Words>206</Words>
  <Application>Microsoft Office PowerPoint</Application>
  <PresentationFormat>Экран (4:3)</PresentationFormat>
  <Paragraphs>44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Аспект</vt:lpstr>
      <vt:lpstr>Conditionals</vt:lpstr>
      <vt:lpstr> </vt:lpstr>
      <vt:lpstr> </vt:lpstr>
      <vt:lpstr>Translate  into Russian:</vt:lpstr>
      <vt:lpstr>    Put the verbs into correct form: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Conditionals</dc:title>
  <cp:lastModifiedBy>Жека</cp:lastModifiedBy>
  <cp:revision>16</cp:revision>
  <dcterms:modified xsi:type="dcterms:W3CDTF">2020-04-07T11:28:46Z</dcterms:modified>
</cp:coreProperties>
</file>