
<file path=[Content_Types].xml><?xml version="1.0" encoding="utf-8"?>
<Types xmlns="http://schemas.openxmlformats.org/package/2006/content-types">
  <Default Extension="emf" ContentType="image/x-emf"/>
  <Default Extension="jpeg" ContentType="image/jpeg"/>
  <Default Extension="png" ContentType="image/png"/>
  <Default Extension="pptx" ContentType="application/vnd.openxmlformats-officedocument.presentationml.presentation"/>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45" d="100"/>
          <a:sy n="45" d="100"/>
        </p:scale>
        <p:origin x="82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DF490F-A131-4720-9542-5BC118C3903A}"/>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FB31DDED-B6E6-454C-A7A9-43FE2668C6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47D9182-855E-4436-8773-CF325ACF2C3F}"/>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5" name="Нижний колонтитул 4">
            <a:extLst>
              <a:ext uri="{FF2B5EF4-FFF2-40B4-BE49-F238E27FC236}">
                <a16:creationId xmlns:a16="http://schemas.microsoft.com/office/drawing/2014/main" id="{F3DADC04-CE09-488D-8EAC-D377D9066DB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6E0BA01-1B00-4386-896F-CCC1914E5CBD}"/>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3109117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7EB24C-D326-44EC-8D28-07519AAEEDCC}"/>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B4AB6FD4-4407-406C-B213-B39EAB70CB61}"/>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69A48D5-80FE-4142-93BB-978BAB29B484}"/>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5" name="Нижний колонтитул 4">
            <a:extLst>
              <a:ext uri="{FF2B5EF4-FFF2-40B4-BE49-F238E27FC236}">
                <a16:creationId xmlns:a16="http://schemas.microsoft.com/office/drawing/2014/main" id="{5B6BA7A5-1ECB-4909-B445-A6CCC7D9CA0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CBCA85E-F94D-45D6-9648-572398A9960D}"/>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3735639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D6D0C658-1E49-4313-BD3F-3130A59D325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E66B1BA-825B-4672-A15D-01C73411086C}"/>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0C75E42-9FC4-4F37-900B-52CCB376109A}"/>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5" name="Нижний колонтитул 4">
            <a:extLst>
              <a:ext uri="{FF2B5EF4-FFF2-40B4-BE49-F238E27FC236}">
                <a16:creationId xmlns:a16="http://schemas.microsoft.com/office/drawing/2014/main" id="{01933B3A-50EF-45B3-A4B3-6C192F64443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D37FC13-E4B1-4DD5-81BC-F2625D3FB55F}"/>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1036538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9AFDC6-FD74-4AFD-A4C5-CA2ACEA1B45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9F165F5-E995-4EB5-911E-ABC9D48EA2B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DA7B630-2A0D-49DD-9BC3-CEF06B9D78E4}"/>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5" name="Нижний колонтитул 4">
            <a:extLst>
              <a:ext uri="{FF2B5EF4-FFF2-40B4-BE49-F238E27FC236}">
                <a16:creationId xmlns:a16="http://schemas.microsoft.com/office/drawing/2014/main" id="{97CFA164-F0C3-480B-B559-1A893FAA523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D03FD26-2E31-4A68-BCB5-4A2D10F1DE62}"/>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3007330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C5F135-2DD0-482D-9BC4-A3E1EB511FD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074464F-C4DA-4D9C-925E-BEA6BF3A2D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3FE219AC-C549-43E7-B6D3-88C0E1261F4E}"/>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5" name="Нижний колонтитул 4">
            <a:extLst>
              <a:ext uri="{FF2B5EF4-FFF2-40B4-BE49-F238E27FC236}">
                <a16:creationId xmlns:a16="http://schemas.microsoft.com/office/drawing/2014/main" id="{BF0FBBE8-A9F7-498D-BF20-4ACB2C688F6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2575CAD-B3B0-4C73-8C01-540594850DE8}"/>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3865458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D906DA-0568-43E1-81D3-1A572B90C3B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50CD8DA-71C0-472A-9253-0CF13E2D79C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4FDF04FD-0576-4ECE-80AC-9168D1B3AA8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9E7CD584-09C1-4639-9652-92A6C0AD28F6}"/>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6" name="Нижний колонтитул 5">
            <a:extLst>
              <a:ext uri="{FF2B5EF4-FFF2-40B4-BE49-F238E27FC236}">
                <a16:creationId xmlns:a16="http://schemas.microsoft.com/office/drawing/2014/main" id="{40B36492-7F59-4826-B2E9-C4DB50CDB97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32721DD-AB85-4B7C-A292-14CC5BDEC481}"/>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1509399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28E558-BF5E-4227-B385-FE0709D1FAA7}"/>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2BB71128-41B6-42ED-990D-237463DA2C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39874D4F-9636-4C08-A08F-3B910BD827D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B916661E-AF49-4E53-8578-2CBC80F497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743FD295-204A-4247-BF0B-32437F3849F5}"/>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6D2130E-67E2-4045-AF63-FA8A1E86A039}"/>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8" name="Нижний колонтитул 7">
            <a:extLst>
              <a:ext uri="{FF2B5EF4-FFF2-40B4-BE49-F238E27FC236}">
                <a16:creationId xmlns:a16="http://schemas.microsoft.com/office/drawing/2014/main" id="{540CD4D1-5448-4DD0-ADD8-B0A318AE1D13}"/>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D8D16E61-3291-45F2-A6E5-82A42E4C13AF}"/>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1661275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5B77DC-EE3F-4F7C-A739-D7F9A36EB45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22D0508A-4732-45AB-9CA0-F070AE6F5F69}"/>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4" name="Нижний колонтитул 3">
            <a:extLst>
              <a:ext uri="{FF2B5EF4-FFF2-40B4-BE49-F238E27FC236}">
                <a16:creationId xmlns:a16="http://schemas.microsoft.com/office/drawing/2014/main" id="{6A21964C-5921-49ED-812A-3B1346FB3F35}"/>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47A55F97-815C-4C91-9972-BD4916A7F424}"/>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310243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DD5AC216-CAEF-41BC-BAF0-7FDD62B1A010}"/>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3" name="Нижний колонтитул 2">
            <a:extLst>
              <a:ext uri="{FF2B5EF4-FFF2-40B4-BE49-F238E27FC236}">
                <a16:creationId xmlns:a16="http://schemas.microsoft.com/office/drawing/2014/main" id="{57DCC500-4BF7-405E-BDE9-60A3BF6A12A5}"/>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C8C78301-BD40-497B-8527-AFCF804F7B72}"/>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273838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46944C-D372-469E-8AE5-8DD28EEF919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1295909E-A846-412A-9F41-2239B46659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2562180-0867-458E-89BB-7994416D45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3098A57-15C8-41BF-9DDE-BF9320F6F6BD}"/>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6" name="Нижний колонтитул 5">
            <a:extLst>
              <a:ext uri="{FF2B5EF4-FFF2-40B4-BE49-F238E27FC236}">
                <a16:creationId xmlns:a16="http://schemas.microsoft.com/office/drawing/2014/main" id="{55878EB6-6877-4A9E-A8AD-1AE2A826E16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C2827E1-4E68-4BE2-8E7E-7A19A1573E96}"/>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2561649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2EF591-4D82-49AF-B669-94BE18CDBCF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CA25E16F-2EE6-4F54-B924-85FB9F4842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5EC85465-DCA2-4E57-AA19-C959F5FD28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81CAD78-C4A0-401A-95FE-6B98B41CB2D6}"/>
              </a:ext>
            </a:extLst>
          </p:cNvPr>
          <p:cNvSpPr>
            <a:spLocks noGrp="1"/>
          </p:cNvSpPr>
          <p:nvPr>
            <p:ph type="dt" sz="half" idx="10"/>
          </p:nvPr>
        </p:nvSpPr>
        <p:spPr/>
        <p:txBody>
          <a:bodyPr/>
          <a:lstStyle/>
          <a:p>
            <a:fld id="{B435E0BB-6C0F-4D12-8023-76045C715B6C}" type="datetimeFigureOut">
              <a:rPr lang="ru-RU" smtClean="0"/>
              <a:t>07.05.2019</a:t>
            </a:fld>
            <a:endParaRPr lang="ru-RU"/>
          </a:p>
        </p:txBody>
      </p:sp>
      <p:sp>
        <p:nvSpPr>
          <p:cNvPr id="6" name="Нижний колонтитул 5">
            <a:extLst>
              <a:ext uri="{FF2B5EF4-FFF2-40B4-BE49-F238E27FC236}">
                <a16:creationId xmlns:a16="http://schemas.microsoft.com/office/drawing/2014/main" id="{E8C7C12C-EF6D-43D5-9CA7-04B7F5CD4EF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9F441D0-711D-4432-8EC6-F523B624AF3F}"/>
              </a:ext>
            </a:extLst>
          </p:cNvPr>
          <p:cNvSpPr>
            <a:spLocks noGrp="1"/>
          </p:cNvSpPr>
          <p:nvPr>
            <p:ph type="sldNum" sz="quarter" idx="12"/>
          </p:nvPr>
        </p:nvSpPr>
        <p:spPr/>
        <p:txBody>
          <a:bodyPr/>
          <a:lstStyle/>
          <a:p>
            <a:fld id="{884C757C-2016-4FA4-882E-B19DFF438CB2}" type="slidenum">
              <a:rPr lang="ru-RU" smtClean="0"/>
              <a:t>‹#›</a:t>
            </a:fld>
            <a:endParaRPr lang="ru-RU"/>
          </a:p>
        </p:txBody>
      </p:sp>
    </p:spTree>
    <p:extLst>
      <p:ext uri="{BB962C8B-B14F-4D97-AF65-F5344CB8AC3E}">
        <p14:creationId xmlns:p14="http://schemas.microsoft.com/office/powerpoint/2010/main" val="124623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1F0569-1FF0-4B9D-A513-7EC4896D41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314BEAA0-1B0E-4CCA-953A-6B5DA39B7B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179A9E6-B779-439F-9780-608055139A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35E0BB-6C0F-4D12-8023-76045C715B6C}" type="datetimeFigureOut">
              <a:rPr lang="ru-RU" smtClean="0"/>
              <a:t>07.05.2019</a:t>
            </a:fld>
            <a:endParaRPr lang="ru-RU"/>
          </a:p>
        </p:txBody>
      </p:sp>
      <p:sp>
        <p:nvSpPr>
          <p:cNvPr id="5" name="Нижний колонтитул 4">
            <a:extLst>
              <a:ext uri="{FF2B5EF4-FFF2-40B4-BE49-F238E27FC236}">
                <a16:creationId xmlns:a16="http://schemas.microsoft.com/office/drawing/2014/main" id="{8AA180E7-854B-4034-976D-625AED19E1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46CB1262-58B2-4652-AC59-9DFF78F5E5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4C757C-2016-4FA4-882E-B19DFF438CB2}" type="slidenum">
              <a:rPr lang="ru-RU" smtClean="0"/>
              <a:t>‹#›</a:t>
            </a:fld>
            <a:endParaRPr lang="ru-RU"/>
          </a:p>
        </p:txBody>
      </p:sp>
    </p:spTree>
    <p:extLst>
      <p:ext uri="{BB962C8B-B14F-4D97-AF65-F5344CB8AC3E}">
        <p14:creationId xmlns:p14="http://schemas.microsoft.com/office/powerpoint/2010/main" val="2507720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PowerPoint_Presentation.ppt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30CD83-ADD7-4B4B-8077-CFD6593CECB4}"/>
              </a:ext>
            </a:extLst>
          </p:cNvPr>
          <p:cNvSpPr>
            <a:spLocks noGrp="1"/>
          </p:cNvSpPr>
          <p:nvPr>
            <p:ph type="ctrTitle"/>
          </p:nvPr>
        </p:nvSpPr>
        <p:spPr/>
        <p:txBody>
          <a:bodyPr/>
          <a:lstStyle/>
          <a:p>
            <a:r>
              <a:rPr lang="ru-RU" dirty="0"/>
              <a:t>Проект</a:t>
            </a:r>
          </a:p>
        </p:txBody>
      </p:sp>
      <p:sp>
        <p:nvSpPr>
          <p:cNvPr id="3" name="Подзаголовок 2">
            <a:extLst>
              <a:ext uri="{FF2B5EF4-FFF2-40B4-BE49-F238E27FC236}">
                <a16:creationId xmlns:a16="http://schemas.microsoft.com/office/drawing/2014/main" id="{622972BD-7DB7-496E-8517-90C6729FD8B2}"/>
              </a:ext>
            </a:extLst>
          </p:cNvPr>
          <p:cNvSpPr>
            <a:spLocks noGrp="1"/>
          </p:cNvSpPr>
          <p:nvPr>
            <p:ph type="subTitle" idx="1"/>
          </p:nvPr>
        </p:nvSpPr>
        <p:spPr/>
        <p:txBody>
          <a:bodyPr>
            <a:normAutofit fontScale="77500" lnSpcReduction="20000"/>
          </a:bodyPr>
          <a:lstStyle/>
          <a:p>
            <a:r>
              <a:rPr lang="ru-RU" sz="6000" b="1" dirty="0"/>
              <a:t>Ко дню победы.</a:t>
            </a:r>
          </a:p>
          <a:p>
            <a:r>
              <a:rPr lang="ru-RU" sz="3500" b="1" dirty="0"/>
              <a:t>Выполнили: Мельникова Ярослава, Антропова Анастасия, Доронин Тимофей, </a:t>
            </a:r>
            <a:r>
              <a:rPr lang="ru-RU" sz="3500" b="1" dirty="0" err="1"/>
              <a:t>Политенков</a:t>
            </a:r>
            <a:r>
              <a:rPr lang="ru-RU" sz="3500" b="1" dirty="0"/>
              <a:t> Александр, Савенков Денис.</a:t>
            </a:r>
          </a:p>
        </p:txBody>
      </p:sp>
    </p:spTree>
    <p:extLst>
      <p:ext uri="{BB962C8B-B14F-4D97-AF65-F5344CB8AC3E}">
        <p14:creationId xmlns:p14="http://schemas.microsoft.com/office/powerpoint/2010/main" val="1777524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630BC1B-4814-45C2-8762-A952067D356D}"/>
              </a:ext>
            </a:extLst>
          </p:cNvPr>
          <p:cNvSpPr>
            <a:spLocks noGrp="1"/>
          </p:cNvSpPr>
          <p:nvPr>
            <p:ph type="title"/>
          </p:nvPr>
        </p:nvSpPr>
        <p:spPr/>
        <p:txBody>
          <a:bodyPr/>
          <a:lstStyle/>
          <a:p>
            <a:r>
              <a:rPr lang="ru-RU" b="1" u="sng" dirty="0"/>
              <a:t>Искусство в годы войны.</a:t>
            </a:r>
          </a:p>
        </p:txBody>
      </p:sp>
      <p:pic>
        <p:nvPicPr>
          <p:cNvPr id="5" name="Объект 4">
            <a:extLst>
              <a:ext uri="{FF2B5EF4-FFF2-40B4-BE49-F238E27FC236}">
                <a16:creationId xmlns:a16="http://schemas.microsoft.com/office/drawing/2014/main" id="{4D2CFC56-F9D9-4EC8-9ABF-9DE9B38F55C6}"/>
              </a:ext>
            </a:extLst>
          </p:cNvPr>
          <p:cNvPicPr>
            <a:picLocks noGrp="1" noChangeAspect="1"/>
          </p:cNvPicPr>
          <p:nvPr>
            <p:ph idx="1"/>
          </p:nvPr>
        </p:nvPicPr>
        <p:blipFill>
          <a:blip r:embed="rId2"/>
          <a:stretch>
            <a:fillRect/>
          </a:stretch>
        </p:blipFill>
        <p:spPr>
          <a:xfrm>
            <a:off x="5672167" y="1689775"/>
            <a:ext cx="5194242" cy="3468925"/>
          </a:xfrm>
          <a:prstGeom prst="rect">
            <a:avLst/>
          </a:prstGeom>
        </p:spPr>
      </p:pic>
      <p:sp>
        <p:nvSpPr>
          <p:cNvPr id="4" name="Текст 3">
            <a:extLst>
              <a:ext uri="{FF2B5EF4-FFF2-40B4-BE49-F238E27FC236}">
                <a16:creationId xmlns:a16="http://schemas.microsoft.com/office/drawing/2014/main" id="{6C6E149A-239F-4A7F-A118-CA60FA7C33C1}"/>
              </a:ext>
            </a:extLst>
          </p:cNvPr>
          <p:cNvSpPr>
            <a:spLocks noGrp="1"/>
          </p:cNvSpPr>
          <p:nvPr>
            <p:ph type="body" sz="half" idx="2"/>
          </p:nvPr>
        </p:nvSpPr>
        <p:spPr/>
        <p:txBody>
          <a:bodyPr/>
          <a:lstStyle/>
          <a:p>
            <a:pPr>
              <a:lnSpc>
                <a:spcPct val="107000"/>
              </a:lnSpc>
              <a:spcAft>
                <a:spcPts val="80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Надо сказать, что за 3 года до начала войны на базе Дворца пионеров был создан Ансамбль песни и танца. В конце первой блокадной зимы оставшиеся педагоги пытались найти в осаждённом городе своих воспитанников, и из оставшихся в городе ребят балетмейстер </a:t>
            </a:r>
            <a:r>
              <a:rPr lang="ru-RU" sz="2000" dirty="0" err="1">
                <a:latin typeface="Times New Roman" panose="02020603050405020304" pitchFamily="18" charset="0"/>
                <a:ea typeface="Calibri" panose="020F0502020204030204" pitchFamily="34" charset="0"/>
                <a:cs typeface="Times New Roman" panose="02020603050405020304" pitchFamily="18" charset="0"/>
              </a:rPr>
              <a:t>А.Е.Обрант</a:t>
            </a:r>
            <a:r>
              <a:rPr lang="ru-RU" sz="2000" dirty="0">
                <a:latin typeface="Times New Roman" panose="02020603050405020304" pitchFamily="18" charset="0"/>
                <a:ea typeface="Calibri" panose="020F0502020204030204" pitchFamily="34" charset="0"/>
                <a:cs typeface="Times New Roman" panose="02020603050405020304" pitchFamily="18" charset="0"/>
              </a:rPr>
              <a:t> создал танцевальный коллектив.</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914690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EB3B600E-BF42-462F-ADC2-3087887AA602}"/>
              </a:ext>
            </a:extLst>
          </p:cNvPr>
          <p:cNvSpPr/>
          <p:nvPr/>
        </p:nvSpPr>
        <p:spPr>
          <a:xfrm>
            <a:off x="1148315" y="335846"/>
            <a:ext cx="9952075" cy="6647974"/>
          </a:xfrm>
          <a:prstGeom prst="rect">
            <a:avLst/>
          </a:prstGeom>
        </p:spPr>
        <p:txBody>
          <a:bodyPr wrap="square">
            <a:spAutoFit/>
          </a:bodyPr>
          <a:lstStyle/>
          <a:p>
            <a:r>
              <a:rPr lang="ru-RU" sz="2400" dirty="0"/>
              <a:t>Страшно даже представить себе и сопоставить страшные блокадные дни и довоенные танцы! Но тем не менее ансамбль родился. Сначала ребят пришлось восстанавливать от истощения, только потом они смогли приступить к репетициям. Однако уже в марте 1942 года состоялось первое выступление коллектива. Бойцы, успевшие повидать многое, не могли сдержать слёз, глядя на этих мужественных детей. Помните, сколько длилась блокада Ленинграда? Так вот за это немалое время ансамбль дал около 3000 концертов.</a:t>
            </a:r>
          </a:p>
          <a:p>
            <a:r>
              <a:rPr lang="ru-RU" sz="2400" dirty="0"/>
              <a:t>Где только не пришлось выступать ребятам: часто концерты приходилось заканчивать в бомбоубежище, так как по несколько раз за вечер выступления прерывались воздушными тревогами, бывало, юные танцоры выступали в нескольких километрах от передовой, а чтобы не привлекать врага лишним шумом, танцевали без музыки, а полы застилали сеном.</a:t>
            </a:r>
          </a:p>
          <a:p>
            <a:r>
              <a:rPr lang="ru-RU" sz="2400" dirty="0"/>
              <a:t>Сильные духом, они поддерживали и вдохновляли наших солдат, вклад этого коллектива в освобождение города трудно переоценить. Позже ребята были награждены медалями "За оборону Ленинграда".</a:t>
            </a:r>
          </a:p>
          <a:p>
            <a:endParaRPr lang="ru-RU" dirty="0"/>
          </a:p>
        </p:txBody>
      </p:sp>
    </p:spTree>
    <p:extLst>
      <p:ext uri="{BB962C8B-B14F-4D97-AF65-F5344CB8AC3E}">
        <p14:creationId xmlns:p14="http://schemas.microsoft.com/office/powerpoint/2010/main" val="4030420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5168E7B-6D42-4B3A-B7A1-17D4C49E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98A030C2-9F23-4593-9F99-7B73C232A4C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8ABBBB90-41C9-4350-AE8E-6A729DA8719F}"/>
              </a:ext>
            </a:extLst>
          </p:cNvPr>
          <p:cNvSpPr>
            <a:spLocks noGrp="1"/>
          </p:cNvSpPr>
          <p:nvPr>
            <p:ph type="ctrTitle"/>
          </p:nvPr>
        </p:nvSpPr>
        <p:spPr>
          <a:xfrm>
            <a:off x="2726432" y="1741337"/>
            <a:ext cx="6739136" cy="2387918"/>
          </a:xfrm>
        </p:spPr>
        <p:txBody>
          <a:bodyPr anchor="b">
            <a:normAutofit/>
          </a:bodyPr>
          <a:lstStyle/>
          <a:p>
            <a:r>
              <a:rPr lang="ru-RU" sz="6600">
                <a:solidFill>
                  <a:srgbClr val="FFFFFF"/>
                </a:solidFill>
              </a:rPr>
              <a:t>Конец</a:t>
            </a:r>
          </a:p>
        </p:txBody>
      </p:sp>
      <p:sp>
        <p:nvSpPr>
          <p:cNvPr id="3" name="Подзаголовок 2">
            <a:extLst>
              <a:ext uri="{FF2B5EF4-FFF2-40B4-BE49-F238E27FC236}">
                <a16:creationId xmlns:a16="http://schemas.microsoft.com/office/drawing/2014/main" id="{C5206F72-64EB-4845-A7F9-AC373EF363AF}"/>
              </a:ext>
            </a:extLst>
          </p:cNvPr>
          <p:cNvSpPr>
            <a:spLocks noGrp="1"/>
          </p:cNvSpPr>
          <p:nvPr>
            <p:ph type="subTitle" idx="1"/>
          </p:nvPr>
        </p:nvSpPr>
        <p:spPr>
          <a:xfrm>
            <a:off x="2729559" y="4200522"/>
            <a:ext cx="6740685" cy="682079"/>
          </a:xfrm>
        </p:spPr>
        <p:txBody>
          <a:bodyPr>
            <a:normAutofit/>
          </a:bodyPr>
          <a:lstStyle/>
          <a:p>
            <a:endParaRPr lang="ru-RU" dirty="0">
              <a:solidFill>
                <a:srgbClr val="FFFFFF"/>
              </a:solidFill>
            </a:endParaRPr>
          </a:p>
        </p:txBody>
      </p:sp>
    </p:spTree>
    <p:extLst>
      <p:ext uri="{BB962C8B-B14F-4D97-AF65-F5344CB8AC3E}">
        <p14:creationId xmlns:p14="http://schemas.microsoft.com/office/powerpoint/2010/main" val="238929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0DA4FB-CABC-42D2-B1BF-AB384BF9FD8A}"/>
              </a:ext>
            </a:extLst>
          </p:cNvPr>
          <p:cNvSpPr>
            <a:spLocks noGrp="1"/>
          </p:cNvSpPr>
          <p:nvPr>
            <p:ph type="title"/>
          </p:nvPr>
        </p:nvSpPr>
        <p:spPr/>
        <p:txBody>
          <a:bodyPr>
            <a:normAutofit fontScale="90000"/>
          </a:bodyPr>
          <a:lstStyle/>
          <a:p>
            <a:r>
              <a:rPr lang="ru-RU" b="1" dirty="0">
                <a:solidFill>
                  <a:srgbClr val="FF0000"/>
                </a:solidFill>
              </a:rPr>
              <a:t>9 мая – Великий народный праздник, имеющий огромное значение для всей нашей страны. </a:t>
            </a:r>
            <a:br>
              <a:rPr lang="ru-RU" dirty="0"/>
            </a:br>
            <a:endParaRPr lang="ru-RU" dirty="0"/>
          </a:p>
        </p:txBody>
      </p:sp>
      <p:sp>
        <p:nvSpPr>
          <p:cNvPr id="3" name="Объект 2">
            <a:extLst>
              <a:ext uri="{FF2B5EF4-FFF2-40B4-BE49-F238E27FC236}">
                <a16:creationId xmlns:a16="http://schemas.microsoft.com/office/drawing/2014/main" id="{842D82E0-014A-4A7B-B4A4-236895921642}"/>
              </a:ext>
            </a:extLst>
          </p:cNvPr>
          <p:cNvSpPr>
            <a:spLocks noGrp="1"/>
          </p:cNvSpPr>
          <p:nvPr>
            <p:ph idx="1"/>
          </p:nvPr>
        </p:nvSpPr>
        <p:spPr/>
        <p:txBody>
          <a:bodyPr>
            <a:normAutofit/>
          </a:bodyPr>
          <a:lstStyle/>
          <a:p>
            <a:r>
              <a:rPr lang="ru-RU" sz="4000" dirty="0"/>
              <a:t>В этот день люди радуются и плачут о Великой победе и грустят о всех погибших в годы войны. Память об этом событии должна остаться в сердцах всех людей. Никто не забыт и ничто не забыто.</a:t>
            </a:r>
          </a:p>
        </p:txBody>
      </p:sp>
    </p:spTree>
    <p:extLst>
      <p:ext uri="{BB962C8B-B14F-4D97-AF65-F5344CB8AC3E}">
        <p14:creationId xmlns:p14="http://schemas.microsoft.com/office/powerpoint/2010/main" val="2882149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a:hlinkClick r:id="" action="ppaction://ole?verb=0"/>
            <a:extLst>
              <a:ext uri="{FF2B5EF4-FFF2-40B4-BE49-F238E27FC236}">
                <a16:creationId xmlns:a16="http://schemas.microsoft.com/office/drawing/2014/main" id="{AD959BE9-5AEC-4013-AD99-6F21D62525E7}"/>
              </a:ext>
            </a:extLst>
          </p:cNvPr>
          <p:cNvGraphicFramePr>
            <a:graphicFrameLocks noChangeAspect="1"/>
          </p:cNvGraphicFramePr>
          <p:nvPr>
            <p:extLst>
              <p:ext uri="{D42A27DB-BD31-4B8C-83A1-F6EECF244321}">
                <p14:modId xmlns:p14="http://schemas.microsoft.com/office/powerpoint/2010/main" val="1218915609"/>
              </p:ext>
            </p:extLst>
          </p:nvPr>
        </p:nvGraphicFramePr>
        <p:xfrm>
          <a:off x="552894" y="685800"/>
          <a:ext cx="10866474" cy="5486400"/>
        </p:xfrm>
        <a:graphic>
          <a:graphicData uri="http://schemas.openxmlformats.org/presentationml/2006/ole">
            <mc:AlternateContent xmlns:mc="http://schemas.openxmlformats.org/markup-compatibility/2006">
              <mc:Choice xmlns:v="urn:schemas-microsoft-com:vml" Requires="v">
                <p:oleObj spid="_x0000_s1029" name="Presentation" r:id="rId3" imgW="4530911" imgH="2548178" progId="PowerPoint.Show.12">
                  <p:embed/>
                </p:oleObj>
              </mc:Choice>
              <mc:Fallback>
                <p:oleObj name="Presentation" r:id="rId3" imgW="4530911" imgH="2548178" progId="PowerPoint.Show.12">
                  <p:embed/>
                  <p:pic>
                    <p:nvPicPr>
                      <p:cNvPr id="0" name=""/>
                      <p:cNvPicPr/>
                      <p:nvPr/>
                    </p:nvPicPr>
                    <p:blipFill>
                      <a:blip r:embed="rId4"/>
                      <a:stretch>
                        <a:fillRect/>
                      </a:stretch>
                    </p:blipFill>
                    <p:spPr>
                      <a:xfrm>
                        <a:off x="552894" y="685800"/>
                        <a:ext cx="10866474" cy="5486400"/>
                      </a:xfrm>
                      <a:prstGeom prst="rect">
                        <a:avLst/>
                      </a:prstGeom>
                    </p:spPr>
                  </p:pic>
                </p:oleObj>
              </mc:Fallback>
            </mc:AlternateContent>
          </a:graphicData>
        </a:graphic>
      </p:graphicFrame>
    </p:spTree>
    <p:extLst>
      <p:ext uri="{BB962C8B-B14F-4D97-AF65-F5344CB8AC3E}">
        <p14:creationId xmlns:p14="http://schemas.microsoft.com/office/powerpoint/2010/main" val="432029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Рисунок 1" descr="Изображение выглядит как небо, трава, внешний, дорога&#10;&#10;Автоматически созданное описание">
            <a:extLst>
              <a:ext uri="{FF2B5EF4-FFF2-40B4-BE49-F238E27FC236}">
                <a16:creationId xmlns:a16="http://schemas.microsoft.com/office/drawing/2014/main" id="{0B487528-3207-44A8-8737-EEB08B209E5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80" r="1679" b="-2"/>
          <a:stretch/>
        </p:blipFill>
        <p:spPr>
          <a:xfrm>
            <a:off x="838200" y="-3810"/>
            <a:ext cx="9928860" cy="6858001"/>
          </a:xfrm>
          <a:prstGeom prst="rect">
            <a:avLst/>
          </a:prstGeom>
        </p:spPr>
      </p:pic>
      <p:pic>
        <p:nvPicPr>
          <p:cNvPr id="7" name="Picture 6">
            <a:extLst>
              <a:ext uri="{FF2B5EF4-FFF2-40B4-BE49-F238E27FC236}">
                <a16:creationId xmlns:a16="http://schemas.microsoft.com/office/drawing/2014/main" id="{CB607B98-7700-4DC9-8BE8-A876255F9C5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66524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F01EA65-AA0A-466A-B78E-78FB3E402F53}"/>
              </a:ext>
            </a:extLst>
          </p:cNvPr>
          <p:cNvSpPr/>
          <p:nvPr/>
        </p:nvSpPr>
        <p:spPr>
          <a:xfrm>
            <a:off x="3048000" y="1582341"/>
            <a:ext cx="6096000" cy="3693319"/>
          </a:xfrm>
          <a:prstGeom prst="rect">
            <a:avLst/>
          </a:prstGeom>
        </p:spPr>
        <p:txBody>
          <a:bodyPr>
            <a:spAutoFit/>
          </a:bodyPr>
          <a:lstStyle/>
          <a:p>
            <a:pPr algn="just"/>
            <a:r>
              <a:rPr lang="ru-RU" dirty="0"/>
              <a:t>За монументом в качестве фона сооружена стена, на которой высечены строки из стихотворения Ольги Берггольц, русской поэтессы.</a:t>
            </a:r>
            <a:endParaRPr lang="ru-RU" i="1" dirty="0"/>
          </a:p>
          <a:p>
            <a:pPr algn="ctr"/>
            <a:r>
              <a:rPr lang="ru-RU" i="1" dirty="0"/>
              <a:t>Здесь лежат ленинградцы.</a:t>
            </a:r>
            <a:br>
              <a:rPr lang="ru-RU" i="1" dirty="0"/>
            </a:br>
            <a:r>
              <a:rPr lang="ru-RU" i="1" dirty="0"/>
              <a:t>Здесь горожане - мужчины, женщины, дети.</a:t>
            </a:r>
            <a:br>
              <a:rPr lang="ru-RU" i="1" dirty="0"/>
            </a:br>
            <a:r>
              <a:rPr lang="ru-RU" i="1" dirty="0"/>
              <a:t>Рядом с ними солдаты-красноармейцы.</a:t>
            </a:r>
            <a:br>
              <a:rPr lang="ru-RU" i="1" dirty="0"/>
            </a:br>
            <a:r>
              <a:rPr lang="ru-RU" i="1" dirty="0"/>
              <a:t>Всею жизнью своею</a:t>
            </a:r>
            <a:br>
              <a:rPr lang="ru-RU" i="1" dirty="0"/>
            </a:br>
            <a:r>
              <a:rPr lang="ru-RU" i="1" dirty="0"/>
              <a:t>Они защищали тебя, Ленинград,</a:t>
            </a:r>
            <a:br>
              <a:rPr lang="ru-RU" i="1" dirty="0"/>
            </a:br>
            <a:r>
              <a:rPr lang="ru-RU" i="1" dirty="0"/>
              <a:t>Колыбель революции.</a:t>
            </a:r>
            <a:br>
              <a:rPr lang="ru-RU" i="1" dirty="0"/>
            </a:br>
            <a:r>
              <a:rPr lang="ru-RU" i="1" dirty="0"/>
              <a:t>Их имён благородных мы здесь перечислить не сможем,</a:t>
            </a:r>
            <a:br>
              <a:rPr lang="ru-RU" i="1" dirty="0"/>
            </a:br>
            <a:r>
              <a:rPr lang="ru-RU" i="1" dirty="0"/>
              <a:t>Так их много под вечной охраной гранита.</a:t>
            </a:r>
            <a:br>
              <a:rPr lang="ru-RU" i="1" dirty="0"/>
            </a:br>
            <a:r>
              <a:rPr lang="ru-RU" i="1" dirty="0"/>
              <a:t>Но знай, внимающий этим камням:</a:t>
            </a:r>
            <a:br>
              <a:rPr lang="ru-RU" i="1" dirty="0"/>
            </a:br>
            <a:r>
              <a:rPr lang="ru-RU" i="1" dirty="0"/>
              <a:t>Никто не забыт и ничто не забыто.</a:t>
            </a:r>
            <a:endParaRPr lang="ru-RU" dirty="0"/>
          </a:p>
        </p:txBody>
      </p:sp>
    </p:spTree>
    <p:extLst>
      <p:ext uri="{BB962C8B-B14F-4D97-AF65-F5344CB8AC3E}">
        <p14:creationId xmlns:p14="http://schemas.microsoft.com/office/powerpoint/2010/main" val="4270402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http://waralbum.ru/wp-content/uploads/yapb_cache/podbitiy_sovet_tank_t_60_1942.46p5xeu1pfswc04g8ck004ogc.ejcuplo1l0oo0sk8c40s8osc4.th.jpeg">
            <a:extLst>
              <a:ext uri="{FF2B5EF4-FFF2-40B4-BE49-F238E27FC236}">
                <a16:creationId xmlns:a16="http://schemas.microsoft.com/office/drawing/2014/main" id="{521314CC-7B63-4DB1-A793-ABBD41C93ADA}"/>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6357"/>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Заголовок 1">
            <a:extLst>
              <a:ext uri="{FF2B5EF4-FFF2-40B4-BE49-F238E27FC236}">
                <a16:creationId xmlns:a16="http://schemas.microsoft.com/office/drawing/2014/main" id="{E3B8FCAD-192F-4F1E-AE9F-E55F9156EF38}"/>
              </a:ext>
            </a:extLst>
          </p:cNvPr>
          <p:cNvSpPr>
            <a:spLocks noGrp="1"/>
          </p:cNvSpPr>
          <p:nvPr>
            <p:ph type="title"/>
          </p:nvPr>
        </p:nvSpPr>
        <p:spPr>
          <a:xfrm>
            <a:off x="709448" y="1913950"/>
            <a:ext cx="4204137" cy="1342754"/>
          </a:xfrm>
        </p:spPr>
        <p:txBody>
          <a:bodyPr vert="horz" lIns="91440" tIns="45720" rIns="91440" bIns="45720" rtlCol="0" anchor="ctr">
            <a:normAutofit/>
          </a:bodyPr>
          <a:lstStyle/>
          <a:p>
            <a:pPr algn="ctr"/>
            <a:r>
              <a:rPr lang="en-US" sz="2500" b="1" u="sng"/>
              <a:t>Стихи, посвященные Великой Отечественной войне.</a:t>
            </a:r>
            <a:br>
              <a:rPr lang="en-US" sz="2500"/>
            </a:br>
            <a:endParaRPr lang="en-US" sz="2500"/>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4" name="Текст 3">
            <a:extLst>
              <a:ext uri="{FF2B5EF4-FFF2-40B4-BE49-F238E27FC236}">
                <a16:creationId xmlns:a16="http://schemas.microsoft.com/office/drawing/2014/main" id="{C450D5EA-03B5-4406-BD56-789A6940ED90}"/>
              </a:ext>
            </a:extLst>
          </p:cNvPr>
          <p:cNvSpPr>
            <a:spLocks noGrp="1"/>
          </p:cNvSpPr>
          <p:nvPr>
            <p:ph type="body" sz="half" idx="2"/>
          </p:nvPr>
        </p:nvSpPr>
        <p:spPr>
          <a:xfrm>
            <a:off x="525516" y="2785730"/>
            <a:ext cx="4593021" cy="4072259"/>
          </a:xfrm>
        </p:spPr>
        <p:txBody>
          <a:bodyPr vert="horz" lIns="91440" tIns="45720" rIns="91440" bIns="45720" rtlCol="0" anchor="ctr">
            <a:normAutofit/>
          </a:bodyPr>
          <a:lstStyle/>
          <a:p>
            <a:pPr indent="-228600">
              <a:buFont typeface="Arial" panose="020B0604020202020204" pitchFamily="34" charset="0"/>
              <a:buChar char="•"/>
            </a:pPr>
            <a:r>
              <a:rPr lang="en-US" dirty="0" err="1"/>
              <a:t>Слава</a:t>
            </a:r>
            <a:r>
              <a:rPr lang="en-US" dirty="0"/>
              <a:t> </a:t>
            </a:r>
            <a:r>
              <a:rPr lang="en-US" dirty="0" err="1"/>
              <a:t>нашим</a:t>
            </a:r>
            <a:r>
              <a:rPr lang="en-US" dirty="0"/>
              <a:t> </a:t>
            </a:r>
            <a:r>
              <a:rPr lang="en-US" dirty="0" err="1"/>
              <a:t>генералам</a:t>
            </a:r>
            <a:br>
              <a:rPr lang="en-US" dirty="0"/>
            </a:br>
            <a:r>
              <a:rPr lang="en-US" dirty="0"/>
              <a:t>И </a:t>
            </a:r>
            <a:r>
              <a:rPr lang="en-US" dirty="0" err="1"/>
              <a:t>солдатам</a:t>
            </a:r>
            <a:r>
              <a:rPr lang="en-US" dirty="0"/>
              <a:t> </a:t>
            </a:r>
            <a:r>
              <a:rPr lang="en-US" dirty="0" err="1"/>
              <a:t>рядовым</a:t>
            </a:r>
            <a:r>
              <a:rPr lang="en-US" dirty="0"/>
              <a:t>.</a:t>
            </a:r>
            <a:br>
              <a:rPr lang="en-US" dirty="0"/>
            </a:br>
            <a:r>
              <a:rPr lang="en-US" dirty="0" err="1"/>
              <a:t>Слава</a:t>
            </a:r>
            <a:r>
              <a:rPr lang="en-US" dirty="0"/>
              <a:t> </a:t>
            </a:r>
            <a:r>
              <a:rPr lang="en-US" dirty="0" err="1"/>
              <a:t>павшим</a:t>
            </a:r>
            <a:r>
              <a:rPr lang="en-US" dirty="0"/>
              <a:t> и </a:t>
            </a:r>
            <a:r>
              <a:rPr lang="en-US" dirty="0" err="1"/>
              <a:t>живым</a:t>
            </a:r>
            <a:r>
              <a:rPr lang="en-US" dirty="0"/>
              <a:t>,</a:t>
            </a:r>
            <a:br>
              <a:rPr lang="en-US" dirty="0"/>
            </a:br>
            <a:r>
              <a:rPr lang="en-US" dirty="0" err="1"/>
              <a:t>От</a:t>
            </a:r>
            <a:r>
              <a:rPr lang="en-US" dirty="0"/>
              <a:t> </a:t>
            </a:r>
            <a:r>
              <a:rPr lang="en-US" dirty="0" err="1"/>
              <a:t>души</a:t>
            </a:r>
            <a:r>
              <a:rPr lang="en-US" dirty="0"/>
              <a:t> </a:t>
            </a:r>
            <a:r>
              <a:rPr lang="en-US" dirty="0" err="1"/>
              <a:t>спасибо</a:t>
            </a:r>
            <a:r>
              <a:rPr lang="en-US" dirty="0"/>
              <a:t> </a:t>
            </a:r>
            <a:r>
              <a:rPr lang="en-US" dirty="0" err="1"/>
              <a:t>им</a:t>
            </a:r>
            <a:r>
              <a:rPr lang="en-US" dirty="0"/>
              <a:t>!</a:t>
            </a:r>
            <a:br>
              <a:rPr lang="en-US" dirty="0"/>
            </a:br>
            <a:r>
              <a:rPr lang="en-US" dirty="0" err="1"/>
              <a:t>Не</a:t>
            </a:r>
            <a:r>
              <a:rPr lang="en-US" dirty="0"/>
              <a:t> </a:t>
            </a:r>
            <a:r>
              <a:rPr lang="en-US" dirty="0" err="1"/>
              <a:t>забудем</a:t>
            </a:r>
            <a:r>
              <a:rPr lang="en-US" dirty="0"/>
              <a:t> </a:t>
            </a:r>
            <a:r>
              <a:rPr lang="en-US" dirty="0" err="1"/>
              <a:t>тех</a:t>
            </a:r>
            <a:r>
              <a:rPr lang="en-US" dirty="0"/>
              <a:t> </a:t>
            </a:r>
            <a:r>
              <a:rPr lang="en-US" dirty="0" err="1"/>
              <a:t>героев</a:t>
            </a:r>
            <a:r>
              <a:rPr lang="en-US" dirty="0"/>
              <a:t>,</a:t>
            </a:r>
            <a:br>
              <a:rPr lang="en-US" dirty="0"/>
            </a:br>
            <a:r>
              <a:rPr lang="en-US" dirty="0" err="1"/>
              <a:t>Что</a:t>
            </a:r>
            <a:r>
              <a:rPr lang="en-US" dirty="0"/>
              <a:t> </a:t>
            </a:r>
            <a:r>
              <a:rPr lang="en-US" dirty="0" err="1"/>
              <a:t>лежат</a:t>
            </a:r>
            <a:r>
              <a:rPr lang="en-US" dirty="0"/>
              <a:t> в </a:t>
            </a:r>
            <a:r>
              <a:rPr lang="en-US" dirty="0" err="1"/>
              <a:t>земле</a:t>
            </a:r>
            <a:r>
              <a:rPr lang="en-US" dirty="0"/>
              <a:t> </a:t>
            </a:r>
            <a:r>
              <a:rPr lang="en-US" dirty="0" err="1"/>
              <a:t>сырой</a:t>
            </a:r>
            <a:r>
              <a:rPr lang="en-US" dirty="0"/>
              <a:t>,</a:t>
            </a:r>
            <a:br>
              <a:rPr lang="en-US" dirty="0"/>
            </a:br>
            <a:r>
              <a:rPr lang="en-US" dirty="0" err="1"/>
              <a:t>Жизнь</a:t>
            </a:r>
            <a:r>
              <a:rPr lang="en-US" dirty="0"/>
              <a:t> </a:t>
            </a:r>
            <a:r>
              <a:rPr lang="en-US" dirty="0" err="1"/>
              <a:t>отдав</a:t>
            </a:r>
            <a:r>
              <a:rPr lang="en-US" dirty="0"/>
              <a:t> </a:t>
            </a:r>
            <a:r>
              <a:rPr lang="en-US" dirty="0" err="1"/>
              <a:t>на</a:t>
            </a:r>
            <a:r>
              <a:rPr lang="en-US" dirty="0"/>
              <a:t> </a:t>
            </a:r>
            <a:r>
              <a:rPr lang="en-US" dirty="0" err="1"/>
              <a:t>поле</a:t>
            </a:r>
            <a:r>
              <a:rPr lang="en-US" dirty="0"/>
              <a:t> </a:t>
            </a:r>
            <a:r>
              <a:rPr lang="en-US" dirty="0" err="1"/>
              <a:t>боя</a:t>
            </a:r>
            <a:r>
              <a:rPr lang="en-US" dirty="0"/>
              <a:t> </a:t>
            </a:r>
            <a:br>
              <a:rPr lang="en-US" dirty="0"/>
            </a:br>
            <a:r>
              <a:rPr lang="en-US" dirty="0" err="1"/>
              <a:t>За</a:t>
            </a:r>
            <a:r>
              <a:rPr lang="en-US" dirty="0"/>
              <a:t> </a:t>
            </a:r>
            <a:r>
              <a:rPr lang="en-US" dirty="0" err="1"/>
              <a:t>народ</a:t>
            </a:r>
            <a:r>
              <a:rPr lang="en-US" dirty="0"/>
              <a:t>, </a:t>
            </a:r>
            <a:r>
              <a:rPr lang="en-US" dirty="0" err="1"/>
              <a:t>за</a:t>
            </a:r>
            <a:r>
              <a:rPr lang="en-US" dirty="0"/>
              <a:t> </a:t>
            </a:r>
            <a:r>
              <a:rPr lang="en-US" dirty="0" err="1"/>
              <a:t>нас</a:t>
            </a:r>
            <a:r>
              <a:rPr lang="en-US" dirty="0"/>
              <a:t> с </a:t>
            </a:r>
            <a:r>
              <a:rPr lang="en-US" dirty="0" err="1"/>
              <a:t>тобой</a:t>
            </a:r>
            <a:r>
              <a:rPr lang="en-US" dirty="0"/>
              <a:t>!  </a:t>
            </a:r>
          </a:p>
          <a:p>
            <a:pPr indent="-228600">
              <a:buFont typeface="Arial" panose="020B0604020202020204" pitchFamily="34" charset="0"/>
              <a:buChar char="•"/>
            </a:pPr>
            <a:r>
              <a:rPr lang="en-US" dirty="0"/>
              <a:t>            </a:t>
            </a:r>
          </a:p>
          <a:p>
            <a:pPr indent="-228600">
              <a:buFont typeface="Arial" panose="020B0604020202020204" pitchFamily="34" charset="0"/>
              <a:buChar char="•"/>
            </a:pPr>
            <a:r>
              <a:rPr lang="en-US" dirty="0"/>
              <a:t>           *******</a:t>
            </a:r>
          </a:p>
          <a:p>
            <a:pPr indent="-228600">
              <a:buFont typeface="Arial" panose="020B0604020202020204" pitchFamily="34" charset="0"/>
              <a:buChar char="•"/>
            </a:pPr>
            <a:r>
              <a:rPr lang="en-US" dirty="0" err="1"/>
              <a:t>Война</a:t>
            </a:r>
            <a:r>
              <a:rPr lang="en-US" dirty="0"/>
              <a:t> </a:t>
            </a:r>
            <a:r>
              <a:rPr lang="en-US" dirty="0" err="1"/>
              <a:t>закончилась</a:t>
            </a:r>
            <a:r>
              <a:rPr lang="en-US" dirty="0"/>
              <a:t>. И </a:t>
            </a:r>
            <a:r>
              <a:rPr lang="en-US" dirty="0" err="1"/>
              <a:t>пушки</a:t>
            </a:r>
            <a:r>
              <a:rPr lang="en-US" dirty="0"/>
              <a:t> </a:t>
            </a:r>
            <a:r>
              <a:rPr lang="en-US" dirty="0" err="1"/>
              <a:t>замолчали</a:t>
            </a:r>
            <a:r>
              <a:rPr lang="en-US" dirty="0"/>
              <a:t>,</a:t>
            </a:r>
            <a:br>
              <a:rPr lang="en-US" dirty="0"/>
            </a:br>
            <a:r>
              <a:rPr lang="en-US" dirty="0"/>
              <a:t>И </a:t>
            </a:r>
            <a:r>
              <a:rPr lang="en-US" dirty="0" err="1"/>
              <a:t>годы</a:t>
            </a:r>
            <a:r>
              <a:rPr lang="en-US" dirty="0"/>
              <a:t> </a:t>
            </a:r>
            <a:r>
              <a:rPr lang="en-US" dirty="0" err="1"/>
              <a:t>сгладили</a:t>
            </a:r>
            <a:r>
              <a:rPr lang="en-US" dirty="0"/>
              <a:t> </a:t>
            </a:r>
            <a:r>
              <a:rPr lang="en-US" dirty="0" err="1"/>
              <a:t>великую</a:t>
            </a:r>
            <a:r>
              <a:rPr lang="en-US" dirty="0"/>
              <a:t> </a:t>
            </a:r>
            <a:r>
              <a:rPr lang="en-US" dirty="0" err="1"/>
              <a:t>беду</a:t>
            </a:r>
            <a:r>
              <a:rPr lang="en-US" dirty="0"/>
              <a:t>,</a:t>
            </a:r>
            <a:br>
              <a:rPr lang="en-US" dirty="0"/>
            </a:br>
            <a:r>
              <a:rPr lang="en-US" dirty="0"/>
              <a:t>И </a:t>
            </a:r>
            <a:r>
              <a:rPr lang="en-US" dirty="0" err="1"/>
              <a:t>мы</a:t>
            </a:r>
            <a:r>
              <a:rPr lang="en-US" dirty="0"/>
              <a:t> </a:t>
            </a:r>
            <a:r>
              <a:rPr lang="en-US" dirty="0" err="1"/>
              <a:t>живем</a:t>
            </a:r>
            <a:r>
              <a:rPr lang="en-US" dirty="0"/>
              <a:t>. И </a:t>
            </a:r>
            <a:r>
              <a:rPr lang="en-US" dirty="0" err="1"/>
              <a:t>мы</a:t>
            </a:r>
            <a:r>
              <a:rPr lang="en-US" dirty="0"/>
              <a:t> </a:t>
            </a:r>
            <a:r>
              <a:rPr lang="en-US" dirty="0" err="1"/>
              <a:t>опять</a:t>
            </a:r>
            <a:r>
              <a:rPr lang="en-US" dirty="0"/>
              <a:t> </a:t>
            </a:r>
            <a:r>
              <a:rPr lang="en-US" dirty="0" err="1"/>
              <a:t>Весну</a:t>
            </a:r>
            <a:r>
              <a:rPr lang="en-US" dirty="0"/>
              <a:t> </a:t>
            </a:r>
            <a:r>
              <a:rPr lang="en-US" dirty="0" err="1"/>
              <a:t>встречаем</a:t>
            </a:r>
            <a:r>
              <a:rPr lang="en-US" dirty="0"/>
              <a:t>,</a:t>
            </a:r>
            <a:br>
              <a:rPr lang="en-US" dirty="0"/>
            </a:br>
            <a:r>
              <a:rPr lang="en-US" dirty="0" err="1"/>
              <a:t>Встречаем</a:t>
            </a:r>
            <a:r>
              <a:rPr lang="en-US" dirty="0"/>
              <a:t> </a:t>
            </a:r>
            <a:r>
              <a:rPr lang="en-US" dirty="0" err="1"/>
              <a:t>День</a:t>
            </a:r>
            <a:r>
              <a:rPr lang="en-US" dirty="0"/>
              <a:t> </a:t>
            </a:r>
            <a:r>
              <a:rPr lang="en-US" dirty="0" err="1"/>
              <a:t>Победы</a:t>
            </a:r>
            <a:r>
              <a:rPr lang="en-US" dirty="0"/>
              <a:t>, </a:t>
            </a:r>
            <a:r>
              <a:rPr lang="en-US" dirty="0" err="1"/>
              <a:t>лучший</a:t>
            </a:r>
            <a:r>
              <a:rPr lang="en-US" dirty="0"/>
              <a:t> </a:t>
            </a:r>
            <a:r>
              <a:rPr lang="en-US" dirty="0" err="1"/>
              <a:t>день</a:t>
            </a:r>
            <a:r>
              <a:rPr lang="en-US" dirty="0"/>
              <a:t> в </a:t>
            </a:r>
            <a:r>
              <a:rPr lang="en-US" dirty="0" err="1"/>
              <a:t>году</a:t>
            </a:r>
            <a:endParaRPr lang="en-US" dirty="0"/>
          </a:p>
          <a:p>
            <a:pPr indent="-228600">
              <a:buFont typeface="Arial" panose="020B0604020202020204" pitchFamily="34" charset="0"/>
              <a:buChar char="•"/>
            </a:pPr>
            <a:r>
              <a:rPr lang="en-US" dirty="0"/>
              <a:t> </a:t>
            </a:r>
          </a:p>
          <a:p>
            <a:pPr indent="-228600">
              <a:buFont typeface="Arial" panose="020B0604020202020204" pitchFamily="34" charset="0"/>
              <a:buChar char="•"/>
            </a:pPr>
            <a:endParaRPr lang="en-US" sz="900" dirty="0"/>
          </a:p>
        </p:txBody>
      </p:sp>
    </p:spTree>
    <p:extLst>
      <p:ext uri="{BB962C8B-B14F-4D97-AF65-F5344CB8AC3E}">
        <p14:creationId xmlns:p14="http://schemas.microsoft.com/office/powerpoint/2010/main" val="4056640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CE5CAE53-7FFE-48AE-BF2F-4271E954D426}"/>
              </a:ext>
            </a:extLst>
          </p:cNvPr>
          <p:cNvSpPr/>
          <p:nvPr/>
        </p:nvSpPr>
        <p:spPr>
          <a:xfrm>
            <a:off x="3048000" y="965505"/>
            <a:ext cx="6096000" cy="4926990"/>
          </a:xfrm>
          <a:prstGeom prst="rect">
            <a:avLst/>
          </a:prstGeom>
        </p:spPr>
        <p:txBody>
          <a:bodyPr>
            <a:spAutoFit/>
          </a:bodyPr>
          <a:lstStyle/>
          <a:p>
            <a:pPr>
              <a:lnSpc>
                <a:spcPts val="2040"/>
              </a:lnSpc>
              <a:spcAft>
                <a:spcPts val="1875"/>
              </a:spcAft>
            </a:pP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Когда на бой смертельный шли вы,</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Отчизны верные сыны,</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О жизни мирной и счастливой</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Мечталось вам среди войны.</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2040"/>
              </a:lnSpc>
              <a:spcAft>
                <a:spcPts val="1875"/>
              </a:spcAft>
            </a:pP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Вы от фашизма мир спасли,</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Вы заслонили нас сердцами.</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Поклон вам низкий до земли,</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В долгу мы вечном перед вами.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2040"/>
              </a:lnSpc>
              <a:spcAft>
                <a:spcPts val="1875"/>
              </a:spcAft>
            </a:pP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Вы героически прошли</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С боями все четыре года,</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Вы победить врага смогли</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И заслужить любовь народа.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2040"/>
              </a:lnSpc>
              <a:spcAft>
                <a:spcPts val="1875"/>
              </a:spcAft>
            </a:pP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Спасибо вам, отцы и деды,</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Спасибо, братья и сыны</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За ваш подарок к Дню Победы,</a:t>
            </a:r>
            <a:b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cs typeface="Times New Roman" panose="02020603050405020304" pitchFamily="18" charset="0"/>
              </a:rPr>
              <a:t>За главный праздник всей страны.</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1720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D691AA7-2ECA-4D24-8716-108E55B9E18F}"/>
              </a:ext>
            </a:extLst>
          </p:cNvPr>
          <p:cNvPicPr>
            <a:picLocks noChangeAspect="1"/>
          </p:cNvPicPr>
          <p:nvPr/>
        </p:nvPicPr>
        <p:blipFill>
          <a:blip r:embed="rId2"/>
          <a:stretch>
            <a:fillRect/>
          </a:stretch>
        </p:blipFill>
        <p:spPr>
          <a:xfrm>
            <a:off x="1573618" y="4699"/>
            <a:ext cx="9399181" cy="6848602"/>
          </a:xfrm>
          <a:prstGeom prst="rect">
            <a:avLst/>
          </a:prstGeom>
        </p:spPr>
      </p:pic>
    </p:spTree>
    <p:extLst>
      <p:ext uri="{BB962C8B-B14F-4D97-AF65-F5344CB8AC3E}">
        <p14:creationId xmlns:p14="http://schemas.microsoft.com/office/powerpoint/2010/main" val="1604743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B8D53D50-5150-44DC-B644-24745986F3CE}"/>
              </a:ext>
            </a:extLst>
          </p:cNvPr>
          <p:cNvSpPr/>
          <p:nvPr/>
        </p:nvSpPr>
        <p:spPr>
          <a:xfrm>
            <a:off x="1339702" y="1901318"/>
            <a:ext cx="8357191" cy="4801314"/>
          </a:xfrm>
          <a:prstGeom prst="rect">
            <a:avLst/>
          </a:prstGeom>
        </p:spPr>
        <p:txBody>
          <a:bodyPr wrap="square">
            <a:spAutoFit/>
          </a:bodyPr>
          <a:lstStyle/>
          <a:p>
            <a:r>
              <a:rPr lang="ru-RU" sz="2400" dirty="0">
                <a:cs typeface="Angsana New" panose="02020603050405020304" pitchFamily="18" charset="-34"/>
              </a:rPr>
              <a:t>Хлеб в Ленинград доставляли по «Дороге жизни». Да и хлебом это назвать было сложно. Он состоял из: пищевая целлюлоза 10%, жмых 10%, обойная пыль 2%, выбойки из мешков 2%, хвоя 1%, ржаная обойная мука 75%. Именно это и ели ленинградцы. В начале блокады города хлеб пекли из смеси ржаной, овсяной, ячменной, соевой и солодовой муки. Через месяц к этой смеси стали добавлять льняной жмых, отруби и муку из затхлого зерна. А еще месяц спустя тесто делали из целлюлозы, хлопкового жмыха, обойной пыли, мучной сметки, вытряски из мешков кукурузной и ржаной муки, березовых почек и сосновой </a:t>
            </a:r>
            <a:r>
              <a:rPr lang="ru-RU" sz="2400" dirty="0" err="1">
                <a:cs typeface="Angsana New" panose="02020603050405020304" pitchFamily="18" charset="-34"/>
              </a:rPr>
              <a:t>коры</a:t>
            </a:r>
            <a:r>
              <a:rPr lang="ru-RU" sz="2400" dirty="0">
                <a:cs typeface="Angsana New" panose="02020603050405020304" pitchFamily="18" charset="-34"/>
              </a:rPr>
              <a:t>. Вот так и появился блокадный хлеб во время Второй мировой войны.</a:t>
            </a:r>
          </a:p>
          <a:p>
            <a:endParaRPr lang="ru-RU" dirty="0"/>
          </a:p>
        </p:txBody>
      </p:sp>
    </p:spTree>
    <p:extLst>
      <p:ext uri="{BB962C8B-B14F-4D97-AF65-F5344CB8AC3E}">
        <p14:creationId xmlns:p14="http://schemas.microsoft.com/office/powerpoint/2010/main" val="289319100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470</Words>
  <Application>Microsoft Office PowerPoint</Application>
  <PresentationFormat>Широкоэкранный</PresentationFormat>
  <Paragraphs>24</Paragraphs>
  <Slides>12</Slides>
  <Notes>0</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12</vt:i4>
      </vt:variant>
    </vt:vector>
  </HeadingPairs>
  <TitlesOfParts>
    <vt:vector size="19" baseType="lpstr">
      <vt:lpstr>Arial</vt:lpstr>
      <vt:lpstr>Calibri</vt:lpstr>
      <vt:lpstr>Calibri Light</vt:lpstr>
      <vt:lpstr>Helvetica</vt:lpstr>
      <vt:lpstr>Times New Roman</vt:lpstr>
      <vt:lpstr>Тема Office</vt:lpstr>
      <vt:lpstr>Презентация Microsoft PowerPoint</vt:lpstr>
      <vt:lpstr>Проект</vt:lpstr>
      <vt:lpstr>9 мая – Великий народный праздник, имеющий огромное значение для всей нашей страны.  </vt:lpstr>
      <vt:lpstr>Презентация PowerPoint</vt:lpstr>
      <vt:lpstr>Презентация PowerPoint</vt:lpstr>
      <vt:lpstr>Презентация PowerPoint</vt:lpstr>
      <vt:lpstr>Стихи, посвященные Великой Отечественной войне. </vt:lpstr>
      <vt:lpstr>Презентация PowerPoint</vt:lpstr>
      <vt:lpstr>Презентация PowerPoint</vt:lpstr>
      <vt:lpstr>Презентация PowerPoint</vt:lpstr>
      <vt:lpstr>Искусство в годы войны.</vt:lpstr>
      <vt:lpstr>Презентация PowerPoint</vt:lpstr>
      <vt:lpstr>Конец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dc:title>
  <dc:creator>Александр Мельников</dc:creator>
  <cp:lastModifiedBy>Александр Мельников</cp:lastModifiedBy>
  <cp:revision>4</cp:revision>
  <dcterms:created xsi:type="dcterms:W3CDTF">2019-05-06T11:18:58Z</dcterms:created>
  <dcterms:modified xsi:type="dcterms:W3CDTF">2019-05-07T12:04:05Z</dcterms:modified>
</cp:coreProperties>
</file>