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93" r:id="rId2"/>
    <p:sldId id="296" r:id="rId3"/>
    <p:sldId id="259" r:id="rId4"/>
    <p:sldId id="306" r:id="rId5"/>
    <p:sldId id="326" r:id="rId6"/>
    <p:sldId id="297" r:id="rId7"/>
    <p:sldId id="298" r:id="rId8"/>
    <p:sldId id="299" r:id="rId9"/>
    <p:sldId id="300" r:id="rId10"/>
    <p:sldId id="303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275" r:id="rId23"/>
    <p:sldId id="332" r:id="rId24"/>
    <p:sldId id="273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85932" autoAdjust="0"/>
  </p:normalViewPr>
  <p:slideViewPr>
    <p:cSldViewPr>
      <p:cViewPr varScale="1">
        <p:scale>
          <a:sx n="93" d="100"/>
          <a:sy n="93" d="100"/>
        </p:scale>
        <p:origin x="5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89449-6AFA-46E2-AC78-D177FCC48297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AE595-62C5-488C-97DF-06DF8BE52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953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163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27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pochemuha.ru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908720"/>
            <a:ext cx="741682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ПРОЕКТ</a:t>
            </a:r>
          </a:p>
          <a:p>
            <a:pPr algn="ctr"/>
            <a:r>
              <a:rPr lang="ru-RU" sz="4000" dirty="0" smtClean="0"/>
              <a:t>«</a:t>
            </a:r>
            <a:r>
              <a:rPr lang="ru-RU" sz="4000" dirty="0" smtClean="0"/>
              <a:t>Моя будущая профессия</a:t>
            </a:r>
            <a:r>
              <a:rPr lang="ru-RU" sz="4000" dirty="0" smtClean="0"/>
              <a:t>»</a:t>
            </a:r>
            <a:endParaRPr lang="ru-RU" sz="4000" dirty="0" smtClean="0"/>
          </a:p>
          <a:p>
            <a:pPr algn="ctr"/>
            <a:endParaRPr lang="ru-RU" sz="1000" dirty="0" smtClean="0"/>
          </a:p>
          <a:p>
            <a:pPr algn="ctr"/>
            <a:endParaRPr lang="ru-RU" sz="1000" dirty="0"/>
          </a:p>
          <a:p>
            <a:pPr algn="ctr"/>
            <a:endParaRPr lang="ru-RU" sz="1000" dirty="0" smtClean="0"/>
          </a:p>
          <a:p>
            <a:endParaRPr lang="ru-RU" sz="1000" dirty="0"/>
          </a:p>
          <a:p>
            <a:endParaRPr lang="ru-RU" sz="1000" dirty="0" smtClean="0"/>
          </a:p>
          <a:p>
            <a:endParaRPr lang="ru-RU" sz="1000" dirty="0"/>
          </a:p>
          <a:p>
            <a:endParaRPr lang="ru-R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4211960" y="4077072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учитель технологии гимназии №18</a:t>
            </a:r>
            <a:endParaRPr lang="ru-RU" dirty="0" smtClean="0"/>
          </a:p>
          <a:p>
            <a:r>
              <a:rPr lang="ru-RU" dirty="0" smtClean="0"/>
              <a:t> Маринюк Людмила </a:t>
            </a:r>
            <a:r>
              <a:rPr lang="ru-RU" dirty="0"/>
              <a:t>Г</a:t>
            </a:r>
            <a:r>
              <a:rPr lang="ru-RU" dirty="0" smtClean="0"/>
              <a:t>еоргиевна</a:t>
            </a:r>
            <a:endParaRPr lang="ru-RU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979712" y="3323892"/>
            <a:ext cx="6026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помощь ученикам 8 классов при подготовки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95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7263" y="183078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099" name="Рисунок 24" descr="Рисунок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" y="566786"/>
            <a:ext cx="151447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485" y="2271856"/>
            <a:ext cx="7073282" cy="274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56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907704" y="836712"/>
            <a:ext cx="5544616" cy="36004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chemeClr val="accent5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Размышление</a:t>
            </a:r>
            <a:endParaRPr lang="ru-RU" sz="3600" kern="10" spc="0" dirty="0">
              <a:ln>
                <a:noFill/>
              </a:ln>
              <a:solidFill>
                <a:schemeClr val="accent5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40768"/>
            <a:ext cx="756084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14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043608" y="764704"/>
            <a:ext cx="5600700" cy="5651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Выработка проектного решения</a:t>
            </a:r>
            <a:endParaRPr lang="ru-RU" sz="3600" kern="10" spc="0" dirty="0">
              <a:ln>
                <a:noFill/>
              </a:ln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1691680" y="2276872"/>
            <a:ext cx="5867400" cy="8572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99CC00"/>
              </a:contourClr>
            </a:sp3d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808000"/>
                    </a:gs>
                    <a:gs pos="50000">
                      <a:srgbClr val="99CC00"/>
                    </a:gs>
                    <a:gs pos="100000">
                      <a:srgbClr val="808000"/>
                    </a:gs>
                  </a:gsLst>
                  <a:lin ang="5400000" scaled="1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в мире профессий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808000"/>
                  </a:gs>
                  <a:gs pos="50000">
                    <a:srgbClr val="99CC00"/>
                  </a:gs>
                  <a:gs pos="100000">
                    <a:srgbClr val="808000"/>
                  </a:gs>
                </a:gsLst>
                <a:lin ang="5400000" scaled="1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://cdodim.kamenec.edu.by/sm.aspx?guid=575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573016"/>
            <a:ext cx="1728192" cy="18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55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714" y="586143"/>
            <a:ext cx="6028571" cy="56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33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331640" y="692696"/>
            <a:ext cx="6038850" cy="1219201"/>
          </a:xfrm>
          <a:prstGeom prst="rect">
            <a:avLst/>
          </a:prstGeom>
          <a:ln>
            <a:noFill/>
          </a:ln>
          <a:effectLst/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</a:p>
          <a:p>
            <a:pPr algn="ctr" rtl="0">
              <a:buNone/>
            </a:pPr>
            <a:r>
              <a:rPr lang="ru-RU" sz="3600" kern="1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выбираемой профессии</a:t>
            </a:r>
            <a:endParaRPr lang="ru-RU" sz="3600" kern="1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763688" y="2852936"/>
            <a:ext cx="640648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" name="Picture 3" descr="BS0010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888" y="3310136"/>
            <a:ext cx="1788476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763688" y="2279085"/>
            <a:ext cx="640648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Тип  профессии: 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Класс профессии: 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Отдел профессии: 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Группа профессии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054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124744"/>
            <a:ext cx="4106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ХАРАКТЕРИСТИКА ПРОФЕССИИ: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204864"/>
            <a:ext cx="2149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труда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2780928"/>
            <a:ext cx="1745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 труда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34900" y="3820398"/>
            <a:ext cx="3836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Требования профессии к человеку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23448" y="3315365"/>
            <a:ext cx="244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Необходимые знания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17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764704"/>
            <a:ext cx="6256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Психограмма</a:t>
            </a:r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специальности </a:t>
            </a:r>
            <a:r>
              <a:rPr lang="ru-RU" b="1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 программист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752061"/>
              </p:ext>
            </p:extLst>
          </p:nvPr>
        </p:nvGraphicFramePr>
        <p:xfrm>
          <a:off x="1043608" y="1538274"/>
          <a:ext cx="6840759" cy="433899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452293"/>
                <a:gridCol w="486616"/>
                <a:gridCol w="486616"/>
                <a:gridCol w="485930"/>
                <a:gridCol w="464652"/>
                <a:gridCol w="464652"/>
              </a:tblGrid>
              <a:tr h="55751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Наименование психологических качеств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Величина требований в баллах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Точность выполнения правил и инструкций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Внимательность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Память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Пространственные представления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Точность и скорость движений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Самоконтроль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Дисциплинированность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Ответственность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Организованность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Аккуратность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Настойчивость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29088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Работоспособность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486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899592" y="620688"/>
            <a:ext cx="6057900" cy="11382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Пути получения </a:t>
            </a:r>
          </a:p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профессионального образования</a:t>
            </a:r>
            <a:endParaRPr lang="ru-RU" sz="3600" kern="10" spc="0" dirty="0">
              <a:ln>
                <a:noFill/>
              </a:ln>
              <a:solidFill>
                <a:schemeClr val="accent1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136339"/>
            <a:ext cx="756084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 профессионального образовательного учреждения –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среднее профессиональное образовательное учреждение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Тип образовательного учреждения –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техникум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Форма обучения –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очная 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Направление обучения –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техническое</a:t>
            </a:r>
          </a:p>
          <a:p>
            <a:pPr indent="342900" algn="just"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ВУЗ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Конкретное учебное заведение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403648" y="1124744"/>
            <a:ext cx="6768752" cy="115212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076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Garamond" panose="02020404030301010803" pitchFamily="18" charset="0"/>
              </a:rPr>
              <a:t>План моей профессиональной карьеры</a:t>
            </a:r>
            <a:endParaRPr lang="ru-RU" sz="3600" kern="10" spc="0" dirty="0">
              <a:ln>
                <a:noFill/>
              </a:ln>
              <a:solidFill>
                <a:schemeClr val="accent1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pic>
        <p:nvPicPr>
          <p:cNvPr id="4" name="Рисунок 24" descr="Рисунок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564904"/>
            <a:ext cx="1368152" cy="2108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5085184"/>
            <a:ext cx="2674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СОСТАВИТЬ ПЛАН!!!!!!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12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259632" y="908720"/>
            <a:ext cx="5753100" cy="4238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smtClean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Профессиональная проба</a:t>
            </a:r>
            <a:endParaRPr lang="ru-RU" sz="3600" kern="10" spc="0">
              <a:ln>
                <a:noFill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5816" y="2780928"/>
            <a:ext cx="3430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 попробовала себя…………..</a:t>
            </a:r>
            <a:endParaRPr lang="ru-RU" dirty="0"/>
          </a:p>
        </p:txBody>
      </p:sp>
      <p:pic>
        <p:nvPicPr>
          <p:cNvPr id="4" name="Picture 2" descr="zarabotok-na-rekla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84984"/>
            <a:ext cx="3384376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6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WordArt 1"/>
          <p:cNvSpPr>
            <a:spLocks noChangeArrowheads="1" noChangeShapeType="1" noTextEdit="1"/>
          </p:cNvSpPr>
          <p:nvPr/>
        </p:nvSpPr>
        <p:spPr bwMode="auto">
          <a:xfrm>
            <a:off x="2627784" y="980728"/>
            <a:ext cx="3319264" cy="86409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Проблема</a:t>
            </a:r>
            <a:endParaRPr lang="ru-RU" sz="3600" kern="10" spc="0" dirty="0">
              <a:ln>
                <a:noFill/>
              </a:ln>
              <a:solidFill>
                <a:schemeClr val="tx2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99591" y="3105835"/>
            <a:ext cx="7560841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 этом году я заканчиваю школу.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Передо мной возникла проблема: куда пойти учиться?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От того, какой путь я выберу, будет зависеть мое профессиональное будущее.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Правильный выбор профессии позволит мне так построить свою будущую карьеру,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чтобы достичь выдающихся успехов в ней.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89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899592" y="836712"/>
            <a:ext cx="63246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План подготовки к приобретению профессии</a:t>
            </a:r>
            <a:endParaRPr lang="ru-RU" sz="3600" kern="10" spc="0" dirty="0">
              <a:ln>
                <a:noFill/>
              </a:ln>
              <a:solidFill>
                <a:schemeClr val="accent1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36912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Шаги: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485900" algn="l"/>
                <a:tab pos="160274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математику, 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485900" algn="l"/>
                <a:tab pos="160274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научиться работать на компьютере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485900" algn="l"/>
                <a:tab pos="160274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закончить школу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485900" algn="l"/>
                <a:tab pos="160274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сдать вступительные экзамены в техникум 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485900" algn="l"/>
                <a:tab pos="160274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освоить учебную программу в техникуме, получить диплом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485900" algn="l"/>
                <a:tab pos="160274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найти работу по специальности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совершенствовать свое профессиональное мастерство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206084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ПРИМЕР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01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331640" y="2276872"/>
            <a:ext cx="6286500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Самоконтроль и самооценка</a:t>
            </a:r>
            <a:endParaRPr lang="ru-RU" sz="3600" kern="10" spc="0" dirty="0">
              <a:ln>
                <a:noFill/>
              </a:ln>
              <a:solidFill>
                <a:schemeClr val="accent2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76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827" y="548680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C000"/>
                </a:solidFill>
              </a:rPr>
              <a:t/>
            </a:r>
            <a:br>
              <a:rPr lang="ru-RU" sz="4800" b="1" dirty="0" smtClean="0">
                <a:solidFill>
                  <a:srgbClr val="FFC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Метод </a:t>
            </a:r>
            <a:r>
              <a:rPr lang="ru-RU" sz="4800" b="1" dirty="0">
                <a:solidFill>
                  <a:srgbClr val="FF0000"/>
                </a:solidFill>
              </a:rPr>
              <a:t>исследования</a:t>
            </a:r>
            <a:r>
              <a:rPr lang="ru-RU" sz="4800" b="1" dirty="0">
                <a:solidFill>
                  <a:srgbClr val="FFC000"/>
                </a:solidFill>
              </a:rPr>
              <a:t/>
            </a:r>
            <a:br>
              <a:rPr lang="ru-RU" sz="4800" b="1" dirty="0">
                <a:solidFill>
                  <a:srgbClr val="FFC000"/>
                </a:solidFill>
              </a:rPr>
            </a:b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204864"/>
            <a:ext cx="7848600" cy="3921299"/>
          </a:xfrm>
        </p:spPr>
        <p:txBody>
          <a:bodyPr/>
          <a:lstStyle/>
          <a:p>
            <a:pPr marL="0" indent="0">
              <a:buNone/>
            </a:pPr>
            <a:endParaRPr lang="ru-RU" sz="900" dirty="0" smtClean="0">
              <a:solidFill>
                <a:srgbClr val="FFC000"/>
              </a:solidFill>
            </a:endParaRPr>
          </a:p>
          <a:p>
            <a:r>
              <a:rPr lang="ru-RU" sz="2400" dirty="0" smtClean="0">
                <a:solidFill>
                  <a:srgbClr val="7030A0"/>
                </a:solidFill>
              </a:rPr>
              <a:t>поиск </a:t>
            </a:r>
            <a:r>
              <a:rPr lang="ru-RU" sz="2400" dirty="0">
                <a:solidFill>
                  <a:srgbClr val="7030A0"/>
                </a:solidFill>
              </a:rPr>
              <a:t>информации и обработка данных для написания проекта.</a:t>
            </a:r>
          </a:p>
          <a:p>
            <a:r>
              <a:rPr lang="ru-RU" sz="2400" dirty="0">
                <a:solidFill>
                  <a:srgbClr val="7030A0"/>
                </a:solidFill>
              </a:rPr>
              <a:t>тестирование,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наблюдение </a:t>
            </a:r>
            <a:r>
              <a:rPr lang="ru-RU" sz="2400" dirty="0">
                <a:solidFill>
                  <a:srgbClr val="7030A0"/>
                </a:solidFill>
              </a:rPr>
              <a:t>и анализ </a:t>
            </a:r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dirty="0"/>
              <a:t> </a:t>
            </a:r>
            <a:r>
              <a:rPr lang="ru-RU" sz="2400" dirty="0" smtClean="0"/>
              <a:t>работа </a:t>
            </a:r>
            <a:r>
              <a:rPr lang="ru-RU" sz="2400" dirty="0"/>
              <a:t>с научной </a:t>
            </a:r>
            <a:r>
              <a:rPr lang="ru-RU" sz="2400" dirty="0" smtClean="0"/>
              <a:t>литературой  </a:t>
            </a:r>
            <a:endParaRPr lang="ru-RU" sz="2400" dirty="0"/>
          </a:p>
          <a:p>
            <a:endParaRPr lang="ru-RU" sz="24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00B050"/>
                </a:solidFill>
              </a:rPr>
              <a:t>Работы сдать в электронном виде!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4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164480"/>
            <a:ext cx="3024336" cy="342195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825265"/>
            <a:ext cx="74888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Благодарю за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внимание.</a:t>
            </a:r>
          </a:p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ВСЕМ УДАЧИ!</a:t>
            </a:r>
            <a:endParaRPr lang="ru-RU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987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305" y="1052736"/>
            <a:ext cx="8229600" cy="1599456"/>
          </a:xfrm>
        </p:spPr>
        <p:txBody>
          <a:bodyPr/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Литература</a:t>
            </a:r>
            <a:r>
              <a:rPr lang="ru-RU" sz="2400" dirty="0">
                <a:solidFill>
                  <a:srgbClr val="C00000"/>
                </a:solidFill>
              </a:rPr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1800" u="sng" dirty="0">
                <a:solidFill>
                  <a:srgbClr val="00B050"/>
                </a:solidFill>
              </a:rPr>
              <a:t>Интернет ресурсы.</a:t>
            </a:r>
            <a:r>
              <a:rPr lang="ru-RU" sz="1800" dirty="0">
                <a:solidFill>
                  <a:srgbClr val="00B050"/>
                </a:solidFill>
              </a:rPr>
              <a:t/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 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u="sng" dirty="0">
                <a:solidFill>
                  <a:srgbClr val="00B050"/>
                </a:solidFill>
                <a:hlinkClick r:id="rId2"/>
              </a:rPr>
              <a:t>http://pochemuha.ru/</a:t>
            </a:r>
            <a:r>
              <a:rPr lang="ru-RU" sz="1800" dirty="0">
                <a:solidFill>
                  <a:srgbClr val="00B050"/>
                </a:solidFill>
              </a:rPr>
              <a:t/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 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Википедия. 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 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/>
              <a:t> 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9693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Цели исследования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7584" y="2691500"/>
            <a:ext cx="7706816" cy="3434663"/>
          </a:xfrm>
        </p:spPr>
        <p:txBody>
          <a:bodyPr/>
          <a:lstStyle/>
          <a:p>
            <a:r>
              <a:rPr lang="ru-RU" sz="3600" b="1" dirty="0"/>
              <a:t>Цель </a:t>
            </a:r>
            <a:r>
              <a:rPr lang="ru-RU" sz="3600" b="1" dirty="0" smtClean="0"/>
              <a:t>проекта </a:t>
            </a:r>
            <a:r>
              <a:rPr lang="ru-RU" sz="3600" b="1" dirty="0" smtClean="0"/>
              <a:t>– </a:t>
            </a:r>
            <a:r>
              <a:rPr lang="ru-RU" sz="3600" b="1" dirty="0" smtClean="0"/>
              <a:t>выбор профессии!</a:t>
            </a:r>
            <a:r>
              <a:rPr lang="ru-RU" sz="3600" b="1" dirty="0" smtClean="0"/>
              <a:t> </a:t>
            </a:r>
            <a:endParaRPr lang="ru-RU" sz="3600" b="1" dirty="0" smtClean="0"/>
          </a:p>
          <a:p>
            <a:endParaRPr lang="ru-RU" sz="3600" dirty="0"/>
          </a:p>
        </p:txBody>
      </p:sp>
      <p:pic>
        <p:nvPicPr>
          <p:cNvPr id="1026" name="Рисунок 24" descr="Рисунок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91" y="404664"/>
            <a:ext cx="1254947" cy="193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757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403648" y="908721"/>
            <a:ext cx="7740352" cy="511256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Задачи</a:t>
            </a:r>
            <a:r>
              <a:rPr lang="ru-RU" dirty="0"/>
              <a:t> исследования: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анализировать и классифицировать исследуемый </a:t>
            </a:r>
            <a:r>
              <a:rPr lang="ru-RU" dirty="0" smtClean="0"/>
              <a:t>материал    (</a:t>
            </a:r>
            <a:r>
              <a:rPr lang="ru-RU" sz="1600" dirty="0" smtClean="0"/>
              <a:t>тесты, диагностика )</a:t>
            </a:r>
          </a:p>
          <a:p>
            <a:pPr marL="0" indent="0">
              <a:buNone/>
            </a:pPr>
            <a:r>
              <a:rPr lang="ru-RU" sz="1600" i="1" dirty="0" smtClean="0">
                <a:solidFill>
                  <a:srgbClr val="FF0000"/>
                </a:solidFill>
              </a:rPr>
              <a:t>Добавить свои задачи</a:t>
            </a:r>
            <a:endParaRPr lang="ru-RU" sz="16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24" descr="Рисунок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89040"/>
            <a:ext cx="112156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35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7922" y="1106849"/>
            <a:ext cx="7272808" cy="558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2123728" y="836712"/>
            <a:ext cx="4343400" cy="5667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Осознание проблемной области</a:t>
            </a:r>
            <a:endParaRPr lang="ru-RU" sz="3600" kern="10" spc="0" dirty="0">
              <a:ln>
                <a:noFill/>
              </a:ln>
              <a:solidFill>
                <a:schemeClr val="accent1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827584" y="1414742"/>
            <a:ext cx="74888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Из данной проблемной области можно выделить следующие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подпроблеммы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1043608" y="2214835"/>
            <a:ext cx="6984776" cy="3571771"/>
            <a:chOff x="1701" y="8578"/>
            <a:chExt cx="9915" cy="3596"/>
          </a:xfrm>
        </p:grpSpPr>
        <p:sp>
          <p:nvSpPr>
            <p:cNvPr id="6" name="Rectangle 12"/>
            <p:cNvSpPr>
              <a:spLocks noChangeArrowheads="1"/>
            </p:cNvSpPr>
            <p:nvPr/>
          </p:nvSpPr>
          <p:spPr bwMode="auto">
            <a:xfrm>
              <a:off x="4790" y="8578"/>
              <a:ext cx="3675" cy="11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Проблемное поле анализа профессиональной деятельности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1701" y="9602"/>
              <a:ext cx="2790" cy="12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Изучение требований и характеристик различных сфер профессиональной деятельности</a:t>
              </a:r>
              <a:endParaRPr kumimoji="0" lang="ru-RU" alt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9081" y="9641"/>
              <a:ext cx="2535" cy="12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Выявление и анализ личностных и психофизиологических характеристик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4761" y="10854"/>
              <a:ext cx="1815" cy="13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Изучение алгоритма выбора профессии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846" y="10854"/>
              <a:ext cx="2235" cy="13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Определение дальнейшей профессиональной карьеры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H="1">
              <a:off x="3141" y="8694"/>
              <a:ext cx="1590" cy="8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8361" y="8777"/>
              <a:ext cx="1665" cy="8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Line 5"/>
            <p:cNvSpPr>
              <a:spLocks noChangeShapeType="1"/>
            </p:cNvSpPr>
            <p:nvPr/>
          </p:nvSpPr>
          <p:spPr bwMode="auto">
            <a:xfrm flipH="1">
              <a:off x="5226" y="9452"/>
              <a:ext cx="930" cy="1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Line 4"/>
            <p:cNvSpPr>
              <a:spLocks noChangeShapeType="1"/>
            </p:cNvSpPr>
            <p:nvPr/>
          </p:nvSpPr>
          <p:spPr bwMode="auto">
            <a:xfrm>
              <a:off x="7176" y="9452"/>
              <a:ext cx="1140" cy="13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92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899592" y="764704"/>
            <a:ext cx="6057900" cy="5667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83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Определение потребности и ее формулировка</a:t>
            </a:r>
            <a:endParaRPr lang="ru-RU" sz="3600" kern="10" spc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636202"/>
            <a:ext cx="73448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Моей потребностью в данный жизненный период является выбор профессии в соответствии со своими интересами и возможностями и профессиональное самоопределение. Для этого мне нужно: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свои интересы  и склонности;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выявить уровень знаний, способности, здоровье и соотнести их с требованиями профессии;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мир профессий, потребности в кадрах.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915816" y="5157192"/>
            <a:ext cx="422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СБОР ИНФОРМАЦИИ О ПРОФЕСИИ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1043608" y="836712"/>
            <a:ext cx="6057900" cy="5651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Определение задачи и формулировка</a:t>
            </a:r>
            <a:endParaRPr lang="ru-RU" sz="3600" kern="10" spc="0" dirty="0">
              <a:ln>
                <a:noFill/>
              </a:ln>
              <a:solidFill>
                <a:schemeClr val="accent2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2690336"/>
            <a:ext cx="7200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Задачей проекта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 выбор будущей профессиональной деятельности в соответствии с алгоритмом выбора профессии и прогнозирование карьеры и профессиональное самоопределение..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0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971600" y="908720"/>
            <a:ext cx="6057900" cy="5667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Основные параметры и ограничения</a:t>
            </a:r>
            <a:endParaRPr lang="ru-RU" sz="3600" kern="10" spc="0" dirty="0">
              <a:ln>
                <a:noFill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997839"/>
            <a:ext cx="70567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Выбираемая профессия должна удовлетворять индивидуальным личным и психофизическим характеристикам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 по профессии должно быть доступным. Оптимальным будет расположение учебного заведения в нашем регионе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    Материальные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 на получение специальности должны соответствовать моим финансовым возможностям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1042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899592" y="836712"/>
            <a:ext cx="5943600" cy="5667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chemeClr val="accent3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Выявление традиций и истории</a:t>
            </a:r>
            <a:endParaRPr lang="ru-RU" sz="3600" kern="10" spc="0" dirty="0">
              <a:ln>
                <a:noFill/>
              </a:ln>
              <a:solidFill>
                <a:schemeClr val="accent3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551837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Изучая мир профессий, я определил наиболее востребованные из них на рынке труда нашего региона, а также изучил традиции своей семьи. Выбирая будущую профессию, я отдал предпочтение следующим источникам информации: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87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852</TotalTime>
  <Words>509</Words>
  <Application>Microsoft Office PowerPoint</Application>
  <PresentationFormat>Экран (4:3)</PresentationFormat>
  <Paragraphs>180</Paragraphs>
  <Slides>24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</vt:lpstr>
      <vt:lpstr>Calibri</vt:lpstr>
      <vt:lpstr>Garamond</vt:lpstr>
      <vt:lpstr>Impact</vt:lpstr>
      <vt:lpstr>Symbol</vt:lpstr>
      <vt:lpstr>Tahoma</vt:lpstr>
      <vt:lpstr>Times New Roman</vt:lpstr>
      <vt:lpstr>10069046</vt:lpstr>
      <vt:lpstr>Презентация PowerPoint</vt:lpstr>
      <vt:lpstr>Презентация PowerPoint</vt:lpstr>
      <vt:lpstr>Цели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Метод исследования </vt:lpstr>
      <vt:lpstr>Презентация PowerPoint</vt:lpstr>
      <vt:lpstr>     Литература.   Интернет ресурсы.   http://pochemuha.ru/   Википедия.      </vt:lpstr>
    </vt:vector>
  </TitlesOfParts>
  <Company>URTISI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Владелец</cp:lastModifiedBy>
  <cp:revision>98</cp:revision>
  <dcterms:created xsi:type="dcterms:W3CDTF">2011-08-18T13:52:20Z</dcterms:created>
  <dcterms:modified xsi:type="dcterms:W3CDTF">2020-04-07T10:57:11Z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