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350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50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34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62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005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33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775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304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83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1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885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1971B-F3A3-40DF-9363-77397B7F826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74E80-FB4E-44E1-971B-6817CA73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75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244827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Разложение квадратного трёхчлена на множители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404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341"/>
    </mc:Choice>
    <mc:Fallback>
      <p:transition advTm="334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47248" cy="110872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Какие способы разложения на множители многочлена нам известны?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3429000"/>
            <a:ext cx="8147248" cy="26971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Вынесение за скобки общего множителя</a:t>
            </a:r>
          </a:p>
          <a:p>
            <a:r>
              <a:rPr lang="ru-RU" sz="3200" b="1" dirty="0" smtClean="0"/>
              <a:t>Применение формул сокращённого умножения</a:t>
            </a:r>
          </a:p>
          <a:p>
            <a:r>
              <a:rPr lang="ru-RU" sz="3200" b="1" dirty="0" smtClean="0"/>
              <a:t>Способ группировки</a:t>
            </a:r>
            <a:endParaRPr lang="ru-RU" sz="32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549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Новый материал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Сегодня нам предстоит познакомится с ещё одним способом разложения на множители.</a:t>
            </a:r>
          </a:p>
          <a:p>
            <a:pPr marL="514350" indent="-514350">
              <a:buAutoNum type="arabicPeriod"/>
            </a:pPr>
            <a:endParaRPr lang="ru-RU" sz="3200" dirty="0" smtClean="0"/>
          </a:p>
          <a:p>
            <a:pPr marL="0" indent="0">
              <a:buNone/>
            </a:pPr>
            <a:r>
              <a:rPr lang="ru-RU" dirty="0" smtClean="0"/>
              <a:t>Запишем тему урока: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«Разложение на множители квадратного трёхчлена»</a:t>
            </a:r>
            <a:endParaRPr lang="ru-RU" sz="3600" b="1" i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350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Новый материал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3568" y="1124744"/>
                <a:ext cx="8075240" cy="1756791"/>
              </a:xfrm>
            </p:spPr>
            <p:txBody>
              <a:bodyPr/>
              <a:lstStyle/>
              <a:p>
                <a:r>
                  <a:rPr lang="ru-RU" dirty="0" smtClean="0"/>
                  <a:t>Запишем формулу:</a:t>
                </a:r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:r>
                  <a:rPr lang="en-US" b="1" dirty="0" smtClean="0"/>
                  <a:t>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 smtClean="0"/>
                  <a:t>+</a:t>
                </a:r>
                <a:r>
                  <a:rPr lang="en-US" b="1" dirty="0" err="1" smtClean="0"/>
                  <a:t>bx+c</a:t>
                </a:r>
                <a:r>
                  <a:rPr lang="en-US" b="1" dirty="0" smtClean="0"/>
                  <a:t>=(x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  <m:r>
                          <a:rPr lang="en-US" b="1" i="1" smtClean="0"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b="1" dirty="0" smtClean="0"/>
                  <a:t>)(x 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b="1" dirty="0" smtClean="0"/>
                  <a:t>, </a:t>
                </a:r>
                <a:r>
                  <a:rPr lang="ru-RU" b="1" dirty="0" smtClean="0"/>
                  <a:t>где </a:t>
                </a:r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  <m:r>
                          <a:rPr lang="en-US" b="1" i="1" smtClean="0"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ru-RU" b="1" dirty="0" smtClean="0"/>
                  <a:t>и </a:t>
                </a:r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  <m:r>
                          <a:rPr lang="en-US" b="1" i="1" smtClean="0"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ru-RU" b="1" dirty="0" smtClean="0"/>
                  <a:t> - корни квадратного уравнения 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3568" y="1124744"/>
                <a:ext cx="8075240" cy="1756791"/>
              </a:xfrm>
              <a:blipFill rotWithShape="1">
                <a:blip r:embed="rId3"/>
                <a:stretch>
                  <a:fillRect l="-1509" t="-31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95536" y="2708920"/>
                <a:ext cx="8291264" cy="3816424"/>
              </a:xfrm>
            </p:spPr>
            <p:txBody>
              <a:bodyPr/>
              <a:lstStyle/>
              <a:p>
                <a:r>
                  <a:rPr lang="ru-RU" dirty="0" smtClean="0"/>
                  <a:t>Пример: Разложить на множители 3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−10</m:t>
                    </m:r>
                  </m:oMath>
                </a14:m>
                <a:r>
                  <a:rPr lang="en-US" dirty="0" smtClean="0"/>
                  <a:t>x+</a:t>
                </a:r>
                <a:r>
                  <a:rPr lang="ru-RU" dirty="0" smtClean="0"/>
                  <a:t>3.</a:t>
                </a:r>
              </a:p>
              <a:p>
                <a:r>
                  <a:rPr lang="ru-RU" dirty="0" smtClean="0"/>
                  <a:t>Решение: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Итак,  3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−10</m:t>
                    </m:r>
                  </m:oMath>
                </a14:m>
                <a:r>
                  <a:rPr lang="en-US" dirty="0" smtClean="0"/>
                  <a:t>x+</a:t>
                </a:r>
                <a:r>
                  <a:rPr lang="ru-RU" dirty="0" smtClean="0"/>
                  <a:t>3 = 3(</a:t>
                </a:r>
                <a:r>
                  <a:rPr lang="en-US" dirty="0" smtClean="0"/>
                  <a:t>x -</a:t>
                </a:r>
                <a:r>
                  <a:rPr lang="ru-RU" dirty="0" smtClean="0"/>
                  <a:t>    </a:t>
                </a:r>
                <a:r>
                  <a:rPr lang="en-US" dirty="0" smtClean="0"/>
                  <a:t>)(x -</a:t>
                </a:r>
                <a:r>
                  <a:rPr lang="ru-RU" dirty="0" smtClean="0"/>
                  <a:t>     )</a:t>
                </a:r>
              </a:p>
              <a:p>
                <a:pPr marL="0" indent="0">
                  <a:buNone/>
                </a:pPr>
                <a:r>
                  <a:rPr lang="ru-RU" dirty="0" smtClean="0"/>
                  <a:t>Решим уравнение 3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0" smtClean="0">
                        <a:latin typeface="Cambria Math"/>
                      </a:rPr>
                      <m:t>−10</m:t>
                    </m:r>
                  </m:oMath>
                </a14:m>
                <a:r>
                  <a:rPr lang="en-US" dirty="0" smtClean="0"/>
                  <a:t>x+</a:t>
                </a:r>
                <a:r>
                  <a:rPr lang="ru-RU" dirty="0" smtClean="0"/>
                  <a:t>3=0</a:t>
                </a:r>
                <a:r>
                  <a:rPr lang="en-US" dirty="0" smtClean="0"/>
                  <a:t>    b=-10, k=-5</a:t>
                </a:r>
                <a:endParaRPr lang="ru-RU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1,2 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∓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∓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25−9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∓</m:t>
                        </m:r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16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;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=,</a:t>
                </a:r>
                <a:r>
                  <a:rPr lang="ru-RU" dirty="0" smtClean="0"/>
                  <a:t>   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=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Подставим полученные числа в формулу</a:t>
                </a:r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95536" y="2708920"/>
                <a:ext cx="8291264" cy="3816424"/>
              </a:xfrm>
              <a:blipFill rotWithShape="1">
                <a:blip r:embed="rId4"/>
                <a:stretch>
                  <a:fillRect l="-1544" t="-14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233950" y="5085184"/>
                <a:ext cx="4235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50" y="5085184"/>
                <a:ext cx="423513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409634" y="4760672"/>
                <a:ext cx="432048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9634" y="4760672"/>
                <a:ext cx="432048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55976" y="3758262"/>
                <a:ext cx="2992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758262"/>
                <a:ext cx="299217" cy="523220"/>
              </a:xfrm>
              <a:prstGeom prst="rect">
                <a:avLst/>
              </a:prstGeom>
              <a:blipFill rotWithShape="1">
                <a:blip r:embed="rId7"/>
                <a:stretch>
                  <a:fillRect r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220072" y="3758262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758262"/>
                <a:ext cx="576064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796136" y="3820397"/>
                <a:ext cx="25316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=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</a:rPr>
                      <m:t>(х−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  <m:r>
                      <a:rPr lang="ru-RU" sz="2400" b="1" i="1" smtClean="0">
                        <a:latin typeface="Cambria Math"/>
                      </a:rPr>
                      <m:t>)(</m:t>
                    </m:r>
                    <m:r>
                      <a:rPr lang="ru-RU" sz="2400" b="1" i="1" smtClean="0">
                        <a:latin typeface="Cambria Math"/>
                      </a:rPr>
                      <m:t>𝟑</m:t>
                    </m:r>
                    <m:r>
                      <a:rPr lang="ru-RU" sz="2400" b="1" i="1" smtClean="0">
                        <a:latin typeface="Cambria Math"/>
                      </a:rPr>
                      <m:t>х−</m:t>
                    </m:r>
                    <m:r>
                      <a:rPr lang="ru-RU" sz="2400" b="1" i="1" smtClean="0">
                        <a:latin typeface="Cambria Math"/>
                      </a:rPr>
                      <m:t>𝟏</m:t>
                    </m:r>
                    <m:r>
                      <a:rPr lang="ru-RU" sz="2400" b="1" i="1" smtClean="0">
                        <a:latin typeface="Cambria Math"/>
                      </a:rPr>
                      <m:t>)</m:t>
                    </m:r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3820397"/>
                <a:ext cx="2531673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3855" t="-10667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0350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0903 -0.19398 " pathEditMode="relative" ptsTypes="AA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372 0 L 0.03333 0.00602 L -0.22726 -0.15764 " pathEditMode="relative" ptsTypes="AAAA">
                                      <p:cBhvr>
                                        <p:cTn id="7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Закрепление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Решить задания из учебника № 32.10-32.13 (</a:t>
            </a:r>
            <a:r>
              <a:rPr lang="ru-RU" dirty="0" err="1" smtClean="0">
                <a:solidFill>
                  <a:schemeClr val="tx1"/>
                </a:solidFill>
              </a:rPr>
              <a:t>в,г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dirty="0" smtClean="0"/>
              <a:t>Смотри образец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00200"/>
            <a:ext cx="3646647" cy="4637112"/>
          </a:xfrm>
        </p:spPr>
      </p:pic>
      <p:sp>
        <p:nvSpPr>
          <p:cNvPr id="6" name="Стрелка вправо 5"/>
          <p:cNvSpPr/>
          <p:nvPr/>
        </p:nvSpPr>
        <p:spPr>
          <a:xfrm>
            <a:off x="1551201" y="3501008"/>
            <a:ext cx="2664296" cy="4846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363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340769"/>
            <a:ext cx="8219256" cy="576064"/>
          </a:xfrm>
        </p:spPr>
        <p:txBody>
          <a:bodyPr/>
          <a:lstStyle/>
          <a:p>
            <a:pPr algn="ctr"/>
            <a:r>
              <a:rPr lang="ru-RU" dirty="0" smtClean="0"/>
              <a:t>Разложи на множители квадратный трёхчлен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 smtClean="0"/>
                  <a:t>1 вариант</a:t>
                </a:r>
              </a:p>
              <a:p>
                <a:pPr marL="0" indent="0">
                  <a:buNone/>
                </a:pPr>
                <a:r>
                  <a:rPr lang="ru-RU" sz="3600" dirty="0" smtClean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36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- х - 6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4525" t="-2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8641081" y="2060847"/>
            <a:ext cx="45719" cy="11402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 smtClean="0"/>
                  <a:t>2 вариант</a:t>
                </a:r>
              </a:p>
              <a:p>
                <a:pPr marL="0" indent="0">
                  <a:buNone/>
                </a:pPr>
                <a:r>
                  <a:rPr lang="ru-RU" sz="3200" dirty="0" smtClean="0"/>
                  <a:t> - 2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200" b="0" i="0" smtClean="0">
                        <a:latin typeface="Cambria Math"/>
                      </a:rPr>
                      <m:t>+8</m:t>
                    </m:r>
                  </m:oMath>
                </a14:m>
                <a:r>
                  <a:rPr lang="ru-RU" sz="3200" dirty="0" smtClean="0"/>
                  <a:t> х - 6</a:t>
                </a:r>
                <a:endParaRPr lang="ru-RU" sz="3200" dirty="0"/>
              </a:p>
              <a:p>
                <a:pPr marL="0" indent="0">
                  <a:buNone/>
                </a:pPr>
                <a:endParaRPr lang="ru-RU" sz="32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3469" t="-2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901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формулу</a:t>
            </a:r>
          </a:p>
          <a:p>
            <a:r>
              <a:rPr lang="ru-RU" dirty="0" smtClean="0"/>
              <a:t>Решить № 32.10-32.13 (</a:t>
            </a:r>
            <a:r>
              <a:rPr lang="ru-RU" dirty="0" err="1" smtClean="0"/>
              <a:t>аб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08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 урока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Сегодня на уроке мы научились…….</a:t>
                </a:r>
              </a:p>
              <a:p>
                <a:r>
                  <a:rPr lang="ru-RU" dirty="0" smtClean="0"/>
                  <a:t>Как выглядит формула разложения квадратного трёхчлена на множители?</a:t>
                </a:r>
              </a:p>
              <a:p>
                <a:r>
                  <a:rPr lang="ru-RU" dirty="0" smtClean="0"/>
                  <a:t>Что такое </a:t>
                </a:r>
                <a:r>
                  <a:rPr lang="en-US" i="1" dirty="0" smtClean="0"/>
                  <a:t>a?</a:t>
                </a:r>
              </a:p>
              <a:p>
                <a:r>
                  <a:rPr lang="ru-RU" dirty="0" smtClean="0"/>
                  <a:t>Что такое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1, 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2  </m:t>
                        </m:r>
                      </m:sub>
                    </m:sSub>
                  </m:oMath>
                </a14:m>
                <a:r>
                  <a:rPr lang="en-US" i="1" dirty="0" smtClean="0"/>
                  <a:t>?</a:t>
                </a:r>
              </a:p>
              <a:p>
                <a:r>
                  <a:rPr lang="ru-RU" dirty="0" smtClean="0"/>
                  <a:t>Всегда ли можно разложить на множители квадратный трёхчлен? Объяснить почему.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4798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5.5|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5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7.3|5.5|6.6|6.6|2.8|5.7|15.3|7.6|2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328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Разложение квадратного трёхчлена на множители</vt:lpstr>
      <vt:lpstr>Устная работа</vt:lpstr>
      <vt:lpstr>Новый материал</vt:lpstr>
      <vt:lpstr>Новый материал</vt:lpstr>
      <vt:lpstr>Закрепление </vt:lpstr>
      <vt:lpstr>Самостоятельная работа</vt:lpstr>
      <vt:lpstr>Домашнее задание</vt:lpstr>
      <vt:lpstr>Итог урока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Разложение квадратного трёхчлена на множители</dc:title>
  <dc:creator>Светлана</dc:creator>
  <cp:lastModifiedBy>Светлана</cp:lastModifiedBy>
  <cp:revision>19</cp:revision>
  <dcterms:created xsi:type="dcterms:W3CDTF">2020-04-06T12:56:46Z</dcterms:created>
  <dcterms:modified xsi:type="dcterms:W3CDTF">2020-04-07T05:49:16Z</dcterms:modified>
</cp:coreProperties>
</file>