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7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60B81-FF4C-4FBA-88D8-D54040FA6758}" type="datetimeFigureOut">
              <a:rPr lang="ru-RU" smtClean="0"/>
              <a:t>05.04.2020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1B9103-2DF6-4601-BA66-7230DE8BF283}" type="slidenum">
              <a:rPr lang="ru-RU" smtClean="0"/>
              <a:t>‹#›</a:t>
            </a:fld>
            <a:endParaRPr lang="ru-RU"/>
          </a:p>
        </p:txBody>
      </p:sp>
    </p:spTree>
    <p:extLst>
      <p:ext uri="{BB962C8B-B14F-4D97-AF65-F5344CB8AC3E}">
        <p14:creationId xmlns:p14="http://schemas.microsoft.com/office/powerpoint/2010/main" val="375786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Цветы доставляют нам немалое эстетическое наслаждение, они радуют своим присутствием и, притягивая взоры, заставляют любоваться ими. Именно поэтому цветы являются постоянными жителями приусадебных участков. И выращиваются они, как правило, не хаотично, а на клумбах, в красиво оформленных цветниках. При этом они подбираются по цвету, сортам культур и многим другим факторам.</a:t>
            </a:r>
          </a:p>
          <a:p>
            <a:endParaRPr lang="ru-RU" dirty="0" smtClean="0"/>
          </a:p>
        </p:txBody>
      </p:sp>
      <p:sp>
        <p:nvSpPr>
          <p:cNvPr id="4" name="Номер слайда 3"/>
          <p:cNvSpPr>
            <a:spLocks noGrp="1"/>
          </p:cNvSpPr>
          <p:nvPr>
            <p:ph type="sldNum" sz="quarter" idx="10"/>
          </p:nvPr>
        </p:nvSpPr>
        <p:spPr/>
        <p:txBody>
          <a:bodyPr/>
          <a:lstStyle/>
          <a:p>
            <a:fld id="{1D1B9103-2DF6-4601-BA66-7230DE8BF283}" type="slidenum">
              <a:rPr lang="ru-RU" smtClean="0"/>
              <a:t>2</a:t>
            </a:fld>
            <a:endParaRPr lang="ru-RU"/>
          </a:p>
        </p:txBody>
      </p:sp>
    </p:spTree>
    <p:extLst>
      <p:ext uri="{BB962C8B-B14F-4D97-AF65-F5344CB8AC3E}">
        <p14:creationId xmlns:p14="http://schemas.microsoft.com/office/powerpoint/2010/main" val="1205788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4AC884E-CE47-4E36-9570-E61A1A7B8E42}"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832253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AC884E-CE47-4E36-9570-E61A1A7B8E42}"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3874099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AC884E-CE47-4E36-9570-E61A1A7B8E42}"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1573393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AC884E-CE47-4E36-9570-E61A1A7B8E42}"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2612442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4AC884E-CE47-4E36-9570-E61A1A7B8E42}"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3601048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4AC884E-CE47-4E36-9570-E61A1A7B8E42}" type="datetimeFigureOut">
              <a:rPr lang="ru-RU" smtClean="0"/>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152549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4AC884E-CE47-4E36-9570-E61A1A7B8E42}" type="datetimeFigureOut">
              <a:rPr lang="ru-RU" smtClean="0"/>
              <a:t>05.04.2020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2412869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4AC884E-CE47-4E36-9570-E61A1A7B8E42}" type="datetimeFigureOut">
              <a:rPr lang="ru-RU" smtClean="0"/>
              <a:t>05.04.2020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2975731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4AC884E-CE47-4E36-9570-E61A1A7B8E42}" type="datetimeFigureOut">
              <a:rPr lang="ru-RU" smtClean="0"/>
              <a:t>05.04.2020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3234769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4AC884E-CE47-4E36-9570-E61A1A7B8E42}" type="datetimeFigureOut">
              <a:rPr lang="ru-RU" smtClean="0"/>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3117640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4AC884E-CE47-4E36-9570-E61A1A7B8E42}" type="datetimeFigureOut">
              <a:rPr lang="ru-RU" smtClean="0"/>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CF21A36-A562-4B5A-980A-7BFCB413A811}" type="slidenum">
              <a:rPr lang="ru-RU" smtClean="0"/>
              <a:t>‹#›</a:t>
            </a:fld>
            <a:endParaRPr lang="ru-RU"/>
          </a:p>
        </p:txBody>
      </p:sp>
    </p:spTree>
    <p:extLst>
      <p:ext uri="{BB962C8B-B14F-4D97-AF65-F5344CB8AC3E}">
        <p14:creationId xmlns:p14="http://schemas.microsoft.com/office/powerpoint/2010/main" val="1342591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8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AC884E-CE47-4E36-9570-E61A1A7B8E42}" type="datetimeFigureOut">
              <a:rPr lang="ru-RU" smtClean="0"/>
              <a:t>05.04.2020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F21A36-A562-4B5A-980A-7BFCB413A811}" type="slidenum">
              <a:rPr lang="ru-RU" smtClean="0"/>
              <a:t>‹#›</a:t>
            </a:fld>
            <a:endParaRPr lang="ru-RU"/>
          </a:p>
        </p:txBody>
      </p:sp>
    </p:spTree>
    <p:extLst>
      <p:ext uri="{BB962C8B-B14F-4D97-AF65-F5344CB8AC3E}">
        <p14:creationId xmlns:p14="http://schemas.microsoft.com/office/powerpoint/2010/main" val="16235878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arget="../media/image1.jpeg" Type="http://schemas.openxmlformats.org/officeDocument/2006/relationships/image"/><Relationship Id="rId1" Target="../slideLayouts/slideLayout1.xml" Type="http://schemas.openxmlformats.org/officeDocument/2006/relationships/slideLayout"/></Relationships>
</file>

<file path=ppt/slides/_rels/slide10.xml.rels><?xml version="1.0" encoding="UTF-8" standalone="yes" ?><Relationships xmlns="http://schemas.openxmlformats.org/package/2006/relationships"><Relationship Id="rId2" Target="../media/image10.jpeg" Type="http://schemas.openxmlformats.org/officeDocument/2006/relationships/image"/><Relationship Id="rId1" Target="../slideLayouts/slideLayout6.xml" Type="http://schemas.openxmlformats.org/officeDocument/2006/relationships/slideLayout"/></Relationships>
</file>

<file path=ppt/slides/_rels/slide11.xml.rels><?xml version="1.0" encoding="UTF-8" standalone="yes" ?><Relationships xmlns="http://schemas.openxmlformats.org/package/2006/relationships"><Relationship Id="rId2" Target="../media/image11.jpeg" Type="http://schemas.openxmlformats.org/officeDocument/2006/relationships/image"/><Relationship Id="rId1" Target="../slideLayouts/slideLayout6.xml" Type="http://schemas.openxmlformats.org/officeDocument/2006/relationships/slideLayout"/></Relationships>
</file>

<file path=ppt/slides/_rels/slide12.xml.rels><?xml version="1.0" encoding="UTF-8" standalone="yes" ?><Relationships xmlns="http://schemas.openxmlformats.org/package/2006/relationships"><Relationship Id="rId2" Target="../media/image12.jpeg" Type="http://schemas.openxmlformats.org/officeDocument/2006/relationships/image"/><Relationship Id="rId1" Target="../slideLayouts/slideLayout6.xml" Type="http://schemas.openxmlformats.org/officeDocument/2006/relationships/slideLayout"/></Relationships>
</file>

<file path=ppt/slides/_rels/slide13.xml.rels><?xml version="1.0" encoding="UTF-8" standalone="yes" ?><Relationships xmlns="http://schemas.openxmlformats.org/package/2006/relationships"><Relationship Id="rId3" Target="../media/image14.jpeg" Type="http://schemas.openxmlformats.org/officeDocument/2006/relationships/image"/><Relationship Id="rId2" Target="../media/image13.jpeg" Type="http://schemas.openxmlformats.org/officeDocument/2006/relationships/image"/><Relationship Id="rId1" Target="../slideLayouts/slideLayout6.xml" Type="http://schemas.openxmlformats.org/officeDocument/2006/relationships/slideLayout"/></Relationships>
</file>

<file path=ppt/slides/_rels/slide14.xml.rels><?xml version="1.0" encoding="UTF-8" standalone="yes" ?><Relationships xmlns="http://schemas.openxmlformats.org/package/2006/relationships"><Relationship Id="rId2" Target="../media/image15.jpeg" Type="http://schemas.openxmlformats.org/officeDocument/2006/relationships/image"/><Relationship Id="rId1" Target="../slideLayouts/slideLayout6.xml" Type="http://schemas.openxmlformats.org/officeDocument/2006/relationships/slideLayout"/></Relationships>
</file>

<file path=ppt/slides/_rels/slide15.xml.rels><?xml version="1.0" encoding="UTF-8" standalone="yes" ?><Relationships xmlns="http://schemas.openxmlformats.org/package/2006/relationships"><Relationship Id="rId2" Target="../media/image16.jpeg" Type="http://schemas.openxmlformats.org/officeDocument/2006/relationships/image"/><Relationship Id="rId1" Target="../slideLayouts/slideLayout6.xml" Type="http://schemas.openxmlformats.org/officeDocument/2006/relationships/slideLayout"/></Relationships>
</file>

<file path=ppt/slides/_rels/slide16.xml.rels><?xml version="1.0" encoding="UTF-8" standalone="yes" ?><Relationships xmlns="http://schemas.openxmlformats.org/package/2006/relationships"><Relationship Id="rId2" Target="../media/image17.jpeg" Type="http://schemas.openxmlformats.org/officeDocument/2006/relationships/image"/><Relationship Id="rId1" Target="../slideLayouts/slideLayout6.xml" Type="http://schemas.openxmlformats.org/officeDocument/2006/relationships/slideLayout"/></Relationships>
</file>

<file path=ppt/slides/_rels/slide17.xml.rels><?xml version="1.0" encoding="UTF-8" standalone="yes" ?><Relationships xmlns="http://schemas.openxmlformats.org/package/2006/relationships"><Relationship Id="rId2" Target="../media/image18.jpeg" Type="http://schemas.openxmlformats.org/officeDocument/2006/relationships/image"/><Relationship Id="rId1" Target="../slideLayouts/slideLayout7.xml" Type="http://schemas.openxmlformats.org/officeDocument/2006/relationships/slideLayout"/></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arget="../media/image2.jpeg" Type="http://schemas.openxmlformats.org/officeDocument/2006/relationships/image"/><Relationship Id="rId2" Target="../notesSlides/notesSlide1.xml" Type="http://schemas.openxmlformats.org/officeDocument/2006/relationships/notesSlide"/><Relationship Id="rId1" Target="../slideLayouts/slideLayout6.xml" Type="http://schemas.openxmlformats.org/officeDocument/2006/relationships/slideLayout"/><Relationship Id="rId4" Target="../media/image3.jpeg" Type="http://schemas.openxmlformats.org/officeDocument/2006/relationships/image"/></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5.xml.rels><?xml version="1.0" encoding="UTF-8" standalone="yes" ?><Relationships xmlns="http://schemas.openxmlformats.org/package/2006/relationships"><Relationship Id="rId2" Target="../media/image5.jpeg" Type="http://schemas.openxmlformats.org/officeDocument/2006/relationships/image"/><Relationship Id="rId1" Target="../slideLayouts/slideLayout6.xml" Type="http://schemas.openxmlformats.org/officeDocument/2006/relationships/slideLayout"/></Relationships>
</file>

<file path=ppt/slides/_rels/slide6.xml.rels><?xml version="1.0" encoding="UTF-8" standalone="yes" ?><Relationships xmlns="http://schemas.openxmlformats.org/package/2006/relationships"><Relationship Id="rId2" Target="../media/image6.jpeg" Type="http://schemas.openxmlformats.org/officeDocument/2006/relationships/image"/><Relationship Id="rId1" Target="../slideLayouts/slideLayout6.xml" Type="http://schemas.openxmlformats.org/officeDocument/2006/relationships/slideLayout"/></Relationships>
</file>

<file path=ppt/slides/_rels/slide7.xml.rels><?xml version="1.0" encoding="UTF-8" standalone="yes" ?><Relationships xmlns="http://schemas.openxmlformats.org/package/2006/relationships"><Relationship Id="rId2" Target="../media/image7.jpeg" Type="http://schemas.openxmlformats.org/officeDocument/2006/relationships/image"/><Relationship Id="rId1" Target="../slideLayouts/slideLayout6.xml" Type="http://schemas.openxmlformats.org/officeDocument/2006/relationships/slideLayout"/></Relationships>
</file>

<file path=ppt/slides/_rels/slide8.xml.rels><?xml version="1.0" encoding="UTF-8" standalone="yes" ?><Relationships xmlns="http://schemas.openxmlformats.org/package/2006/relationships"><Relationship Id="rId2" Target="../media/image8.jpeg" Type="http://schemas.openxmlformats.org/officeDocument/2006/relationships/image"/><Relationship Id="rId1" Target="../slideLayouts/slideLayout6.xml" Type="http://schemas.openxmlformats.org/officeDocument/2006/relationships/slideLayout"/></Relationships>
</file>

<file path=ppt/slides/_rels/slide9.xml.rels><?xml version="1.0" encoding="UTF-8" standalone="yes" ?><Relationships xmlns="http://schemas.openxmlformats.org/package/2006/relationships"><Relationship Id="rId2" Target="../media/image9.jpeg" Type="http://schemas.openxmlformats.org/officeDocument/2006/relationships/image"/><Relationship Id="rId1" Target="../slideLayouts/slideLayout6.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1" y="0"/>
            <a:ext cx="12192001" cy="6858000"/>
          </a:xfrm>
          <a:prstGeom prst="rect">
            <a:avLst/>
          </a:prstGeom>
        </p:spPr>
      </p:pic>
      <p:sp>
        <p:nvSpPr>
          <p:cNvPr id="2" name="Заголовок 1"/>
          <p:cNvSpPr>
            <a:spLocks noGrp="1"/>
          </p:cNvSpPr>
          <p:nvPr>
            <p:ph type="ctrTitle"/>
          </p:nvPr>
        </p:nvSpPr>
        <p:spPr>
          <a:xfrm>
            <a:off x="1524000" y="442913"/>
            <a:ext cx="9144000" cy="1957387"/>
          </a:xfrm>
        </p:spPr>
        <p:txBody>
          <a:bodyPr/>
          <a:lstStyle/>
          <a:p>
            <a:r>
              <a:rPr lang="ru-RU" b="1" dirty="0" smtClean="0">
                <a:solidFill>
                  <a:srgbClr val="FFC000"/>
                </a:solidFill>
                <a:latin typeface="Times New Roman" panose="02020603050405020304" pitchFamily="18" charset="0"/>
                <a:cs typeface="Times New Roman" panose="02020603050405020304" pitchFamily="18" charset="0"/>
              </a:rPr>
              <a:t>«Составление схем цветников на УОУ»</a:t>
            </a:r>
            <a:endParaRPr lang="ru-RU" b="1" dirty="0">
              <a:solidFill>
                <a:srgbClr val="FFC00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243638" y="6129338"/>
            <a:ext cx="5586412" cy="471486"/>
          </a:xfrm>
        </p:spPr>
        <p:txBody>
          <a:bodyPr/>
          <a:lstStyle/>
          <a:p>
            <a:r>
              <a:rPr lang="ru-RU" dirty="0" smtClean="0">
                <a:solidFill>
                  <a:srgbClr val="00B0F0"/>
                </a:solidFill>
                <a:latin typeface="Times New Roman" panose="02020603050405020304" pitchFamily="18" charset="0"/>
                <a:cs typeface="Times New Roman" panose="02020603050405020304" pitchFamily="18" charset="0"/>
              </a:rPr>
              <a:t>«Юный цветовод» 3 </a:t>
            </a:r>
            <a:r>
              <a:rPr lang="ru-RU" dirty="0" err="1" smtClean="0">
                <a:solidFill>
                  <a:srgbClr val="00B0F0"/>
                </a:solidFill>
                <a:latin typeface="Times New Roman" panose="02020603050405020304" pitchFamily="18" charset="0"/>
                <a:cs typeface="Times New Roman" panose="02020603050405020304" pitchFamily="18" charset="0"/>
              </a:rPr>
              <a:t>г.о</a:t>
            </a:r>
            <a:r>
              <a:rPr lang="ru-RU" dirty="0" smtClean="0">
                <a:solidFill>
                  <a:srgbClr val="00B0F0"/>
                </a:solidFill>
                <a:latin typeface="Times New Roman" panose="02020603050405020304" pitchFamily="18" charset="0"/>
                <a:cs typeface="Times New Roman" panose="02020603050405020304" pitchFamily="18" charset="0"/>
              </a:rPr>
              <a:t>. МБУ ДО ДЭБС</a:t>
            </a:r>
            <a:endParaRPr lang="ru-RU" dirty="0">
              <a:solidFill>
                <a:srgbClr val="00B0F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4639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3049588"/>
          </a:xfrm>
        </p:spPr>
        <p:txBody>
          <a:bodyPr>
            <a:normAutofit fontScale="90000"/>
          </a:bodyPr>
          <a:lstStyle/>
          <a:p>
            <a:r>
              <a:rPr lang="ru-RU" dirty="0" smtClean="0">
                <a:solidFill>
                  <a:srgbClr val="FF0000"/>
                </a:solidFill>
                <a:latin typeface="Times New Roman" panose="02020603050405020304" pitchFamily="18" charset="0"/>
                <a:cs typeface="Times New Roman" panose="02020603050405020304" pitchFamily="18" charset="0"/>
              </a:rPr>
              <a:t>                              Виды клумб </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sz="3100" dirty="0" smtClean="0">
                <a:latin typeface="Times New Roman" panose="02020603050405020304" pitchFamily="18" charset="0"/>
                <a:cs typeface="Times New Roman" panose="02020603050405020304" pitchFamily="18" charset="0"/>
              </a:rPr>
              <a:t>Клумбы могут иметь абсолютно разную форму и размеры – все зависит от ваших пожеланий и возможностей. Они бывают круглые и квадратные, фигурные, треугольные.</a:t>
            </a:r>
            <a:br>
              <a:rPr lang="ru-RU" sz="3100"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33651" y="2557430"/>
            <a:ext cx="6153150" cy="3995770"/>
          </a:xfrm>
          <a:prstGeom prst="rect">
            <a:avLst/>
          </a:prstGeom>
        </p:spPr>
      </p:pic>
    </p:spTree>
    <p:extLst>
      <p:ext uri="{BB962C8B-B14F-4D97-AF65-F5344CB8AC3E}">
        <p14:creationId xmlns:p14="http://schemas.microsoft.com/office/powerpoint/2010/main" val="4287989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6775" y="1765300"/>
            <a:ext cx="10515600" cy="1325563"/>
          </a:xfrm>
        </p:spPr>
        <p:txBody>
          <a:bodyPr>
            <a:normAutofit fontScale="90000"/>
          </a:bodyPr>
          <a:lstStyle/>
          <a:p>
            <a:r>
              <a:rPr lang="ru-RU" sz="2800" b="1" dirty="0" smtClean="0">
                <a:latin typeface="Times New Roman" panose="02020603050405020304" pitchFamily="18" charset="0"/>
                <a:cs typeface="Times New Roman" panose="02020603050405020304" pitchFamily="18" charset="0"/>
              </a:rPr>
              <a:t>Выделяют три основных способа формирования цветников. </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Равномерный ковер. </a:t>
            </a:r>
            <a:r>
              <a:rPr lang="ru-RU" sz="2800" dirty="0" smtClean="0">
                <a:latin typeface="Times New Roman" panose="02020603050405020304" pitchFamily="18" charset="0"/>
                <a:cs typeface="Times New Roman" panose="02020603050405020304" pitchFamily="18" charset="0"/>
              </a:rPr>
              <a:t>Обычно для этого типа используются растения только одного вида или похожие по размерам, но имеющие разные цвета лепестков. За такой клумбой просто ухаживать, а смотрится она очень эффектно. </a:t>
            </a:r>
            <a:br>
              <a:rPr lang="ru-RU" sz="2800"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Многоярусная клумба. </a:t>
            </a:r>
            <a:r>
              <a:rPr lang="ru-RU" sz="2800" dirty="0" smtClean="0">
                <a:latin typeface="Times New Roman" panose="02020603050405020304" pitchFamily="18" charset="0"/>
                <a:cs typeface="Times New Roman" panose="02020603050405020304" pitchFamily="18" charset="0"/>
              </a:rPr>
              <a:t>Она создается комбинированием цветов различной высоты, но впереди всегда будут самые низкие культуры. Она может быть круглой, угловой, </a:t>
            </a:r>
            <a:r>
              <a:rPr lang="ru-RU" sz="2800" dirty="0" err="1" smtClean="0">
                <a:latin typeface="Times New Roman" panose="02020603050405020304" pitchFamily="18" charset="0"/>
                <a:cs typeface="Times New Roman" panose="02020603050405020304" pitchFamily="18" charset="0"/>
              </a:rPr>
              <a:t>пристенной</a:t>
            </a:r>
            <a:r>
              <a:rPr lang="ru-RU" sz="2800" dirty="0" smtClean="0">
                <a:latin typeface="Times New Roman" panose="02020603050405020304" pitchFamily="18" charset="0"/>
                <a:cs typeface="Times New Roman" panose="02020603050405020304" pitchFamily="18" charset="0"/>
              </a:rPr>
              <a:t>. В уходе такие насаждения более сложны. </a:t>
            </a:r>
            <a:r>
              <a:rPr lang="ru-RU" sz="2800" b="1" dirty="0" smtClean="0">
                <a:latin typeface="Times New Roman" panose="02020603050405020304" pitchFamily="18" charset="0"/>
                <a:cs typeface="Times New Roman" panose="02020603050405020304" pitchFamily="18" charset="0"/>
              </a:rPr>
              <a:t>Цветочные бордюры. </a:t>
            </a:r>
            <a:r>
              <a:rPr lang="ru-RU" sz="2800" dirty="0" smtClean="0">
                <a:latin typeface="Times New Roman" panose="02020603050405020304" pitchFamily="18" charset="0"/>
                <a:cs typeface="Times New Roman" panose="02020603050405020304" pitchFamily="18" charset="0"/>
              </a:rPr>
              <a:t>Это клумбы, созданные вдоль садовых дорожек. Неприхотливы и обычно создаются из одного-двух видов растений.</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00475" y="3929061"/>
            <a:ext cx="3829050" cy="2871788"/>
          </a:xfrm>
          <a:prstGeom prst="rect">
            <a:avLst/>
          </a:prstGeom>
        </p:spPr>
      </p:pic>
    </p:spTree>
    <p:extLst>
      <p:ext uri="{BB962C8B-B14F-4D97-AF65-F5344CB8AC3E}">
        <p14:creationId xmlns:p14="http://schemas.microsoft.com/office/powerpoint/2010/main" val="2890366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3021013"/>
          </a:xfrm>
        </p:spPr>
        <p:txBody>
          <a:bodyPr>
            <a:normAutofit fontScale="90000"/>
          </a:bodyPr>
          <a:lstStyle/>
          <a:p>
            <a:r>
              <a:rPr lang="ru-RU" sz="3600" dirty="0" smtClean="0">
                <a:latin typeface="Times New Roman" panose="02020603050405020304" pitchFamily="18" charset="0"/>
                <a:cs typeface="Times New Roman" panose="02020603050405020304" pitchFamily="18" charset="0"/>
              </a:rPr>
              <a:t>Существуют и совсем необычные клумбы, которые могут дополнять какие-либо элементы дачного участка — например, украшать территорию вокруг пруда, иметь форму животного.</a:t>
            </a:r>
            <a:br>
              <a:rPr lang="ru-RU" sz="3600"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62437" y="2307827"/>
            <a:ext cx="5367338" cy="4025504"/>
          </a:xfrm>
          <a:prstGeom prst="rect">
            <a:avLst/>
          </a:prstGeom>
        </p:spPr>
      </p:pic>
    </p:spTree>
    <p:extLst>
      <p:ext uri="{BB962C8B-B14F-4D97-AF65-F5344CB8AC3E}">
        <p14:creationId xmlns:p14="http://schemas.microsoft.com/office/powerpoint/2010/main" val="42758328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2806700"/>
          </a:xfrm>
        </p:spPr>
        <p:txBody>
          <a:bodyPr>
            <a:normAutofit fontScale="90000"/>
          </a:bodyPr>
          <a:lstStyle/>
          <a:p>
            <a:r>
              <a:rPr lang="ru-RU" sz="3200" dirty="0" smtClean="0">
                <a:solidFill>
                  <a:srgbClr val="FF0000"/>
                </a:solidFill>
                <a:latin typeface="Times New Roman" panose="02020603050405020304" pitchFamily="18" charset="0"/>
                <a:cs typeface="Times New Roman" panose="02020603050405020304" pitchFamily="18" charset="0"/>
              </a:rPr>
              <a:t>Выбор видов цветов. </a:t>
            </a:r>
            <a:r>
              <a:rPr lang="ru-RU" sz="3200" dirty="0" smtClean="0">
                <a:latin typeface="Times New Roman" panose="02020603050405020304" pitchFamily="18" charset="0"/>
                <a:cs typeface="Times New Roman" panose="02020603050405020304" pitchFamily="18" charset="0"/>
              </a:rPr>
              <a:t/>
            </a:r>
            <a:br>
              <a:rPr lang="ru-RU" sz="3200" dirty="0" smtClean="0">
                <a:latin typeface="Times New Roman" panose="02020603050405020304" pitchFamily="18" charset="0"/>
                <a:cs typeface="Times New Roman" panose="02020603050405020304" pitchFamily="18" charset="0"/>
              </a:rPr>
            </a:br>
            <a:r>
              <a:rPr lang="ru-RU" sz="3100" dirty="0" smtClean="0">
                <a:latin typeface="Times New Roman" panose="02020603050405020304" pitchFamily="18" charset="0"/>
                <a:cs typeface="Times New Roman" panose="02020603050405020304" pitchFamily="18" charset="0"/>
              </a:rPr>
              <a:t>Создание красивой клумбы – творческий процесс, который способен с головой поглотить любого садовода. Это отличный способ реализовать свой потенциал творца. Правильно подобрав растения для клумб, вы сможете создать на участке настоящее живое произведение искусства.</a:t>
            </a:r>
            <a:r>
              <a:rPr lang="ru-RU" sz="3200" dirty="0" smtClean="0">
                <a:latin typeface="Times New Roman" panose="02020603050405020304" pitchFamily="18" charset="0"/>
                <a:cs typeface="Times New Roman" panose="02020603050405020304" pitchFamily="18" charset="0"/>
              </a:rPr>
              <a:t/>
            </a:r>
            <a:br>
              <a:rPr lang="ru-RU" sz="3200" dirty="0" smtClean="0">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586537" y="3520487"/>
            <a:ext cx="5443538" cy="3051763"/>
          </a:xfrm>
          <a:prstGeom prst="rect">
            <a:avLst/>
          </a:prstGeom>
        </p:spPr>
      </p:pic>
      <p:pic>
        <p:nvPicPr>
          <p:cNvPr id="4" name="Рисунок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5762" y="2914651"/>
            <a:ext cx="5986926" cy="2843212"/>
          </a:xfrm>
          <a:prstGeom prst="rect">
            <a:avLst/>
          </a:prstGeom>
        </p:spPr>
      </p:pic>
    </p:spTree>
    <p:extLst>
      <p:ext uri="{BB962C8B-B14F-4D97-AF65-F5344CB8AC3E}">
        <p14:creationId xmlns:p14="http://schemas.microsoft.com/office/powerpoint/2010/main" val="39761588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43724" y="365125"/>
            <a:ext cx="4410075" cy="5849938"/>
          </a:xfrm>
        </p:spPr>
        <p:txBody>
          <a:bodyPr>
            <a:normAutofit fontScale="90000"/>
          </a:bodyPr>
          <a:lstStyle/>
          <a:p>
            <a:r>
              <a:rPr lang="ru-RU" sz="2800" dirty="0" smtClean="0">
                <a:latin typeface="Times New Roman" panose="02020603050405020304" pitchFamily="18" charset="0"/>
                <a:cs typeface="Times New Roman" panose="02020603050405020304" pitchFamily="18" charset="0"/>
              </a:rPr>
              <a:t>1 – однолетние шток-розы трех цветов (белый, красный, желтый);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2 – подсолнух декоративный;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3 – мак испанский; 5 – кардинальская лобелия;</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6, 7, 8 – колокольчик, котовник;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10 – очиток. Остальные цветы можно подобрать в соответствии с цветом, обозначенным на схеме</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466725" y="647700"/>
            <a:ext cx="5870550" cy="4852988"/>
          </a:xfrm>
          <a:prstGeom prst="rect">
            <a:avLst/>
          </a:prstGeom>
        </p:spPr>
      </p:pic>
    </p:spTree>
    <p:extLst>
      <p:ext uri="{BB962C8B-B14F-4D97-AF65-F5344CB8AC3E}">
        <p14:creationId xmlns:p14="http://schemas.microsoft.com/office/powerpoint/2010/main" val="3198020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72438" y="365125"/>
            <a:ext cx="3786186" cy="5907088"/>
          </a:xfrm>
        </p:spPr>
        <p:txBody>
          <a:bodyPr>
            <a:normAutofit/>
          </a:bodyPr>
          <a:lstStyle/>
          <a:p>
            <a:r>
              <a:rPr lang="ru-RU" sz="2800" dirty="0" smtClean="0">
                <a:latin typeface="Times New Roman" panose="02020603050405020304" pitchFamily="18" charset="0"/>
                <a:cs typeface="Times New Roman" panose="02020603050405020304" pitchFamily="18" charset="0"/>
              </a:rPr>
              <a:t>Клумба-торт: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 – невысокие цветы красного оттенка;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2 – цветы белого или серебристого цвета;</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3 – среднерослые растения с красными цветами;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4 и 5 – высокие фоновые культуры.</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523874" y="1119186"/>
            <a:ext cx="6699405" cy="4667252"/>
          </a:xfrm>
          <a:prstGeom prst="rect">
            <a:avLst/>
          </a:prstGeom>
        </p:spPr>
      </p:pic>
    </p:spTree>
    <p:extLst>
      <p:ext uri="{BB962C8B-B14F-4D97-AF65-F5344CB8AC3E}">
        <p14:creationId xmlns:p14="http://schemas.microsoft.com/office/powerpoint/2010/main" val="4157792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43875" y="365125"/>
            <a:ext cx="3209924" cy="4849813"/>
          </a:xfrm>
        </p:spPr>
        <p:txBody>
          <a:bodyPr>
            <a:normAutofit/>
          </a:bodyPr>
          <a:lstStyle/>
          <a:p>
            <a:r>
              <a:rPr lang="ru-RU" sz="2800" dirty="0" smtClean="0">
                <a:latin typeface="Times New Roman" panose="02020603050405020304" pitchFamily="18" charset="0"/>
                <a:cs typeface="Times New Roman" panose="02020603050405020304" pitchFamily="18" charset="0"/>
              </a:rPr>
              <a:t>Круглая клумба: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 – канны;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2 – бегония;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3 – петуния;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4 – львиный зев;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5 – бархатцы;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6 – </a:t>
            </a:r>
            <a:r>
              <a:rPr lang="ru-RU" sz="2800" dirty="0" err="1" smtClean="0">
                <a:latin typeface="Times New Roman" panose="02020603050405020304" pitchFamily="18" charset="0"/>
                <a:cs typeface="Times New Roman" panose="02020603050405020304" pitchFamily="18" charset="0"/>
              </a:rPr>
              <a:t>алиссум</a:t>
            </a:r>
            <a:r>
              <a:rPr lang="ru-RU" sz="2800" dirty="0" smtClean="0">
                <a:latin typeface="Times New Roman" panose="02020603050405020304" pitchFamily="18" charset="0"/>
                <a:cs typeface="Times New Roman" panose="02020603050405020304" pitchFamily="18" charset="0"/>
              </a:rPr>
              <a:t>;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7 – </a:t>
            </a:r>
            <a:r>
              <a:rPr lang="ru-RU" sz="2800" dirty="0" err="1" smtClean="0">
                <a:latin typeface="Times New Roman" panose="02020603050405020304" pitchFamily="18" charset="0"/>
                <a:cs typeface="Times New Roman" panose="02020603050405020304" pitchFamily="18" charset="0"/>
              </a:rPr>
              <a:t>агератум</a:t>
            </a:r>
            <a:r>
              <a:rPr lang="ru-RU" sz="2800" dirty="0" smtClean="0">
                <a:latin typeface="Times New Roman" panose="02020603050405020304" pitchFamily="18" charset="0"/>
                <a:cs typeface="Times New Roman" panose="02020603050405020304" pitchFamily="18" charset="0"/>
              </a:rPr>
              <a:t>;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8 – пиретрум.</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581025" y="714374"/>
            <a:ext cx="5253184" cy="5200652"/>
          </a:xfrm>
          <a:prstGeom prst="rect">
            <a:avLst/>
          </a:prstGeom>
        </p:spPr>
      </p:pic>
    </p:spTree>
    <p:extLst>
      <p:ext uri="{BB962C8B-B14F-4D97-AF65-F5344CB8AC3E}">
        <p14:creationId xmlns:p14="http://schemas.microsoft.com/office/powerpoint/2010/main" val="1980626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2258154" y="153924"/>
            <a:ext cx="7643083" cy="6704076"/>
          </a:xfrm>
          <a:prstGeom prst="rect">
            <a:avLst/>
          </a:prstGeom>
        </p:spPr>
      </p:pic>
    </p:spTree>
    <p:extLst>
      <p:ext uri="{BB962C8B-B14F-4D97-AF65-F5344CB8AC3E}">
        <p14:creationId xmlns:p14="http://schemas.microsoft.com/office/powerpoint/2010/main" val="10283403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335588"/>
          </a:xfrm>
        </p:spPr>
        <p:txBody>
          <a:bodyPr>
            <a:noAutofit/>
          </a:bodyPr>
          <a:lstStyle/>
          <a:p>
            <a:pPr algn="ctr"/>
            <a:r>
              <a:rPr lang="ru-RU" sz="8000" dirty="0" smtClean="0">
                <a:solidFill>
                  <a:srgbClr val="0070C0"/>
                </a:solidFill>
                <a:latin typeface="Monotype Corsiva" panose="03010101010201010101" pitchFamily="66" charset="0"/>
              </a:rPr>
              <a:t>СПАСИБО ЗА ВНИМАНИЕ!</a:t>
            </a:r>
            <a:endParaRPr lang="ru-RU" sz="8000" dirty="0">
              <a:solidFill>
                <a:srgbClr val="0070C0"/>
              </a:solidFill>
              <a:latin typeface="Monotype Corsiva" panose="03010101010201010101" pitchFamily="66" charset="0"/>
            </a:endParaRPr>
          </a:p>
        </p:txBody>
      </p:sp>
    </p:spTree>
    <p:extLst>
      <p:ext uri="{BB962C8B-B14F-4D97-AF65-F5344CB8AC3E}">
        <p14:creationId xmlns:p14="http://schemas.microsoft.com/office/powerpoint/2010/main" val="3290205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latin typeface="Times New Roman" panose="02020603050405020304" pitchFamily="18" charset="0"/>
                <a:cs typeface="Times New Roman" panose="02020603050405020304" pitchFamily="18" charset="0"/>
              </a:rPr>
              <a:t>Все цветники состоят из однолетних, многолетних цветочных культур.</a:t>
            </a:r>
            <a:endParaRPr lang="ru-RU"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10313" y="1953815"/>
            <a:ext cx="5300662" cy="3975497"/>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9577" y="1953815"/>
            <a:ext cx="5300662" cy="3975497"/>
          </a:xfrm>
          <a:prstGeom prst="rect">
            <a:avLst/>
          </a:prstGeom>
        </p:spPr>
      </p:pic>
    </p:spTree>
    <p:extLst>
      <p:ext uri="{BB962C8B-B14F-4D97-AF65-F5344CB8AC3E}">
        <p14:creationId xmlns:p14="http://schemas.microsoft.com/office/powerpoint/2010/main" val="1384063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649913"/>
          </a:xfrm>
        </p:spPr>
        <p:txBody>
          <a:bodyPr>
            <a:normAutofit fontScale="90000"/>
          </a:bodyPr>
          <a:lstStyle/>
          <a:p>
            <a:r>
              <a:rPr lang="ru-RU" sz="3200" dirty="0" smtClean="0">
                <a:solidFill>
                  <a:srgbClr val="FF0000"/>
                </a:solidFill>
                <a:latin typeface="Times New Roman" panose="02020603050405020304" pitchFamily="18" charset="0"/>
                <a:cs typeface="Times New Roman" panose="02020603050405020304" pitchFamily="18" charset="0"/>
              </a:rPr>
              <a:t>                     Правила создания цветников. </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Прежде чем приступить к созданию цветника, следует ознакомиться с основными правилами проведения работ. Они облегчат понимание процесса обустройства клумб и позволят сделать их не только быстро, но и наилучшим образом.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Никогда не торопитесь. </a:t>
            </a:r>
            <a:r>
              <a:rPr lang="ru-RU" sz="2400" dirty="0">
                <a:latin typeface="Times New Roman" panose="02020603050405020304" pitchFamily="18" charset="0"/>
                <a:cs typeface="Times New Roman" panose="02020603050405020304" pitchFamily="18" charset="0"/>
              </a:rPr>
              <a:t>З</a:t>
            </a:r>
            <a:r>
              <a:rPr lang="ru-RU" sz="2400" dirty="0" smtClean="0">
                <a:latin typeface="Times New Roman" panose="02020603050405020304" pitchFamily="18" charset="0"/>
                <a:cs typeface="Times New Roman" panose="02020603050405020304" pitchFamily="18" charset="0"/>
              </a:rPr>
              <a:t>а один сезон качественно и красиво обустроить все запланированные клумбы не получится.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В соответствии со схемой и климатическими условиями, подберите цветы-однолетники, которые будут отлично сочетаться по окрасу и требованиям к условиям выращивания. </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Сразу не стоит связываться с капризными культурами. Лучше для начала потренироваться создавать клумбы из неприхотливых сортов. Помните, что основа клумбы – это растения, покрывающие почву. Они собой закроют не только коричневый грунт, но и стебли более рослых цветов. К тому же это – отличные защитники почвы от испарения влаги и разрастающихся сорняков.</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3002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1450" y="328613"/>
            <a:ext cx="11739563" cy="5971524"/>
          </a:xfrm>
          <a:prstGeom prst="rect">
            <a:avLst/>
          </a:prstGeom>
        </p:spPr>
      </p:pic>
    </p:spTree>
    <p:extLst>
      <p:ext uri="{BB962C8B-B14F-4D97-AF65-F5344CB8AC3E}">
        <p14:creationId xmlns:p14="http://schemas.microsoft.com/office/powerpoint/2010/main" val="1196918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3249613"/>
          </a:xfrm>
        </p:spPr>
        <p:txBody>
          <a:bodyPr>
            <a:normAutofit fontScale="90000"/>
          </a:bodyPr>
          <a:lstStyle/>
          <a:p>
            <a:r>
              <a:rPr lang="ru-RU" sz="2800" dirty="0" smtClean="0">
                <a:latin typeface="Times New Roman" panose="02020603050405020304" pitchFamily="18" charset="0"/>
                <a:cs typeface="Times New Roman" panose="02020603050405020304" pitchFamily="18" charset="0"/>
              </a:rPr>
              <a:t>- Не стоит высаживать растения по одной штуке – группами они всегда смотрятся намного лучше. Но и слишком много культур – это плохо, так как расти им будет неудобно.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При составлении схемы помните, что у любого цветника должна быть своя изюминка. Это может быть какой-то центральный декоративный куст, красиво расположенные многолетние растения, однолетники, которые чем-то отличаются от основной массы цветов, их окружающих, выделяются на их фоне.</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90420" y="3268661"/>
            <a:ext cx="4276726" cy="3207545"/>
          </a:xfrm>
          <a:prstGeom prst="rect">
            <a:avLst/>
          </a:prstGeom>
        </p:spPr>
      </p:pic>
    </p:spTree>
    <p:extLst>
      <p:ext uri="{BB962C8B-B14F-4D97-AF65-F5344CB8AC3E}">
        <p14:creationId xmlns:p14="http://schemas.microsoft.com/office/powerpoint/2010/main" val="2390574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914" y="100013"/>
            <a:ext cx="6900862" cy="6615112"/>
          </a:xfrm>
        </p:spPr>
        <p:txBody>
          <a:bodyPr>
            <a:normAutofit fontScale="90000"/>
          </a:bodyPr>
          <a:lstStyle/>
          <a:p>
            <a:r>
              <a:rPr lang="ru-RU" sz="3600" dirty="0" smtClean="0">
                <a:solidFill>
                  <a:srgbClr val="FF0000"/>
                </a:solidFill>
                <a:latin typeface="Times New Roman" panose="02020603050405020304" pitchFamily="18" charset="0"/>
                <a:cs typeface="Times New Roman" panose="02020603050405020304" pitchFamily="18" charset="0"/>
              </a:rPr>
              <a:t>Правила выбора посадочного материала и места. </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Одна из первых задач при обустройстве клумбы – это выбор места ее расположения. От этого во многом будет зависеть срок цветения. Место, где располагается клумба, должно быть хорошо освещено. Также стоит подумать и об удобстве полива – цветы нуждаются в регулярных поставках воды. Не стоит располагать клумбу за домом вдали от бочки с водой или системы орошения. Бессмысленно высаживать клумбу и там, где ее никто не увидит – цветы созданы природой для того, чтобы ими любоваться. Так пусть же клумба будет на видном месте – на выходе из дома или за окном, на подъезде к дому.</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06582" y="1836519"/>
            <a:ext cx="4547294" cy="3406994"/>
          </a:xfrm>
          <a:prstGeom prst="rect">
            <a:avLst/>
          </a:prstGeom>
        </p:spPr>
      </p:pic>
    </p:spTree>
    <p:extLst>
      <p:ext uri="{BB962C8B-B14F-4D97-AF65-F5344CB8AC3E}">
        <p14:creationId xmlns:p14="http://schemas.microsoft.com/office/powerpoint/2010/main" val="3128903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4" y="365125"/>
            <a:ext cx="5772150" cy="6078538"/>
          </a:xfrm>
        </p:spPr>
        <p:txBody>
          <a:bodyPr>
            <a:normAutofit/>
          </a:bodyPr>
          <a:lstStyle/>
          <a:p>
            <a:r>
              <a:rPr lang="ru-RU" sz="2800" dirty="0" smtClean="0">
                <a:latin typeface="Times New Roman" panose="02020603050405020304" pitchFamily="18" charset="0"/>
                <a:cs typeface="Times New Roman" panose="02020603050405020304" pitchFamily="18" charset="0"/>
              </a:rPr>
              <a:t>Еще несколько слов о выборе посадочного материала. Обязательно учитывайте окраску, период цветения и высоту. Любая клумба должна цвести как можно дольше, и продлить цветочную красоту поможет правильный подбор цветов по срокам цветения – то есть при окончании срока цветения одних им на смену будут приходить другие.</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72213" y="1468485"/>
            <a:ext cx="5855234" cy="4389390"/>
          </a:xfrm>
          <a:prstGeom prst="rect">
            <a:avLst/>
          </a:prstGeom>
        </p:spPr>
      </p:pic>
    </p:spTree>
    <p:extLst>
      <p:ext uri="{BB962C8B-B14F-4D97-AF65-F5344CB8AC3E}">
        <p14:creationId xmlns:p14="http://schemas.microsoft.com/office/powerpoint/2010/main" val="3472865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5763" y="365125"/>
            <a:ext cx="5786437" cy="6121400"/>
          </a:xfrm>
        </p:spPr>
        <p:txBody>
          <a:bodyPr>
            <a:normAutofit fontScale="90000"/>
          </a:bodyPr>
          <a:lstStyle/>
          <a:p>
            <a:r>
              <a:rPr lang="ru-RU" sz="2800" dirty="0" smtClean="0">
                <a:latin typeface="Times New Roman" panose="02020603050405020304" pitchFamily="18" charset="0"/>
                <a:cs typeface="Times New Roman" panose="02020603050405020304" pitchFamily="18" charset="0"/>
              </a:rPr>
              <a:t>Клумбы могут быть различными по форме и высоте. И для каждого типа имеются свои неписанные правила оформления. Например, при создании трехъярусных клумб в центре либо на заднем плане должны располагаться самые высокие растения. По краям же будут располагаться более низкие культуры, которые выполнят роль своеобразного обрамления. Между этими двумя ярусами будет располагаться второй, задающий основной фон цветнику.</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6296025" y="2324100"/>
            <a:ext cx="5715000" cy="3810000"/>
          </a:xfrm>
          <a:prstGeom prst="rect">
            <a:avLst/>
          </a:prstGeom>
        </p:spPr>
      </p:pic>
    </p:spTree>
    <p:extLst>
      <p:ext uri="{BB962C8B-B14F-4D97-AF65-F5344CB8AC3E}">
        <p14:creationId xmlns:p14="http://schemas.microsoft.com/office/powerpoint/2010/main" val="4276286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7176" y="365125"/>
            <a:ext cx="5229224" cy="6235700"/>
          </a:xfrm>
        </p:spPr>
        <p:txBody>
          <a:bodyPr>
            <a:normAutofit fontScale="90000"/>
          </a:bodyPr>
          <a:lstStyle/>
          <a:p>
            <a:r>
              <a:rPr lang="ru-RU" sz="2800" dirty="0" smtClean="0">
                <a:latin typeface="Times New Roman" panose="02020603050405020304" pitchFamily="18" charset="0"/>
                <a:cs typeface="Times New Roman" panose="02020603050405020304" pitchFamily="18" charset="0"/>
              </a:rPr>
              <a:t>Количество цветов рассчитывается примерно так: центральные цветы – несколько штук или небольшой пятачок достаточно высоких растений. Культуры со средней высотой высаживаются в количестве, вдвое большем, чем главные. А самые низкорослые будут иметь численность, в три раза большую, чем у главных цветов.</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Лучше всего для обустройства первой клумбы не брать больше 3 видов цветов и не создавать сложные композиции. В этом случае уход будет простым и приятным.</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17353" y="2533650"/>
            <a:ext cx="6107948" cy="4067175"/>
          </a:xfrm>
          <a:prstGeom prst="rect">
            <a:avLst/>
          </a:prstGeom>
        </p:spPr>
      </p:pic>
    </p:spTree>
    <p:extLst>
      <p:ext uri="{BB962C8B-B14F-4D97-AF65-F5344CB8AC3E}">
        <p14:creationId xmlns:p14="http://schemas.microsoft.com/office/powerpoint/2010/main" val="347310306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TotalTime>
  <Words>360</Words>
  <Application>Microsoft Office PowerPoint</Application>
  <PresentationFormat>Широкоэкранный</PresentationFormat>
  <Paragraphs>19</Paragraphs>
  <Slides>18</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Arial</vt:lpstr>
      <vt:lpstr>Calibri</vt:lpstr>
      <vt:lpstr>Calibri Light</vt:lpstr>
      <vt:lpstr>Monotype Corsiva</vt:lpstr>
      <vt:lpstr>Times New Roman</vt:lpstr>
      <vt:lpstr>Тема Office</vt:lpstr>
      <vt:lpstr>«Составление схем цветников на УОУ»</vt:lpstr>
      <vt:lpstr>Все цветники состоят из однолетних, многолетних цветочных культур.</vt:lpstr>
      <vt:lpstr>                     Правила создания цветников.  Прежде чем приступить к созданию цветника, следует ознакомиться с основными правилами проведения работ. Они облегчат понимание процесса обустройства клумб и позволят сделать их не только быстро, но и наилучшим образом.  - Никогда не торопитесь. За один сезон качественно и красиво обустроить все запланированные клумбы не получится.  - В соответствии со схемой и климатическими условиями, подберите цветы-однолетники, которые будут отлично сочетаться по окрасу и требованиям к условиям выращивания.  - Сразу не стоит связываться с капризными культурами. Лучше для начала потренироваться создавать клумбы из неприхотливых сортов. Помните, что основа клумбы – это растения, покрывающие почву. Они собой закроют не только коричневый грунт, но и стебли более рослых цветов. К тому же это – отличные защитники почвы от испарения влаги и разрастающихся сорняков.   </vt:lpstr>
      <vt:lpstr>Презентация PowerPoint</vt:lpstr>
      <vt:lpstr>- Не стоит высаживать растения по одной штуке – группами они всегда смотрятся намного лучше. Но и слишком много культур – это плохо, так как расти им будет неудобно.  - При составлении схемы помните, что у любого цветника должна быть своя изюминка. Это может быть какой-то центральный декоративный куст, красиво расположенные многолетние растения, однолетники, которые чем-то отличаются от основной массы цветов, их окружающих, выделяются на их фоне.  </vt:lpstr>
      <vt:lpstr>Правила выбора посадочного материала и места.   Одна из первых задач при обустройстве клумбы – это выбор места ее расположения. От этого во многом будет зависеть срок цветения. Место, где располагается клумба, должно быть хорошо освещено. Также стоит подумать и об удобстве полива – цветы нуждаются в регулярных поставках воды. Не стоит располагать клумбу за домом вдали от бочки с водой или системы орошения. Бессмысленно высаживать клумбу и там, где ее никто не увидит – цветы созданы природой для того, чтобы ими любоваться. Так пусть же клумба будет на видном месте – на выходе из дома или за окном, на подъезде к дому.  </vt:lpstr>
      <vt:lpstr>Еще несколько слов о выборе посадочного материала. Обязательно учитывайте окраску, период цветения и высоту. Любая клумба должна цвести как можно дольше, и продлить цветочную красоту поможет правильный подбор цветов по срокам цветения – то есть при окончании срока цветения одних им на смену будут приходить другие.  </vt:lpstr>
      <vt:lpstr>Клумбы могут быть различными по форме и высоте. И для каждого типа имеются свои неписанные правила оформления. Например, при создании трехъярусных клумб в центре либо на заднем плане должны располагаться самые высокие растения. По краям же будут располагаться более низкие культуры, которые выполнят роль своеобразного обрамления. Между этими двумя ярусами будет располагаться второй, задающий основной фон цветнику.  </vt:lpstr>
      <vt:lpstr>Количество цветов рассчитывается примерно так: центральные цветы – несколько штук или небольшой пятачок достаточно высоких растений. Культуры со средней высотой высаживаются в количестве, вдвое большем, чем главные. А самые низкорослые будут иметь численность, в три раза большую, чем у главных цветов. Лучше всего для обустройства первой клумбы не брать больше 3 видов цветов и не создавать сложные композиции. В этом случае уход будет простым и приятным.   </vt:lpstr>
      <vt:lpstr>                              Виды клумб  Клумбы могут иметь абсолютно разную форму и размеры – все зависит от ваших пожеланий и возможностей. Они бывают круглые и квадратные, фигурные, треугольные.  </vt:lpstr>
      <vt:lpstr>Выделяют три основных способа формирования цветников.  Равномерный ковер. Обычно для этого типа используются растения только одного вида или похожие по размерам, но имеющие разные цвета лепестков. За такой клумбой просто ухаживать, а смотрится она очень эффектно.  Многоярусная клумба. Она создается комбинированием цветов различной высоты, но впереди всегда будут самые низкие культуры. Она может быть круглой, угловой, пристенной. В уходе такие насаждения более сложны. Цветочные бордюры. Это клумбы, созданные вдоль садовых дорожек. Неприхотливы и обычно создаются из одного-двух видов растений.  </vt:lpstr>
      <vt:lpstr>Существуют и совсем необычные клумбы, которые могут дополнять какие-либо элементы дачного участка — например, украшать территорию вокруг пруда, иметь форму животного.  </vt:lpstr>
      <vt:lpstr>Выбор видов цветов.  Создание красивой клумбы – творческий процесс, который способен с головой поглотить любого садовода. Это отличный способ реализовать свой потенциал творца. Правильно подобрав растения для клумб, вы сможете создать на участке настоящее живое произведение искусства. </vt:lpstr>
      <vt:lpstr>1 – однолетние шток-розы трех цветов (белый, красный, желтый);  2 – подсолнух декоративный;  3 – мак испанский; 5 – кардинальская лобелия;  6, 7, 8 – колокольчик, котовник;  10 – очиток. Остальные цветы можно подобрать в соответствии с цветом, обозначенным на схеме  </vt:lpstr>
      <vt:lpstr>Клумба-торт:  1 – невысокие цветы красного оттенка;  2 – цветы белого или серебристого цвета;  3 – среднерослые растения с красными цветами;  4 и 5 – высокие фоновые культуры.  </vt:lpstr>
      <vt:lpstr>Круглая клумба:  1 – канны;  2 – бегония;  3 – петуния;  4 – львиный зев;  5 – бархатцы;  6 – алиссум;  7 – агератум;  8 – пиретрум.  </vt:lpstr>
      <vt:lpstr>Презентация PowerPoint</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«Составление схем цветников на УОУ»</dc:title>
  <dc:creator>натальяfyyf новокрещенова</dc:creator>
  <cp:lastModifiedBy>натальяfyyf новокрещенова</cp:lastModifiedBy>
  <cp:revision>9</cp:revision>
  <dcterms:created xsi:type="dcterms:W3CDTF">2020-04-05T13:23:15Z</dcterms:created>
  <dcterms:modified xsi:type="dcterms:W3CDTF">2020-04-05T14:51:14Z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801207</vt:lpwstr>
  </property>
  <property fmtid="{D5CDD505-2E9C-101B-9397-08002B2CF9AE}" name="NXPowerLiteSettings" pid="3">
    <vt:lpwstr>C7000400038000</vt:lpwstr>
  </property>
  <property fmtid="{D5CDD505-2E9C-101B-9397-08002B2CF9AE}" name="NXPowerLiteVersion" pid="4">
    <vt:lpwstr>S9.0.1</vt:lpwstr>
  </property>
</Properties>
</file>