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57" r:id="rId3"/>
    <p:sldId id="267" r:id="rId4"/>
    <p:sldId id="258" r:id="rId5"/>
    <p:sldId id="259" r:id="rId6"/>
    <p:sldId id="289" r:id="rId7"/>
    <p:sldId id="260" r:id="rId8"/>
    <p:sldId id="279" r:id="rId9"/>
    <p:sldId id="266" r:id="rId10"/>
    <p:sldId id="278" r:id="rId11"/>
    <p:sldId id="287" r:id="rId12"/>
    <p:sldId id="288" r:id="rId13"/>
    <p:sldId id="273" r:id="rId14"/>
    <p:sldId id="277" r:id="rId15"/>
    <p:sldId id="284" r:id="rId16"/>
    <p:sldId id="285" r:id="rId17"/>
    <p:sldId id="280" r:id="rId18"/>
    <p:sldId id="283" r:id="rId19"/>
    <p:sldId id="263" r:id="rId20"/>
    <p:sldId id="276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E4CC7-7BEE-47ED-AF32-12F21D4377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21149-0675-4AEA-A4FB-2FFDDC623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21149-0675-4AEA-A4FB-2FFDDC6237D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21149-0675-4AEA-A4FB-2FFDDC6237D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21149-0675-4AEA-A4FB-2FFDDC6237D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3B1718-7A30-4283-AEA7-BBC4CA023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CE31A-5CC2-4C07-B9B9-F8847A086A7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-243408"/>
            <a:ext cx="6624736" cy="6048672"/>
          </a:xfrm>
        </p:spPr>
        <p:txBody>
          <a:bodyPr>
            <a:norm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Специфика работы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педагога – психолога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в детском саду</a:t>
            </a: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smtClean="0"/>
              <a:t>                                                  Составила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smtClean="0"/>
              <a:t>                                                              педагог-психолог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smtClean="0"/>
              <a:t>                                                           Куртямова М.И.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32656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«Детский  сад «Теремок»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advTm="5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 l="13565"/>
          <a:stretch>
            <a:fillRect/>
          </a:stretch>
        </p:blipFill>
        <p:spPr bwMode="auto">
          <a:xfrm>
            <a:off x="611560" y="692696"/>
            <a:ext cx="3750568" cy="259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 t="30189" r="-3414"/>
          <a:stretch>
            <a:fillRect/>
          </a:stretch>
        </p:blipFill>
        <p:spPr bwMode="auto">
          <a:xfrm>
            <a:off x="4499992" y="692696"/>
            <a:ext cx="41764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screen"/>
          <a:srcRect t="43333" r="7188"/>
          <a:stretch>
            <a:fillRect/>
          </a:stretch>
        </p:blipFill>
        <p:spPr bwMode="auto">
          <a:xfrm>
            <a:off x="467544" y="3501008"/>
            <a:ext cx="406794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3140968"/>
            <a:ext cx="3672408" cy="266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268760"/>
            <a:ext cx="40386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ser\Music\IMG_20181102_1432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 l="12970" t="22645" r="22069" b="10769"/>
          <a:stretch>
            <a:fillRect/>
          </a:stretch>
        </p:blipFill>
        <p:spPr bwMode="auto">
          <a:xfrm>
            <a:off x="4355976" y="1052736"/>
            <a:ext cx="2160240" cy="2016224"/>
          </a:xfrm>
          <a:prstGeom prst="rect">
            <a:avLst/>
          </a:prstGeom>
          <a:noFill/>
        </p:spPr>
      </p:pic>
      <p:pic>
        <p:nvPicPr>
          <p:cNvPr id="3076" name="Picture 4" descr="C:\Users\user\Music\IMG_20181102_143327.jpg"/>
          <p:cNvPicPr>
            <a:picLocks noChangeAspect="1" noChangeArrowheads="1"/>
          </p:cNvPicPr>
          <p:nvPr/>
        </p:nvPicPr>
        <p:blipFill>
          <a:blip r:embed="rId5" cstate="screen"/>
          <a:srcRect l="15000" t="18182" r="15000" b="18182"/>
          <a:stretch>
            <a:fillRect/>
          </a:stretch>
        </p:blipFill>
        <p:spPr bwMode="auto">
          <a:xfrm rot="10800000">
            <a:off x="6660232" y="1052736"/>
            <a:ext cx="1728192" cy="1944216"/>
          </a:xfrm>
          <a:prstGeom prst="rect">
            <a:avLst/>
          </a:prstGeom>
          <a:noFill/>
        </p:spPr>
      </p:pic>
      <p:pic>
        <p:nvPicPr>
          <p:cNvPr id="3077" name="Picture 5" descr="C:\Users\user\Music\IMG_20181102_143517.jpg"/>
          <p:cNvPicPr>
            <a:picLocks noChangeAspect="1" noChangeArrowheads="1"/>
          </p:cNvPicPr>
          <p:nvPr/>
        </p:nvPicPr>
        <p:blipFill>
          <a:blip r:embed="rId6" cstate="screen"/>
          <a:srcRect l="26316" t="13889" r="18421" b="13889"/>
          <a:stretch>
            <a:fillRect/>
          </a:stretch>
        </p:blipFill>
        <p:spPr bwMode="auto">
          <a:xfrm rot="10800000">
            <a:off x="6804248" y="3212976"/>
            <a:ext cx="1728192" cy="1512168"/>
          </a:xfrm>
          <a:prstGeom prst="rect">
            <a:avLst/>
          </a:prstGeom>
          <a:noFill/>
        </p:spPr>
      </p:pic>
      <p:pic>
        <p:nvPicPr>
          <p:cNvPr id="13" name="Picture 2" descr="C:\Users\user\Documents\Photos\DSC_0000599.jpg"/>
          <p:cNvPicPr>
            <a:picLocks noChangeAspect="1" noChangeArrowheads="1"/>
          </p:cNvPicPr>
          <p:nvPr/>
        </p:nvPicPr>
        <p:blipFill>
          <a:blip r:embed="rId7" cstate="screen"/>
          <a:srcRect l="5769" t="14286" r="7692" b="8571"/>
          <a:stretch>
            <a:fillRect/>
          </a:stretch>
        </p:blipFill>
        <p:spPr bwMode="auto">
          <a:xfrm>
            <a:off x="395536" y="3501008"/>
            <a:ext cx="1800200" cy="1368152"/>
          </a:xfrm>
          <a:prstGeom prst="rect">
            <a:avLst/>
          </a:prstGeom>
          <a:noFill/>
        </p:spPr>
      </p:pic>
      <p:pic>
        <p:nvPicPr>
          <p:cNvPr id="14" name="Picture 10" descr="C:\Users\user\Documents\Photos\DSC_0000623.jpg"/>
          <p:cNvPicPr>
            <a:picLocks noChangeAspect="1" noChangeArrowheads="1"/>
          </p:cNvPicPr>
          <p:nvPr/>
        </p:nvPicPr>
        <p:blipFill>
          <a:blip r:embed="rId8" cstate="screen"/>
          <a:srcRect l="9259" t="2381"/>
          <a:stretch>
            <a:fillRect/>
          </a:stretch>
        </p:blipFill>
        <p:spPr bwMode="auto">
          <a:xfrm>
            <a:off x="395536" y="5013176"/>
            <a:ext cx="1800200" cy="1368152"/>
          </a:xfrm>
          <a:prstGeom prst="rect">
            <a:avLst/>
          </a:prstGeom>
          <a:noFill/>
        </p:spPr>
      </p:pic>
      <p:pic>
        <p:nvPicPr>
          <p:cNvPr id="15" name="Picture 7" descr="C:\Users\user\Documents\Photos\DSC_0000603.jpg"/>
          <p:cNvPicPr>
            <a:picLocks noChangeAspect="1" noChangeArrowheads="1"/>
          </p:cNvPicPr>
          <p:nvPr/>
        </p:nvPicPr>
        <p:blipFill>
          <a:blip r:embed="rId9" cstate="screen"/>
          <a:srcRect l="9434" t="2439" r="13208" b="14634"/>
          <a:stretch>
            <a:fillRect/>
          </a:stretch>
        </p:blipFill>
        <p:spPr bwMode="auto">
          <a:xfrm>
            <a:off x="2411760" y="5013176"/>
            <a:ext cx="2088232" cy="1368152"/>
          </a:xfrm>
          <a:prstGeom prst="rect">
            <a:avLst/>
          </a:prstGeom>
          <a:noFill/>
        </p:spPr>
      </p:pic>
      <p:pic>
        <p:nvPicPr>
          <p:cNvPr id="16" name="Picture 8" descr="C:\Users\user\Documents\Photos\DSC_0000609.jpg"/>
          <p:cNvPicPr>
            <a:picLocks noChangeAspect="1" noChangeArrowheads="1"/>
          </p:cNvPicPr>
          <p:nvPr/>
        </p:nvPicPr>
        <p:blipFill>
          <a:blip r:embed="rId10" cstate="screen"/>
          <a:srcRect l="19951" t="28458" r="20566" b="21431"/>
          <a:stretch>
            <a:fillRect/>
          </a:stretch>
        </p:blipFill>
        <p:spPr bwMode="auto">
          <a:xfrm>
            <a:off x="4716016" y="5013176"/>
            <a:ext cx="1224136" cy="1368152"/>
          </a:xfrm>
          <a:prstGeom prst="rect">
            <a:avLst/>
          </a:prstGeom>
          <a:noFill/>
        </p:spPr>
      </p:pic>
      <p:pic>
        <p:nvPicPr>
          <p:cNvPr id="17" name="Picture 5" descr="C:\Users\user\Documents\Photos\DSC_0000602.jpg"/>
          <p:cNvPicPr>
            <a:picLocks noChangeAspect="1" noChangeArrowheads="1"/>
          </p:cNvPicPr>
          <p:nvPr/>
        </p:nvPicPr>
        <p:blipFill>
          <a:blip r:embed="rId11" cstate="screen"/>
          <a:srcRect l="4801" t="20135" r="13590" b="11322"/>
          <a:stretch>
            <a:fillRect/>
          </a:stretch>
        </p:blipFill>
        <p:spPr bwMode="auto">
          <a:xfrm>
            <a:off x="4644008" y="3212976"/>
            <a:ext cx="1872208" cy="1440160"/>
          </a:xfrm>
          <a:prstGeom prst="rect">
            <a:avLst/>
          </a:prstGeom>
          <a:noFill/>
        </p:spPr>
      </p:pic>
      <p:pic>
        <p:nvPicPr>
          <p:cNvPr id="18" name="Picture 4" descr="C:\Users\user\Documents\Photos\DSC_0000601.jpg"/>
          <p:cNvPicPr>
            <a:picLocks noChangeAspect="1" noChangeArrowheads="1"/>
          </p:cNvPicPr>
          <p:nvPr/>
        </p:nvPicPr>
        <p:blipFill>
          <a:blip r:embed="rId12" cstate="screen"/>
          <a:srcRect l="11602" t="25938" r="5205" b="9095"/>
          <a:stretch>
            <a:fillRect/>
          </a:stretch>
        </p:blipFill>
        <p:spPr bwMode="auto">
          <a:xfrm>
            <a:off x="2555776" y="3429000"/>
            <a:ext cx="1656184" cy="1440160"/>
          </a:xfrm>
          <a:prstGeom prst="rect">
            <a:avLst/>
          </a:prstGeom>
          <a:noFill/>
        </p:spPr>
      </p:pic>
      <p:pic>
        <p:nvPicPr>
          <p:cNvPr id="19" name="Picture 2" descr="C:\Users\user\Documents\Photos\DSC_0000616.jpg"/>
          <p:cNvPicPr>
            <a:picLocks noChangeAspect="1" noChangeArrowheads="1"/>
          </p:cNvPicPr>
          <p:nvPr/>
        </p:nvPicPr>
        <p:blipFill>
          <a:blip r:embed="rId13" cstate="screen"/>
          <a:srcRect t="11769" r="995" b="23000"/>
          <a:stretch>
            <a:fillRect/>
          </a:stretch>
        </p:blipFill>
        <p:spPr bwMode="auto">
          <a:xfrm>
            <a:off x="6156176" y="5013176"/>
            <a:ext cx="2592288" cy="144016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E:\DCIM\100D5200\DSC_0375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 l="18463" t="6435" r="22107"/>
          <a:stretch>
            <a:fillRect/>
          </a:stretch>
        </p:blipFill>
        <p:spPr bwMode="auto">
          <a:xfrm>
            <a:off x="395536" y="692696"/>
            <a:ext cx="4038600" cy="200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E:\DCIM\100D5200\DSC_0376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 l="20807" t="6435" r="8698"/>
          <a:stretch>
            <a:fillRect/>
          </a:stretch>
        </p:blipFill>
        <p:spPr bwMode="auto">
          <a:xfrm>
            <a:off x="4644008" y="620688"/>
            <a:ext cx="400993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\Documents\Photos\DSC_0000614.jpg"/>
          <p:cNvPicPr>
            <a:picLocks noChangeAspect="1" noChangeArrowheads="1"/>
          </p:cNvPicPr>
          <p:nvPr/>
        </p:nvPicPr>
        <p:blipFill>
          <a:blip r:embed="rId4" cstate="screen"/>
          <a:srcRect t="18133" r="3116" b="38910"/>
          <a:stretch>
            <a:fillRect/>
          </a:stretch>
        </p:blipFill>
        <p:spPr bwMode="auto">
          <a:xfrm>
            <a:off x="395536" y="2708920"/>
            <a:ext cx="1656184" cy="1800200"/>
          </a:xfrm>
          <a:prstGeom prst="rect">
            <a:avLst/>
          </a:prstGeom>
          <a:noFill/>
        </p:spPr>
      </p:pic>
      <p:pic>
        <p:nvPicPr>
          <p:cNvPr id="8" name="Picture 3" descr="C:\Users\user\Documents\Photos\DSC_0000613.jpg"/>
          <p:cNvPicPr>
            <a:picLocks noChangeAspect="1" noChangeArrowheads="1"/>
          </p:cNvPicPr>
          <p:nvPr/>
        </p:nvPicPr>
        <p:blipFill>
          <a:blip r:embed="rId5" cstate="screen"/>
          <a:srcRect t="4000" r="2083" b="26667"/>
          <a:stretch>
            <a:fillRect/>
          </a:stretch>
        </p:blipFill>
        <p:spPr bwMode="auto">
          <a:xfrm>
            <a:off x="323528" y="4581128"/>
            <a:ext cx="1728192" cy="1944216"/>
          </a:xfrm>
          <a:prstGeom prst="rect">
            <a:avLst/>
          </a:prstGeom>
          <a:noFill/>
        </p:spPr>
      </p:pic>
      <p:pic>
        <p:nvPicPr>
          <p:cNvPr id="9" name="Picture 3" descr="C:\Users\user\Documents\Photos\DSC_0000625.jpg"/>
          <p:cNvPicPr>
            <a:picLocks noChangeAspect="1" noChangeArrowheads="1"/>
          </p:cNvPicPr>
          <p:nvPr/>
        </p:nvPicPr>
        <p:blipFill>
          <a:blip r:embed="rId6" cstate="screen"/>
          <a:srcRect t="20513" r="-1887" b="10256"/>
          <a:stretch>
            <a:fillRect/>
          </a:stretch>
        </p:blipFill>
        <p:spPr bwMode="auto">
          <a:xfrm>
            <a:off x="5940152" y="4581128"/>
            <a:ext cx="2808312" cy="1944216"/>
          </a:xfrm>
          <a:prstGeom prst="rect">
            <a:avLst/>
          </a:prstGeom>
          <a:noFill/>
        </p:spPr>
      </p:pic>
      <p:pic>
        <p:nvPicPr>
          <p:cNvPr id="10" name="Picture 5" descr="C:\Users\user\Documents\Photos\DSC_0000605.jpg"/>
          <p:cNvPicPr>
            <a:picLocks noChangeAspect="1" noChangeArrowheads="1"/>
          </p:cNvPicPr>
          <p:nvPr/>
        </p:nvPicPr>
        <p:blipFill>
          <a:blip r:embed="rId7" cstate="screen"/>
          <a:srcRect l="11111" t="845" r="5556" b="14710"/>
          <a:stretch>
            <a:fillRect/>
          </a:stretch>
        </p:blipFill>
        <p:spPr bwMode="auto">
          <a:xfrm>
            <a:off x="2915816" y="4509120"/>
            <a:ext cx="2160240" cy="2016224"/>
          </a:xfrm>
          <a:prstGeom prst="rect">
            <a:avLst/>
          </a:prstGeom>
          <a:noFill/>
        </p:spPr>
      </p:pic>
      <p:pic>
        <p:nvPicPr>
          <p:cNvPr id="11" name="Picture 4" descr="C:\Users\user\Documents\Photos\DSC_0000607.jpg"/>
          <p:cNvPicPr>
            <a:picLocks noChangeAspect="1" noChangeArrowheads="1"/>
          </p:cNvPicPr>
          <p:nvPr/>
        </p:nvPicPr>
        <p:blipFill>
          <a:blip r:embed="rId8" cstate="screen"/>
          <a:srcRect t="27273" b="24242"/>
          <a:stretch>
            <a:fillRect/>
          </a:stretch>
        </p:blipFill>
        <p:spPr bwMode="auto">
          <a:xfrm>
            <a:off x="6156176" y="2636912"/>
            <a:ext cx="2448272" cy="1800200"/>
          </a:xfrm>
          <a:prstGeom prst="rect">
            <a:avLst/>
          </a:prstGeom>
          <a:noFill/>
        </p:spPr>
      </p:pic>
      <p:pic>
        <p:nvPicPr>
          <p:cNvPr id="12" name="Содержимое 4" descr="E:\DCIM\100D5200\DSC_0377.JPG"/>
          <p:cNvPicPr>
            <a:picLocks/>
          </p:cNvPicPr>
          <p:nvPr/>
        </p:nvPicPr>
        <p:blipFill>
          <a:blip r:embed="rId9" cstate="screen"/>
          <a:srcRect l="19899" t="4290" r="7868"/>
          <a:stretch>
            <a:fillRect/>
          </a:stretch>
        </p:blipFill>
        <p:spPr bwMode="auto">
          <a:xfrm>
            <a:off x="2915816" y="2780928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t="29319" r="11364"/>
          <a:stretch>
            <a:fillRect/>
          </a:stretch>
        </p:blipFill>
        <p:spPr bwMode="auto">
          <a:xfrm>
            <a:off x="467544" y="476672"/>
            <a:ext cx="2808312" cy="243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user\Pictures\IMG_20181122_164335.jpg"/>
          <p:cNvPicPr>
            <a:picLocks noChangeAspect="1" noChangeArrowheads="1"/>
          </p:cNvPicPr>
          <p:nvPr/>
        </p:nvPicPr>
        <p:blipFill>
          <a:blip r:embed="rId3" cstate="screen"/>
          <a:srcRect t="6122" b="16327"/>
          <a:stretch>
            <a:fillRect/>
          </a:stretch>
        </p:blipFill>
        <p:spPr bwMode="auto">
          <a:xfrm>
            <a:off x="3347864" y="404664"/>
            <a:ext cx="2448272" cy="2520280"/>
          </a:xfrm>
          <a:prstGeom prst="rect">
            <a:avLst/>
          </a:prstGeom>
          <a:noFill/>
        </p:spPr>
      </p:pic>
      <p:pic>
        <p:nvPicPr>
          <p:cNvPr id="1027" name="Picture 3" descr="C:\Users\user\Pictures\IMG-848144449dc255d5cebb607dc5b21c4b-V.jpg"/>
          <p:cNvPicPr>
            <a:picLocks noChangeAspect="1" noChangeArrowheads="1"/>
          </p:cNvPicPr>
          <p:nvPr/>
        </p:nvPicPr>
        <p:blipFill>
          <a:blip r:embed="rId4" cstate="screen"/>
          <a:srcRect l="6061" t="12000" r="3030" b="10000"/>
          <a:stretch>
            <a:fillRect/>
          </a:stretch>
        </p:blipFill>
        <p:spPr bwMode="auto">
          <a:xfrm>
            <a:off x="251520" y="3212976"/>
            <a:ext cx="2880320" cy="2808312"/>
          </a:xfrm>
          <a:prstGeom prst="rect">
            <a:avLst/>
          </a:prstGeom>
          <a:noFill/>
        </p:spPr>
      </p:pic>
      <p:pic>
        <p:nvPicPr>
          <p:cNvPr id="1028" name="Picture 4" descr="C:\Users\user\Pictures\IMG_20181122_092627.jpg"/>
          <p:cNvPicPr>
            <a:picLocks noChangeAspect="1" noChangeArrowheads="1"/>
          </p:cNvPicPr>
          <p:nvPr/>
        </p:nvPicPr>
        <p:blipFill>
          <a:blip r:embed="rId5" cstate="screen"/>
          <a:srcRect l="6066" t="45447" r="5976" b="8249"/>
          <a:stretch>
            <a:fillRect/>
          </a:stretch>
        </p:blipFill>
        <p:spPr bwMode="auto">
          <a:xfrm>
            <a:off x="3203848" y="3212976"/>
            <a:ext cx="2736304" cy="280831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 t="23729" r="11111" b="9534"/>
          <a:stretch>
            <a:fillRect/>
          </a:stretch>
        </p:blipFill>
        <p:spPr bwMode="auto">
          <a:xfrm>
            <a:off x="6228184" y="3212976"/>
            <a:ext cx="25922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user\Pictures\IMG_20181220_1139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8144" y="404664"/>
            <a:ext cx="2952328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Сенсорная комната (в нашем случае «темная» сенсорная комната) – это организованная особым образом окружающая среда, состоящая из множества различного рода стимуляторов, которые воздействуют на органы зрения, слуха, обоняния, осязания …</a:t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000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 t="47395" r="-1754"/>
          <a:stretch>
            <a:fillRect/>
          </a:stretch>
        </p:blipFill>
        <p:spPr bwMode="auto">
          <a:xfrm>
            <a:off x="395536" y="4005064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 l="43848"/>
          <a:stretch>
            <a:fillRect/>
          </a:stretch>
        </p:blipFill>
        <p:spPr bwMode="auto">
          <a:xfrm>
            <a:off x="395536" y="1268760"/>
            <a:ext cx="388843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196752"/>
            <a:ext cx="388843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717032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160240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Развитие и гармонизация эмоционально-волевой сферы детей идет через: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снятие психоэмоционального напряжения;</a:t>
            </a:r>
            <a:br>
              <a:rPr lang="ru-RU" sz="1400" dirty="0" smtClean="0"/>
            </a:br>
            <a:r>
              <a:rPr lang="ru-RU" sz="1400" dirty="0" err="1" smtClean="0"/>
              <a:t>саморегуляцию</a:t>
            </a:r>
            <a:r>
              <a:rPr lang="ru-RU" sz="1400" dirty="0" smtClean="0"/>
              <a:t> и самоконтроль;</a:t>
            </a:r>
            <a:br>
              <a:rPr lang="ru-RU" sz="1400" dirty="0" smtClean="0"/>
            </a:br>
            <a:r>
              <a:rPr lang="ru-RU" sz="1400" dirty="0" smtClean="0"/>
              <a:t>умение управлять своим телом, дыханием;</a:t>
            </a:r>
            <a:br>
              <a:rPr lang="ru-RU" sz="1400" dirty="0" smtClean="0"/>
            </a:br>
            <a:r>
              <a:rPr lang="ru-RU" sz="1400" dirty="0" smtClean="0"/>
              <a:t> умение передавать свои ощущения в речи;</a:t>
            </a:r>
            <a:br>
              <a:rPr lang="ru-RU" sz="1400" dirty="0" smtClean="0"/>
            </a:br>
            <a:r>
              <a:rPr lang="ru-RU" sz="1400" dirty="0" smtClean="0"/>
              <a:t>умение расслабляться, освобождаться от напряжения;</a:t>
            </a:r>
            <a:br>
              <a:rPr lang="ru-RU" sz="1400" dirty="0" smtClean="0"/>
            </a:br>
            <a:r>
              <a:rPr lang="ru-RU" sz="1400" dirty="0" smtClean="0"/>
              <a:t>формирование представлений о положительных и отрицательных эмоциях;</a:t>
            </a:r>
            <a:br>
              <a:rPr lang="ru-RU" sz="1400" dirty="0" smtClean="0"/>
            </a:br>
            <a:r>
              <a:rPr lang="ru-RU" sz="1400" dirty="0" smtClean="0"/>
              <a:t>воспитание уверенности в себе.</a:t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 l="20000" r="11429"/>
          <a:stretch>
            <a:fillRect/>
          </a:stretch>
        </p:blipFill>
        <p:spPr bwMode="auto">
          <a:xfrm>
            <a:off x="467544" y="2780928"/>
            <a:ext cx="2520280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2780928"/>
            <a:ext cx="2736304" cy="284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2708920"/>
            <a:ext cx="24613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"Уголке эмоций" дети могут познакомиться с эмоциями и их выражением, поиграть в игры и примерить на себя ту или иную роль.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83569" y="1700809"/>
            <a:ext cx="8003232" cy="81379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Собрана картотека игр, игры-лото «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Театр-настроения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», маски, 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эмоции,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пособия «Я учусь общаться и понимать окружающих», «Азбука эмоций», «Угадай настроение», «Волшебный сундучок»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223470" y="2514600"/>
            <a:ext cx="2884885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0880" cy="1368152"/>
          </a:xfrm>
        </p:spPr>
        <p:txBody>
          <a:bodyPr>
            <a:norm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коммуникативной сферы детей предполагает: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эмпатических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чувств, желания оказывать друг другу эмоциональную и физическую поддержку; формирование мотивации к общению и развитие коммуникативных навыков;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преодоление негативных эмоций по отношению к сверстникам (агрессивности).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 l="-8247" t="16149" r="4308"/>
          <a:stretch>
            <a:fillRect/>
          </a:stretch>
        </p:blipFill>
        <p:spPr bwMode="auto">
          <a:xfrm>
            <a:off x="467544" y="1772816"/>
            <a:ext cx="381642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 l="15135" t="14525" r="37226" b="28634"/>
          <a:stretch>
            <a:fillRect/>
          </a:stretch>
        </p:blipFill>
        <p:spPr bwMode="auto">
          <a:xfrm>
            <a:off x="4572000" y="2420888"/>
            <a:ext cx="38884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4005064"/>
            <a:ext cx="36724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00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Консультативное направление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0861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Зона индивидуального приёма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Консультирование  по запросам администрации, педагогов, беседы  и консультации с  родителями по вопросам   развития и воспитания детей.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Проведение совместных консультаций для специалистов и педагогов ДОУ с целью повышения  психологической культуры и   обеспечения преемственности в   работе с детьми.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1"/>
            <a:ext cx="40386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Информационный стенд «Уголок психолога»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Полезная информация для  родителей и педагогов 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Предлагаются буклеты, брошюры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различные темы воспитания 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ребенка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DCIM\100D5200\DSC_0237.JPG"/>
          <p:cNvPicPr/>
          <p:nvPr/>
        </p:nvPicPr>
        <p:blipFill>
          <a:blip r:embed="rId2" cstate="screen"/>
          <a:srcRect l="18267" r="16189" b="21429"/>
          <a:stretch>
            <a:fillRect/>
          </a:stretch>
        </p:blipFill>
        <p:spPr bwMode="auto">
          <a:xfrm>
            <a:off x="5004048" y="4869160"/>
            <a:ext cx="31683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DCIM\100D5200\DSC_0243.JPG"/>
          <p:cNvPicPr/>
          <p:nvPr/>
        </p:nvPicPr>
        <p:blipFill>
          <a:blip r:embed="rId3" cstate="screen"/>
          <a:srcRect t="11945" r="3368" b="16382"/>
          <a:stretch>
            <a:fillRect/>
          </a:stretch>
        </p:blipFill>
        <p:spPr bwMode="auto">
          <a:xfrm>
            <a:off x="4788024" y="2708920"/>
            <a:ext cx="309634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«Мир входит в сознание человека лишь через дверь органов внешних чувств.   Если она закрыта, то он не может войти в него,  не может вступить с ним в связь. Мир тогда не существует для сознания». </a:t>
            </a:r>
          </a:p>
          <a:p>
            <a:pPr algn="r">
              <a:buNone/>
            </a:pPr>
            <a:r>
              <a:rPr lang="ru-RU" dirty="0" err="1" smtClean="0"/>
              <a:t>Брейер</a:t>
            </a:r>
            <a:r>
              <a:rPr lang="ru-RU" dirty="0" smtClean="0"/>
              <a:t> Б.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996952"/>
            <a:ext cx="33123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/>
          <a:srcRect l="6977" t="3245" b="2642"/>
          <a:stretch>
            <a:fillRect/>
          </a:stretch>
        </p:blipFill>
        <p:spPr bwMode="auto">
          <a:xfrm>
            <a:off x="4860032" y="2996952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00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 t="24269" r="15135"/>
          <a:stretch>
            <a:fillRect/>
          </a:stretch>
        </p:blipFill>
        <p:spPr bwMode="auto">
          <a:xfrm>
            <a:off x="395536" y="692696"/>
            <a:ext cx="2822104" cy="335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 r="37203" b="6423"/>
          <a:stretch>
            <a:fillRect/>
          </a:stretch>
        </p:blipFill>
        <p:spPr bwMode="auto">
          <a:xfrm>
            <a:off x="3563888" y="1700808"/>
            <a:ext cx="23762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708920"/>
            <a:ext cx="25567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1000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9692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Благодарю за внимание.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b="1" dirty="0" smtClean="0"/>
              <a:t>Информационная – каждый</a:t>
            </a:r>
          </a:p>
          <a:p>
            <a:pPr>
              <a:buNone/>
            </a:pPr>
            <a:r>
              <a:rPr lang="ru-RU" dirty="0" smtClean="0"/>
              <a:t>предмет несет определенные</a:t>
            </a:r>
          </a:p>
          <a:p>
            <a:pPr>
              <a:buNone/>
            </a:pPr>
            <a:r>
              <a:rPr lang="ru-RU" dirty="0" smtClean="0"/>
              <a:t>сведения об окружающем</a:t>
            </a:r>
          </a:p>
          <a:p>
            <a:pPr>
              <a:buNone/>
            </a:pPr>
            <a:r>
              <a:rPr lang="ru-RU" dirty="0" smtClean="0"/>
              <a:t>мире, становится средством</a:t>
            </a:r>
          </a:p>
          <a:p>
            <a:pPr>
              <a:buNone/>
            </a:pPr>
            <a:r>
              <a:rPr lang="ru-RU" dirty="0" smtClean="0"/>
              <a:t>передачи социального опыта.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b="1" dirty="0" smtClean="0"/>
              <a:t>Развивающая – сочетание</a:t>
            </a:r>
          </a:p>
          <a:p>
            <a:pPr>
              <a:buNone/>
            </a:pPr>
            <a:r>
              <a:rPr lang="ru-RU" dirty="0" smtClean="0"/>
              <a:t>традиционных и новых,</a:t>
            </a:r>
          </a:p>
          <a:p>
            <a:pPr>
              <a:buNone/>
            </a:pPr>
            <a:r>
              <a:rPr lang="ru-RU" dirty="0" smtClean="0"/>
              <a:t>необычных компонентов, что</a:t>
            </a:r>
          </a:p>
          <a:p>
            <a:pPr>
              <a:buNone/>
            </a:pPr>
            <a:r>
              <a:rPr lang="ru-RU" dirty="0" smtClean="0"/>
              <a:t>обеспечивает</a:t>
            </a:r>
          </a:p>
          <a:p>
            <a:pPr>
              <a:buNone/>
            </a:pPr>
            <a:r>
              <a:rPr lang="ru-RU" dirty="0" smtClean="0"/>
              <a:t>преемственность развития</a:t>
            </a:r>
          </a:p>
          <a:p>
            <a:pPr>
              <a:buNone/>
            </a:pPr>
            <a:r>
              <a:rPr lang="ru-RU" dirty="0" smtClean="0"/>
              <a:t>деятельности от простых ее</a:t>
            </a:r>
          </a:p>
          <a:p>
            <a:pPr>
              <a:buNone/>
            </a:pPr>
            <a:r>
              <a:rPr lang="ru-RU" dirty="0" smtClean="0"/>
              <a:t>форм к более сложным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Стимулирующая </a:t>
            </a:r>
          </a:p>
          <a:p>
            <a:pPr>
              <a:buNone/>
            </a:pPr>
            <a:r>
              <a:rPr lang="ru-RU" dirty="0" smtClean="0"/>
              <a:t>должна быть мобильной</a:t>
            </a:r>
          </a:p>
          <a:p>
            <a:pPr>
              <a:buNone/>
            </a:pPr>
            <a:r>
              <a:rPr lang="ru-RU" dirty="0" smtClean="0"/>
              <a:t>и динамичной. В ее</a:t>
            </a:r>
          </a:p>
          <a:p>
            <a:pPr>
              <a:buNone/>
            </a:pPr>
            <a:r>
              <a:rPr lang="ru-RU" dirty="0" smtClean="0"/>
              <a:t>организации педагогу-</a:t>
            </a:r>
          </a:p>
          <a:p>
            <a:pPr>
              <a:buNone/>
            </a:pPr>
            <a:r>
              <a:rPr lang="ru-RU" dirty="0" smtClean="0"/>
              <a:t>психологу необходимо</a:t>
            </a:r>
          </a:p>
          <a:p>
            <a:pPr>
              <a:buNone/>
            </a:pPr>
            <a:r>
              <a:rPr lang="ru-RU" dirty="0" smtClean="0"/>
              <a:t>учитывать «зону</a:t>
            </a:r>
          </a:p>
          <a:p>
            <a:pPr>
              <a:buNone/>
            </a:pPr>
            <a:r>
              <a:rPr lang="ru-RU" dirty="0" smtClean="0"/>
              <a:t>ближайшего развития»,</a:t>
            </a:r>
          </a:p>
          <a:p>
            <a:pPr>
              <a:buNone/>
            </a:pPr>
            <a:r>
              <a:rPr lang="ru-RU" dirty="0" smtClean="0"/>
              <a:t>возрастные,</a:t>
            </a:r>
          </a:p>
          <a:p>
            <a:pPr>
              <a:buNone/>
            </a:pPr>
            <a:r>
              <a:rPr lang="ru-RU" dirty="0" smtClean="0"/>
              <a:t>индивидуальные</a:t>
            </a:r>
          </a:p>
          <a:p>
            <a:pPr>
              <a:buNone/>
            </a:pPr>
            <a:r>
              <a:rPr lang="ru-RU" dirty="0" smtClean="0"/>
              <a:t>особенности ребенка,</a:t>
            </a:r>
          </a:p>
          <a:p>
            <a:pPr>
              <a:buNone/>
            </a:pPr>
            <a:r>
              <a:rPr lang="ru-RU" dirty="0" smtClean="0"/>
              <a:t>его потребности,</a:t>
            </a:r>
          </a:p>
          <a:p>
            <a:pPr>
              <a:buNone/>
            </a:pPr>
            <a:r>
              <a:rPr lang="ru-RU" dirty="0" smtClean="0"/>
              <a:t>стремления и</a:t>
            </a:r>
          </a:p>
          <a:p>
            <a:pPr>
              <a:buNone/>
            </a:pPr>
            <a:r>
              <a:rPr lang="ru-RU" dirty="0" smtClean="0"/>
              <a:t>способности</a:t>
            </a:r>
            <a:endParaRPr lang="ru-RU" dirty="0"/>
          </a:p>
        </p:txBody>
      </p:sp>
    </p:spTree>
  </p:cSld>
  <p:clrMapOvr>
    <a:masterClrMapping/>
  </p:clrMapOvr>
  <p:transition advTm="13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54726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9361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развивающей  предметно -пространственной среде в кабинете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Развивающая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предметно-пространственная среда  в кабинете должна обеспечивать возможность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совместной деятельности детей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взрослых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(в том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числе  детей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возраста)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двигательной активности детей, а также возможности для уединения.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2.Развивающая предметно-пространственная среда  должна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быть: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одержательно насыщенной, трансформируемой,  полифункциональной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вариативной,  доступной, безопасной.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6191250" algn="l"/>
              </a:tabLst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Формы работы с детьми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Групповые занятия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Подгрупповые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Тренинги</a:t>
            </a:r>
            <a:endParaRPr lang="ru-RU" sz="3200" dirty="0"/>
          </a:p>
        </p:txBody>
      </p:sp>
    </p:spTree>
  </p:cSld>
  <p:clrMapOvr>
    <a:masterClrMapping/>
  </p:clrMapOvr>
  <p:transition advTm="15000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График работы педагога – психолога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4254624" cy="501090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Понедельник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8.30 – 9.00   -   Заполнение и  оформление документации по семьям СОП. Посещение второй группы раннего возраста, прием детей.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9.00 – 9.30   -   Психолого-педагогическое сопровождение в режимных моментах второй группы раннего возраста. 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9.30 – 12..00  - ИДКРР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12.00 – 12.30 - Работа с документацией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14.00 – 15.00 - Работа с педагогами.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15.00 – 17.00 - Анализ и обобщение полученных результатов. Изучение  методической литературы.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Вторник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8.30 – 9.00   -   Индивидуальные консультации с родителями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9.00 – 9.30   -   Подготовка к НОД, диагностическому обследованию.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9.30  –  11.00 – Занятие. Средняя группа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11.00 – 11.30 -  Занятие. Старшая группа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11.30 – 12.00-   ИДКРР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12.00 – 12.30 -  Работа с документацией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14.00 – 15.00 -  Работа с педагогами, родителями.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15.00 – 17.00 -  ИКТ, подготовка к консультациям с родителями.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01415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Четверг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8.30 – 9.00  -     Индивидуальные консультации с родителями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9.00 – 10.00 -    ИДКРР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10.00 – 11.00 – Занятие. Коррекция личностного развития. Старшая группа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11.00 – 12.00 - ИДКРР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12.00 – 12.30 - Работа с документацией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14.00 – 14.30 - Работа с  педагогами, родителями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14.30 – 17.00 - Анализ и обобщение полученных результатов. Компьютерная  обработка результатов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Пятница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8.30 – 9.00  -    Индивидуальные консультации с родителями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9.00 – 9.30  -    Подготовка к диагностическому обследованию, НОД.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9.30 – 10.00 -   Психолого педагогическое сопровождение в режимных  моментах.  Занятие. Вторая группа раннего возраста.    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10.00 – 12.30 - Оформление документации, карт. Подготовка к работе с педагогами, родителями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14.00 – 15.00 - Заполнение отчетной документации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15.00 – 17.00 -  Анализ психолого – педагогической литературы, ИКТ.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График работы составлен на основании Положения о режиме рабочего времени и времени отдыха работников образовательных учреждений, утвержденного Приказом Минобразования  РФ № 945 от 01.03.2004г.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Карашвили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Е.А. «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Медико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- психолого - педагогическая служба в ДОУ».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Диагностическое направление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уровня актуального   развития ребенка, его  потенциальных возможностей, индивидуальных особенностей интеллектуального и эмоционального развития, выявление неблагоприятных   тенденций в развитии ребенка   выявление неблагоприятных   тенденций в развитии ребенка.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3356992"/>
            <a:ext cx="2736304" cy="272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ser\Pictures\IMG_20181214_162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3284984"/>
            <a:ext cx="2808312" cy="288032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Просветительское направление</a:t>
            </a:r>
            <a:br>
              <a:rPr lang="ru-RU" sz="2000" dirty="0" smtClean="0"/>
            </a:br>
            <a:r>
              <a:rPr lang="ru-RU" sz="1800" dirty="0" smtClean="0"/>
              <a:t> Зона наглядного, демонстрационного и дидактического материала для осуществления коррекционно-развивающей работы с детьми - Зона организационно-методической   деятельности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 t="1758" r="10594"/>
          <a:stretch>
            <a:fillRect/>
          </a:stretch>
        </p:blipFill>
        <p:spPr bwMode="auto">
          <a:xfrm>
            <a:off x="395536" y="2132856"/>
            <a:ext cx="361074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 l="5245" t="15551" r="2039" b="11880"/>
          <a:stretch>
            <a:fillRect/>
          </a:stretch>
        </p:blipFill>
        <p:spPr bwMode="auto">
          <a:xfrm>
            <a:off x="4716016" y="1844824"/>
            <a:ext cx="35283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3645024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Психокоррекционное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развивающее      направление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В своей работе реализую коррекционно-развивающие и развивающие программы: Программа,  психолого-педагогическое сопровождение, комплексные занятия «Адаптация детей при поступлении в детский сад» И.В. Лапина. Психологическая безопасность ребенка раннего возраста (современные технологии, программа адаптации, диагностические методики, игровой материал) </a:t>
            </a:r>
            <a:r>
              <a:rPr lang="ru-RU" dirty="0" err="1" smtClean="0"/>
              <a:t>Ю.А.Афонькиной</a:t>
            </a:r>
            <a:r>
              <a:rPr lang="ru-RU" dirty="0" smtClean="0"/>
              <a:t>. Психологическая программа </a:t>
            </a:r>
            <a:r>
              <a:rPr lang="ru-RU" dirty="0" err="1" smtClean="0"/>
              <a:t>Н.Куражевой</a:t>
            </a:r>
            <a:r>
              <a:rPr lang="ru-RU" dirty="0" smtClean="0"/>
              <a:t> «Цветик - </a:t>
            </a:r>
            <a:r>
              <a:rPr lang="ru-RU" dirty="0" err="1" smtClean="0"/>
              <a:t>семицветик</a:t>
            </a:r>
            <a:r>
              <a:rPr lang="ru-RU" dirty="0" smtClean="0"/>
              <a:t>» - 3-4 лет; 4-5лет; 5-6 лет. Комплексная система коррекционно-развивающих занятий с детьми старшего дошкольного возраста  В.Г </a:t>
            </a:r>
            <a:r>
              <a:rPr lang="ru-RU" dirty="0" err="1" smtClean="0"/>
              <a:t>Маралова</a:t>
            </a:r>
            <a:r>
              <a:rPr lang="ru-RU" dirty="0" smtClean="0"/>
              <a:t> и Л.П. Фроловой. Развитие внимания и эмоциональной сферы 4-6 лет  </a:t>
            </a:r>
            <a:r>
              <a:rPr lang="ru-RU" dirty="0" err="1" smtClean="0"/>
              <a:t>Ю.Е.Веприцкой</a:t>
            </a:r>
            <a:r>
              <a:rPr lang="ru-RU" dirty="0" smtClean="0"/>
              <a:t>. Программа эмоционального развития детей «Давайте жить дружно!», «Удивляюсь, злюсь, боюсь, хвастаюсь и радуюсь»  С.В.Крюковой, Н.П. </a:t>
            </a:r>
            <a:r>
              <a:rPr lang="ru-RU" dirty="0" err="1" smtClean="0"/>
              <a:t>Слободника</a:t>
            </a:r>
            <a:r>
              <a:rPr lang="ru-RU" dirty="0" smtClean="0"/>
              <a:t>. 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advTm="20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1164</TotalTime>
  <Words>825</Words>
  <Application>Microsoft Office PowerPoint</Application>
  <PresentationFormat>Экран (4:3)</PresentationFormat>
  <Paragraphs>108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Специфика работы  педагога – психолога  в детском саду                                                     Составила                                                                педагог-психолог                                                            Куртямова М.И.</vt:lpstr>
      <vt:lpstr>Слайд 2</vt:lpstr>
      <vt:lpstr>                  Функции</vt:lpstr>
      <vt:lpstr>               </vt:lpstr>
      <vt:lpstr>    Формы работы с детьми </vt:lpstr>
      <vt:lpstr> График работы педагога – психолога </vt:lpstr>
      <vt:lpstr>Диагностическое направление</vt:lpstr>
      <vt:lpstr>Просветительское направление  Зона наглядного, демонстрационного и дидактического материала для осуществления коррекционно-развивающей работы с детьми - Зона организационно-методической   деятельности</vt:lpstr>
      <vt:lpstr>Психокоррекционное и развивающее      направление</vt:lpstr>
      <vt:lpstr>Слайд 10</vt:lpstr>
      <vt:lpstr> </vt:lpstr>
      <vt:lpstr>Слайд 12</vt:lpstr>
      <vt:lpstr>Слайд 13</vt:lpstr>
      <vt:lpstr>Сенсорная комната (в нашем случае «темная» сенсорная комната) – это организованная особым образом окружающая среда, состоящая из множества различного рода стимуляторов, которые воздействуют на органы зрения, слуха, обоняния, осязания … </vt:lpstr>
      <vt:lpstr>Слайд 15</vt:lpstr>
      <vt:lpstr>Развитие и гармонизация эмоционально-волевой сферы детей идет через: снятие психоэмоционального напряжения; саморегуляцию и самоконтроль; умение управлять своим телом, дыханием;  умение передавать свои ощущения в речи; умение расслабляться, освобождаться от напряжения; формирование представлений о положительных и отрицательных эмоциях; воспитание уверенности в себе. </vt:lpstr>
      <vt:lpstr>В "Уголке эмоций" дети могут познакомиться с эмоциями и их выражением, поиграть в игры и примерить на себя ту или иную роль. </vt:lpstr>
      <vt:lpstr>Развитие коммуникативной сферы детей предполагает: формирование эмпатических чувств, желания оказывать друг другу эмоциональную и физическую поддержку; формирование мотивации к общению и развитие коммуникативных навыков; преодоление негативных эмоций по отношению к сверстникам (агрессивности). </vt:lpstr>
      <vt:lpstr>Консультативное направление</vt:lpstr>
      <vt:lpstr>Слайд 20</vt:lpstr>
      <vt:lpstr>          Благодарю за внимание.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развивающей предметно- пространственной среды        кабинете педагога- психолога   Составила М.И. Куртямова</dc:title>
  <dc:creator>user</dc:creator>
  <cp:lastModifiedBy>user</cp:lastModifiedBy>
  <cp:revision>69</cp:revision>
  <dcterms:created xsi:type="dcterms:W3CDTF">2017-01-22T14:04:39Z</dcterms:created>
  <dcterms:modified xsi:type="dcterms:W3CDTF">2020-04-07T13:49:17Z</dcterms:modified>
</cp:coreProperties>
</file>