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6" r:id="rId11"/>
    <p:sldId id="267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8" d="100"/>
          <a:sy n="78" d="100"/>
        </p:scale>
        <p:origin x="-1146" y="23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159B77-7454-4150-8AC3-15512587674B}" type="datetimeFigureOut">
              <a:rPr lang="ru-RU" smtClean="0"/>
              <a:t>07.04.2020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6DCADC-D3FA-461A-95F5-81BBE6EF9FC7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159B77-7454-4150-8AC3-15512587674B}" type="datetimeFigureOut">
              <a:rPr lang="ru-RU" smtClean="0"/>
              <a:t>07.04.2020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6DCADC-D3FA-461A-95F5-81BBE6EF9FC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159B77-7454-4150-8AC3-15512587674B}" type="datetimeFigureOut">
              <a:rPr lang="ru-RU" smtClean="0"/>
              <a:t>07.04.2020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6DCADC-D3FA-461A-95F5-81BBE6EF9FC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159B77-7454-4150-8AC3-15512587674B}" type="datetimeFigureOut">
              <a:rPr lang="ru-RU" smtClean="0"/>
              <a:t>07.04.2020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6DCADC-D3FA-461A-95F5-81BBE6EF9FC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159B77-7454-4150-8AC3-15512587674B}" type="datetimeFigureOut">
              <a:rPr lang="ru-RU" smtClean="0"/>
              <a:t>07.04.2020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486DCADC-D3FA-461A-95F5-81BBE6EF9FC7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159B77-7454-4150-8AC3-15512587674B}" type="datetimeFigureOut">
              <a:rPr lang="ru-RU" smtClean="0"/>
              <a:t>07.04.2020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6DCADC-D3FA-461A-95F5-81BBE6EF9FC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159B77-7454-4150-8AC3-15512587674B}" type="datetimeFigureOut">
              <a:rPr lang="ru-RU" smtClean="0"/>
              <a:t>07.04.2020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6DCADC-D3FA-461A-95F5-81BBE6EF9FC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159B77-7454-4150-8AC3-15512587674B}" type="datetimeFigureOut">
              <a:rPr lang="ru-RU" smtClean="0"/>
              <a:t>07.04.2020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6DCADC-D3FA-461A-95F5-81BBE6EF9FC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159B77-7454-4150-8AC3-15512587674B}" type="datetimeFigureOut">
              <a:rPr lang="ru-RU" smtClean="0"/>
              <a:t>07.04.2020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6DCADC-D3FA-461A-95F5-81BBE6EF9FC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159B77-7454-4150-8AC3-15512587674B}" type="datetimeFigureOut">
              <a:rPr lang="ru-RU" smtClean="0"/>
              <a:t>07.04.2020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6DCADC-D3FA-461A-95F5-81BBE6EF9FC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159B77-7454-4150-8AC3-15512587674B}" type="datetimeFigureOut">
              <a:rPr lang="ru-RU" smtClean="0"/>
              <a:t>07.04.2020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6DCADC-D3FA-461A-95F5-81BBE6EF9FC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86159B77-7454-4150-8AC3-15512587674B}" type="datetimeFigureOut">
              <a:rPr lang="ru-RU" smtClean="0"/>
              <a:t>07.04.2020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486DCADC-D3FA-461A-95F5-81BBE6EF9FC7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jpeg"/><Relationship Id="rId3" Type="http://schemas.openxmlformats.org/officeDocument/2006/relationships/image" Target="../media/image21.gif"/><Relationship Id="rId7" Type="http://schemas.openxmlformats.org/officeDocument/2006/relationships/image" Target="../media/image25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47664" y="2348880"/>
            <a:ext cx="8229600" cy="1785950"/>
          </a:xfrm>
        </p:spPr>
        <p:txBody>
          <a:bodyPr>
            <a:normAutofit/>
          </a:bodyPr>
          <a:lstStyle/>
          <a:p>
            <a:r>
              <a:rPr lang="en-US" sz="8000" dirty="0" smtClean="0">
                <a:solidFill>
                  <a:srgbClr val="002060"/>
                </a:solidFill>
              </a:rPr>
              <a:t>SPORTS</a:t>
            </a:r>
            <a:endParaRPr lang="ru-RU" sz="8000" dirty="0">
              <a:solidFill>
                <a:srgbClr val="002060"/>
              </a:solidFill>
            </a:endParaRPr>
          </a:p>
        </p:txBody>
      </p:sp>
      <p:pic>
        <p:nvPicPr>
          <p:cNvPr id="4" name="Содержимое 3" descr="спорт.jpg"/>
          <p:cNvPicPr>
            <a:picLocks noChangeAspect="1"/>
          </p:cNvPicPr>
          <p:nvPr/>
        </p:nvPicPr>
        <p:blipFill>
          <a:blip r:embed="rId2"/>
          <a:srcRect r="16044" b="16044"/>
          <a:stretch>
            <a:fillRect/>
          </a:stretch>
        </p:blipFill>
        <p:spPr>
          <a:xfrm>
            <a:off x="323528" y="2348880"/>
            <a:ext cx="2837428" cy="2214578"/>
          </a:xfrm>
          <a:prstGeom prst="rect">
            <a:avLst/>
          </a:prstGeom>
          <a:ln>
            <a:solidFill>
              <a:srgbClr val="FF0000"/>
            </a:solidFill>
          </a:ln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002060"/>
                </a:solidFill>
              </a:rPr>
              <a:t>FILL THE TABLE WITH THE NOUNS</a:t>
            </a:r>
            <a:endParaRPr lang="ru-RU" dirty="0">
              <a:solidFill>
                <a:srgbClr val="002060"/>
              </a:solidFill>
            </a:endParaRPr>
          </a:p>
        </p:txBody>
      </p:sp>
      <p:cxnSp>
        <p:nvCxnSpPr>
          <p:cNvPr id="4" name="Прямая соединительная линия 3"/>
          <p:cNvCxnSpPr/>
          <p:nvPr/>
        </p:nvCxnSpPr>
        <p:spPr>
          <a:xfrm>
            <a:off x="714348" y="1857364"/>
            <a:ext cx="7429552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/>
          <p:cNvCxnSpPr/>
          <p:nvPr/>
        </p:nvCxnSpPr>
        <p:spPr>
          <a:xfrm rot="5400000">
            <a:off x="1858150" y="2357430"/>
            <a:ext cx="2142346" cy="79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rot="5400000">
            <a:off x="4751389" y="2321711"/>
            <a:ext cx="2070908" cy="79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642910" y="1357298"/>
            <a:ext cx="20717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To go</a:t>
            </a:r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643306" y="1357298"/>
            <a:ext cx="1285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To do</a:t>
            </a:r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357950" y="1285860"/>
            <a:ext cx="13573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To play</a:t>
            </a:r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85786" y="3429000"/>
            <a:ext cx="7715304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800" b="1" strike="sngStrike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Football</a:t>
            </a:r>
            <a:r>
              <a:rPr lang="en-US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swimming, water polo, gardening, jogging, skating, baseball, gymnastics,  skiing, boxing, athletics, house riding,  snowboarding, dancing,  basketball, wrestling.</a:t>
            </a:r>
            <a:endParaRPr lang="ru-RU" sz="2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072198" y="2000240"/>
            <a:ext cx="17859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football</a:t>
            </a:r>
            <a:endParaRPr lang="ru-RU" b="1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51142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002060"/>
                </a:solidFill>
              </a:rPr>
              <a:t>Thank you for attention!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4" name="Содержимое 3" descr="skier on a race course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785918" y="2214554"/>
            <a:ext cx="5572164" cy="4123401"/>
          </a:xfrm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r>
              <a:rPr lang="en-US" dirty="0" smtClean="0">
                <a:solidFill>
                  <a:srgbClr val="002060"/>
                </a:solidFill>
              </a:rPr>
              <a:t>KINDS OF SPORTS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6" name="Содержимое 5" descr="спорт1.gif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42976" y="1571612"/>
            <a:ext cx="7385963" cy="4357718"/>
          </a:xfrm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2060"/>
                </a:solidFill>
              </a:rPr>
              <a:t>GAMES WITH A BALL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4" name="Содержимое 3" descr="баскетбол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28596" y="1214422"/>
            <a:ext cx="2700860" cy="2025645"/>
          </a:xfrm>
        </p:spPr>
      </p:pic>
      <p:pic>
        <p:nvPicPr>
          <p:cNvPr id="5" name="Рисунок 4" descr="бейсбол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29322" y="1285860"/>
            <a:ext cx="2667000" cy="4000500"/>
          </a:xfrm>
          <a:prstGeom prst="rect">
            <a:avLst/>
          </a:prstGeom>
        </p:spPr>
      </p:pic>
      <p:pic>
        <p:nvPicPr>
          <p:cNvPr id="6" name="Рисунок 5" descr="вод поло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28860" y="3286124"/>
            <a:ext cx="2964647" cy="237171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143240" y="1500174"/>
            <a:ext cx="22860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basketball</a:t>
            </a:r>
            <a:endParaRPr lang="ru-RU" sz="32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42910" y="5572140"/>
            <a:ext cx="41434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</a:t>
            </a:r>
            <a:r>
              <a:rPr lang="en-US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ater polo</a:t>
            </a:r>
            <a:endParaRPr lang="ru-RU" sz="32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000760" y="5643578"/>
            <a:ext cx="28575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baseball</a:t>
            </a:r>
            <a:endParaRPr lang="ru-RU" sz="32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2060"/>
                </a:solidFill>
              </a:rPr>
              <a:t>GAMES WITH A BALL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5" name="Рисунок 4" descr="волейбол 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00826" y="1214422"/>
            <a:ext cx="2286016" cy="2286016"/>
          </a:xfrm>
          <a:prstGeom prst="rect">
            <a:avLst/>
          </a:prstGeom>
        </p:spPr>
      </p:pic>
      <p:pic>
        <p:nvPicPr>
          <p:cNvPr id="6" name="Рисунок 5" descr="футбол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2910" y="3857628"/>
            <a:ext cx="2674616" cy="2786058"/>
          </a:xfrm>
          <a:prstGeom prst="rect">
            <a:avLst/>
          </a:prstGeom>
        </p:spPr>
      </p:pic>
      <p:pic>
        <p:nvPicPr>
          <p:cNvPr id="4" name="Содержимое 3" descr="волейбол.jpg"/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3143240" y="2214554"/>
            <a:ext cx="3912689" cy="2599764"/>
          </a:xfrm>
        </p:spPr>
      </p:pic>
      <p:sp>
        <p:nvSpPr>
          <p:cNvPr id="7" name="TextBox 6"/>
          <p:cNvSpPr txBox="1"/>
          <p:nvPr/>
        </p:nvSpPr>
        <p:spPr>
          <a:xfrm>
            <a:off x="714348" y="1285860"/>
            <a:ext cx="50006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volleyball</a:t>
            </a:r>
            <a:endParaRPr lang="ru-RU" sz="3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357554" y="5286388"/>
            <a:ext cx="321471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football</a:t>
            </a:r>
            <a:endParaRPr lang="ru-RU" sz="4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2060"/>
                </a:solidFill>
              </a:rPr>
              <a:t>GAMES WITH A BALL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4" name="Содержимое 3" descr="наст теннис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214942" y="4714883"/>
            <a:ext cx="3357586" cy="1745945"/>
          </a:xfrm>
        </p:spPr>
      </p:pic>
      <p:pic>
        <p:nvPicPr>
          <p:cNvPr id="5" name="Рисунок 4" descr="теннис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86248" y="1357298"/>
            <a:ext cx="4262446" cy="3196836"/>
          </a:xfrm>
          <a:prstGeom prst="rect">
            <a:avLst/>
          </a:prstGeom>
        </p:spPr>
      </p:pic>
      <p:pic>
        <p:nvPicPr>
          <p:cNvPr id="6" name="Рисунок 5" descr="тенис1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8662" y="2500306"/>
            <a:ext cx="3329600" cy="248887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928662" y="1500174"/>
            <a:ext cx="300039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tennis</a:t>
            </a:r>
            <a:endParaRPr lang="ru-RU" sz="4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214414" y="5500702"/>
            <a:ext cx="392909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</a:t>
            </a:r>
            <a:r>
              <a:rPr lang="en-US" sz="4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ing pong</a:t>
            </a:r>
            <a:endParaRPr lang="ru-RU" sz="4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2060"/>
                </a:solidFill>
              </a:rPr>
              <a:t>WINTER SPORTS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4" name="Содержимое 3" descr="коньки.jpg"/>
          <p:cNvPicPr>
            <a:picLocks noGrp="1" noChangeAspect="1"/>
          </p:cNvPicPr>
          <p:nvPr>
            <p:ph idx="1"/>
          </p:nvPr>
        </p:nvPicPr>
        <p:blipFill>
          <a:blip r:embed="rId2"/>
          <a:srcRect l="3448" r="20690"/>
          <a:stretch>
            <a:fillRect/>
          </a:stretch>
        </p:blipFill>
        <p:spPr>
          <a:xfrm>
            <a:off x="500034" y="1142984"/>
            <a:ext cx="1571636" cy="2838232"/>
          </a:xfrm>
        </p:spPr>
      </p:pic>
      <p:pic>
        <p:nvPicPr>
          <p:cNvPr id="5" name="Рисунок 4" descr="лыжи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43504" y="1285860"/>
            <a:ext cx="3262307" cy="2195341"/>
          </a:xfrm>
          <a:prstGeom prst="rect">
            <a:avLst/>
          </a:prstGeom>
        </p:spPr>
      </p:pic>
      <p:pic>
        <p:nvPicPr>
          <p:cNvPr id="6" name="Рисунок 5" descr="сноуборд.jpg"/>
          <p:cNvPicPr>
            <a:picLocks noChangeAspect="1"/>
          </p:cNvPicPr>
          <p:nvPr/>
        </p:nvPicPr>
        <p:blipFill>
          <a:blip r:embed="rId4" cstate="print"/>
          <a:srcRect l="6383" r="10637"/>
          <a:stretch>
            <a:fillRect/>
          </a:stretch>
        </p:blipFill>
        <p:spPr>
          <a:xfrm>
            <a:off x="6357950" y="3929066"/>
            <a:ext cx="2500330" cy="2099319"/>
          </a:xfrm>
          <a:prstGeom prst="rect">
            <a:avLst/>
          </a:prstGeom>
        </p:spPr>
      </p:pic>
      <p:pic>
        <p:nvPicPr>
          <p:cNvPr id="7" name="Рисунок 6" descr="хоккей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8596" y="4357694"/>
            <a:ext cx="2714612" cy="2035959"/>
          </a:xfrm>
          <a:prstGeom prst="rect">
            <a:avLst/>
          </a:prstGeom>
        </p:spPr>
      </p:pic>
      <p:pic>
        <p:nvPicPr>
          <p:cNvPr id="8" name="Рисунок 7" descr="коньки1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500167" y="2857497"/>
            <a:ext cx="1357322" cy="1357322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357422" y="1500174"/>
            <a:ext cx="250033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skating</a:t>
            </a:r>
            <a:endParaRPr lang="ru-RU" sz="32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214678" y="2714620"/>
            <a:ext cx="192882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skiing</a:t>
            </a:r>
            <a:endParaRPr lang="ru-RU" sz="32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714744" y="3929066"/>
            <a:ext cx="20002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hockey</a:t>
            </a:r>
            <a:endParaRPr lang="ru-RU" sz="32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428992" y="5214950"/>
            <a:ext cx="30003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snowboarding</a:t>
            </a:r>
            <a:endParaRPr lang="ru-RU" sz="32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2060"/>
                </a:solidFill>
              </a:rPr>
              <a:t>WATER SPORTS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4" name="Содержимое 3" descr="серфи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71472" y="1285860"/>
            <a:ext cx="3214678" cy="2393909"/>
          </a:xfrm>
        </p:spPr>
      </p:pic>
      <p:pic>
        <p:nvPicPr>
          <p:cNvPr id="5" name="Рисунок 4" descr="плавание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643570" y="1357298"/>
            <a:ext cx="3143272" cy="2357454"/>
          </a:xfrm>
          <a:prstGeom prst="rect">
            <a:avLst/>
          </a:prstGeom>
        </p:spPr>
      </p:pic>
      <p:pic>
        <p:nvPicPr>
          <p:cNvPr id="6" name="Рисунок 5" descr="вод поло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71802" y="3357562"/>
            <a:ext cx="2964647" cy="237171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00034" y="4000504"/>
            <a:ext cx="24288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surfing</a:t>
            </a:r>
            <a:endParaRPr lang="ru-RU" sz="2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357950" y="4000504"/>
            <a:ext cx="21431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swimming</a:t>
            </a:r>
            <a:endParaRPr lang="ru-RU" sz="2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143240" y="5857892"/>
            <a:ext cx="30003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water polo</a:t>
            </a:r>
            <a:endParaRPr lang="ru-RU" sz="2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2060"/>
                </a:solidFill>
              </a:rPr>
              <a:t>OTHER KINDS OF SPORTS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4" name="Содержимое 3" descr="бокс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00034" y="1285860"/>
            <a:ext cx="2571768" cy="2140997"/>
          </a:xfrm>
        </p:spPr>
      </p:pic>
      <p:pic>
        <p:nvPicPr>
          <p:cNvPr id="5" name="Рисунок 4" descr="бег.gif"/>
          <p:cNvPicPr>
            <a:picLocks noChangeAspect="1"/>
          </p:cNvPicPr>
          <p:nvPr/>
        </p:nvPicPr>
        <p:blipFill>
          <a:blip r:embed="rId3"/>
          <a:srcRect t="16376"/>
          <a:stretch>
            <a:fillRect/>
          </a:stretch>
        </p:blipFill>
        <p:spPr>
          <a:xfrm>
            <a:off x="6143636" y="1142984"/>
            <a:ext cx="2571768" cy="1407123"/>
          </a:xfrm>
          <a:prstGeom prst="rect">
            <a:avLst/>
          </a:prstGeom>
        </p:spPr>
      </p:pic>
      <p:pic>
        <p:nvPicPr>
          <p:cNvPr id="6" name="Рисунок 5" descr="борьба.jpg"/>
          <p:cNvPicPr>
            <a:picLocks noChangeAspect="1"/>
          </p:cNvPicPr>
          <p:nvPr/>
        </p:nvPicPr>
        <p:blipFill>
          <a:blip r:embed="rId4" cstate="print"/>
          <a:srcRect t="5571"/>
          <a:stretch>
            <a:fillRect/>
          </a:stretch>
        </p:blipFill>
        <p:spPr>
          <a:xfrm>
            <a:off x="6929454" y="2500306"/>
            <a:ext cx="1714496" cy="2421724"/>
          </a:xfrm>
          <a:prstGeom prst="rect">
            <a:avLst/>
          </a:prstGeom>
        </p:spPr>
      </p:pic>
      <p:pic>
        <p:nvPicPr>
          <p:cNvPr id="7" name="Рисунок 6" descr="бокс 1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357422" y="2428868"/>
            <a:ext cx="2571736" cy="1928802"/>
          </a:xfrm>
          <a:prstGeom prst="rect">
            <a:avLst/>
          </a:prstGeom>
        </p:spPr>
      </p:pic>
      <p:pic>
        <p:nvPicPr>
          <p:cNvPr id="8" name="Рисунок 7" descr="гонки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71472" y="4357694"/>
            <a:ext cx="2571768" cy="1357322"/>
          </a:xfrm>
          <a:prstGeom prst="rect">
            <a:avLst/>
          </a:prstGeom>
        </p:spPr>
      </p:pic>
      <p:pic>
        <p:nvPicPr>
          <p:cNvPr id="9" name="Рисунок 8" descr="гимнастика1.jp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429388" y="4929832"/>
            <a:ext cx="2328850" cy="1749225"/>
          </a:xfrm>
          <a:prstGeom prst="rect">
            <a:avLst/>
          </a:prstGeom>
        </p:spPr>
      </p:pic>
      <p:pic>
        <p:nvPicPr>
          <p:cNvPr id="10" name="Рисунок 9" descr="гимнастика.jp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214810" y="4357694"/>
            <a:ext cx="2216869" cy="1762127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4357686" y="1357298"/>
            <a:ext cx="19288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athletics</a:t>
            </a:r>
            <a:endParaRPr lang="ru-RU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071802" y="1928802"/>
            <a:ext cx="16430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boxing</a:t>
            </a:r>
            <a:endParaRPr lang="ru-RU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929190" y="3071810"/>
            <a:ext cx="221457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wrestling</a:t>
            </a:r>
            <a:endParaRPr lang="ru-RU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857224" y="5715016"/>
            <a:ext cx="22860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car racing</a:t>
            </a:r>
            <a:endParaRPr lang="ru-RU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857620" y="6072206"/>
            <a:ext cx="25717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gymnastics</a:t>
            </a:r>
            <a:endParaRPr lang="ru-RU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>
                <a:solidFill>
                  <a:srgbClr val="002060"/>
                </a:solidFill>
              </a:rPr>
              <a:t>NEW WORDS AND WORD COMBINATIONS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1"/>
            <a:ext cx="4614866" cy="4548206"/>
          </a:xfrm>
        </p:spPr>
        <p:txBody>
          <a:bodyPr numCol="2">
            <a:noAutofit/>
          </a:bodyPr>
          <a:lstStyle/>
          <a:p>
            <a:r>
              <a:rPr lang="en-US" sz="1800" b="1" dirty="0" smtClean="0">
                <a:solidFill>
                  <a:schemeClr val="bg1"/>
                </a:solidFill>
              </a:rPr>
              <a:t>Extreme sports</a:t>
            </a:r>
          </a:p>
          <a:p>
            <a:r>
              <a:rPr lang="en-US" sz="1800" b="1" dirty="0" smtClean="0">
                <a:solidFill>
                  <a:schemeClr val="bg1"/>
                </a:solidFill>
              </a:rPr>
              <a:t>Pastime</a:t>
            </a:r>
          </a:p>
          <a:p>
            <a:r>
              <a:rPr lang="en-US" sz="1800" b="1" dirty="0" smtClean="0">
                <a:solidFill>
                  <a:schemeClr val="bg1"/>
                </a:solidFill>
              </a:rPr>
              <a:t>Activity</a:t>
            </a:r>
          </a:p>
          <a:p>
            <a:r>
              <a:rPr lang="en-US" sz="1800" b="1" dirty="0" smtClean="0">
                <a:solidFill>
                  <a:schemeClr val="bg1"/>
                </a:solidFill>
              </a:rPr>
              <a:t>Competition</a:t>
            </a:r>
          </a:p>
          <a:p>
            <a:r>
              <a:rPr lang="en-US" sz="1800" b="1" dirty="0" smtClean="0">
                <a:solidFill>
                  <a:schemeClr val="bg1"/>
                </a:solidFill>
              </a:rPr>
              <a:t>Forward</a:t>
            </a:r>
          </a:p>
          <a:p>
            <a:r>
              <a:rPr lang="en-US" sz="1800" b="1" dirty="0" smtClean="0">
                <a:solidFill>
                  <a:schemeClr val="bg1"/>
                </a:solidFill>
              </a:rPr>
              <a:t>Defender</a:t>
            </a:r>
          </a:p>
          <a:p>
            <a:r>
              <a:rPr lang="en-US" sz="1800" b="1" dirty="0" smtClean="0">
                <a:solidFill>
                  <a:schemeClr val="bg1"/>
                </a:solidFill>
              </a:rPr>
              <a:t>Challenge</a:t>
            </a:r>
          </a:p>
          <a:p>
            <a:r>
              <a:rPr lang="en-US" sz="1800" b="1" dirty="0" smtClean="0">
                <a:solidFill>
                  <a:schemeClr val="bg1"/>
                </a:solidFill>
              </a:rPr>
              <a:t>Skiing</a:t>
            </a:r>
          </a:p>
          <a:p>
            <a:r>
              <a:rPr lang="en-US" sz="1800" b="1" dirty="0" smtClean="0">
                <a:solidFill>
                  <a:schemeClr val="bg1"/>
                </a:solidFill>
              </a:rPr>
              <a:t>Skating</a:t>
            </a:r>
          </a:p>
          <a:p>
            <a:r>
              <a:rPr lang="en-US" sz="1800" b="1" dirty="0" smtClean="0">
                <a:solidFill>
                  <a:schemeClr val="bg1"/>
                </a:solidFill>
              </a:rPr>
              <a:t>Snowboarding</a:t>
            </a:r>
          </a:p>
          <a:p>
            <a:r>
              <a:rPr lang="en-US" sz="1800" b="1" dirty="0" smtClean="0">
                <a:solidFill>
                  <a:schemeClr val="bg1"/>
                </a:solidFill>
              </a:rPr>
              <a:t>Sport club</a:t>
            </a:r>
          </a:p>
          <a:p>
            <a:r>
              <a:rPr lang="en-US" sz="1800" b="1" dirty="0" smtClean="0">
                <a:solidFill>
                  <a:schemeClr val="bg1"/>
                </a:solidFill>
              </a:rPr>
              <a:t>To play</a:t>
            </a:r>
          </a:p>
          <a:p>
            <a:r>
              <a:rPr lang="en-US" sz="1800" b="1" dirty="0" smtClean="0">
                <a:solidFill>
                  <a:schemeClr val="bg1"/>
                </a:solidFill>
              </a:rPr>
              <a:t>To compete</a:t>
            </a:r>
          </a:p>
          <a:p>
            <a:r>
              <a:rPr lang="en-US" sz="1800" b="1" dirty="0" smtClean="0">
                <a:solidFill>
                  <a:schemeClr val="bg1"/>
                </a:solidFill>
              </a:rPr>
              <a:t>To earn</a:t>
            </a:r>
          </a:p>
          <a:p>
            <a:r>
              <a:rPr lang="en-US" sz="1800" b="1" dirty="0" smtClean="0">
                <a:solidFill>
                  <a:schemeClr val="bg1"/>
                </a:solidFill>
              </a:rPr>
              <a:t>To  join</a:t>
            </a:r>
          </a:p>
          <a:p>
            <a:r>
              <a:rPr lang="en-US" sz="1800" b="1" dirty="0" smtClean="0">
                <a:solidFill>
                  <a:schemeClr val="bg1"/>
                </a:solidFill>
              </a:rPr>
              <a:t>To score a goal</a:t>
            </a:r>
          </a:p>
          <a:p>
            <a:r>
              <a:rPr lang="en-US" sz="1800" b="1" dirty="0" smtClean="0">
                <a:solidFill>
                  <a:schemeClr val="bg1"/>
                </a:solidFill>
              </a:rPr>
              <a:t>To train</a:t>
            </a:r>
          </a:p>
          <a:p>
            <a:r>
              <a:rPr lang="en-US" sz="1800" b="1" dirty="0" smtClean="0">
                <a:solidFill>
                  <a:schemeClr val="bg1"/>
                </a:solidFill>
              </a:rPr>
              <a:t>Brave</a:t>
            </a:r>
          </a:p>
          <a:p>
            <a:r>
              <a:rPr lang="en-US" sz="1800" b="1" dirty="0" smtClean="0">
                <a:solidFill>
                  <a:schemeClr val="bg1"/>
                </a:solidFill>
              </a:rPr>
              <a:t>Exciting</a:t>
            </a:r>
          </a:p>
          <a:p>
            <a:r>
              <a:rPr lang="en-US" sz="1800" b="1" dirty="0" smtClean="0">
                <a:solidFill>
                  <a:schemeClr val="bg1"/>
                </a:solidFill>
              </a:rPr>
              <a:t>To be a coach potato</a:t>
            </a:r>
          </a:p>
          <a:p>
            <a:r>
              <a:rPr lang="en-US" sz="1800" b="1" dirty="0" smtClean="0">
                <a:solidFill>
                  <a:schemeClr val="bg1"/>
                </a:solidFill>
              </a:rPr>
              <a:t>To be fun</a:t>
            </a:r>
          </a:p>
          <a:p>
            <a:r>
              <a:rPr lang="en-US" sz="1800" b="1" dirty="0" smtClean="0">
                <a:solidFill>
                  <a:schemeClr val="bg1"/>
                </a:solidFill>
              </a:rPr>
              <a:t>To be interested in</a:t>
            </a:r>
          </a:p>
          <a:p>
            <a:r>
              <a:rPr lang="en-US" sz="1800" b="1" dirty="0" smtClean="0">
                <a:solidFill>
                  <a:schemeClr val="bg1"/>
                </a:solidFill>
              </a:rPr>
              <a:t>To do gardening</a:t>
            </a:r>
          </a:p>
          <a:p>
            <a:r>
              <a:rPr lang="en-US" sz="1800" b="1" dirty="0" smtClean="0">
                <a:solidFill>
                  <a:schemeClr val="bg1"/>
                </a:solidFill>
              </a:rPr>
              <a:t>To do sports</a:t>
            </a:r>
          </a:p>
          <a:p>
            <a:r>
              <a:rPr lang="en-US" sz="1800" b="1" dirty="0" smtClean="0">
                <a:solidFill>
                  <a:schemeClr val="bg1"/>
                </a:solidFill>
              </a:rPr>
              <a:t>To go dancing</a:t>
            </a:r>
          </a:p>
          <a:p>
            <a:r>
              <a:rPr lang="en-US" sz="1800" b="1" dirty="0" smtClean="0">
                <a:solidFill>
                  <a:schemeClr val="bg1"/>
                </a:solidFill>
              </a:rPr>
              <a:t>To go horse-riding</a:t>
            </a:r>
          </a:p>
          <a:p>
            <a:r>
              <a:rPr lang="en-US" sz="1800" b="1" dirty="0" smtClean="0">
                <a:solidFill>
                  <a:schemeClr val="bg1"/>
                </a:solidFill>
              </a:rPr>
              <a:t>To go jogging</a:t>
            </a:r>
          </a:p>
          <a:p>
            <a:r>
              <a:rPr lang="en-US" sz="1800" b="1" dirty="0" smtClean="0">
                <a:solidFill>
                  <a:schemeClr val="bg1"/>
                </a:solidFill>
              </a:rPr>
              <a:t>To go swimming</a:t>
            </a:r>
          </a:p>
          <a:p>
            <a:r>
              <a:rPr lang="en-US" sz="1800" b="1" dirty="0" smtClean="0">
                <a:solidFill>
                  <a:schemeClr val="bg1"/>
                </a:solidFill>
              </a:rPr>
              <a:t>To take part in</a:t>
            </a:r>
            <a:endParaRPr lang="ru-RU" sz="1800" b="1" dirty="0">
              <a:solidFill>
                <a:schemeClr val="bg1"/>
              </a:solidFill>
            </a:endParaRPr>
          </a:p>
        </p:txBody>
      </p:sp>
      <p:pic>
        <p:nvPicPr>
          <p:cNvPr id="5" name="Содержимое 4" descr="дайвинг1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5429256" y="857232"/>
            <a:ext cx="3048000" cy="2286000"/>
          </a:xfrm>
        </p:spPr>
      </p:pic>
      <p:pic>
        <p:nvPicPr>
          <p:cNvPr id="6" name="Рисунок 5" descr="рафтинг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57818" y="4214818"/>
            <a:ext cx="3539162" cy="2203128"/>
          </a:xfrm>
          <a:prstGeom prst="rect">
            <a:avLst/>
          </a:prstGeom>
        </p:spPr>
      </p:pic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8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9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5" dur="8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6" dur="8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7" dur="8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2" dur="8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3" dur="8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8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9" dur="8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0" dur="8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1" dur="8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6" dur="8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7" dur="8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8" dur="8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63" dur="8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64" dur="8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5" dur="8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0" dur="8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71" dur="8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2" dur="8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7" dur="8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78" dur="8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9" dur="8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84" dur="8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5" dur="8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6" dur="8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91" dur="8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92" dur="8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3" dur="8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98" dur="8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99" dur="8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0" dur="8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05" dur="80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06" dur="80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7" dur="80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12" dur="80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13" dur="80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4" dur="80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19" dur="80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20" dur="80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1" dur="80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6" dur="80"/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27" dur="80"/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8" dur="80"/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3" dur="80"/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4" dur="80"/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5" dur="80"/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6" fill="hold">
                      <p:stCondLst>
                        <p:cond delay="indefinite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0" dur="80"/>
                                        <p:tgtEl>
                                          <p:spTgt spid="3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1" dur="80"/>
                                        <p:tgtEl>
                                          <p:spTgt spid="3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2" dur="80"/>
                                        <p:tgtEl>
                                          <p:spTgt spid="3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7" dur="80"/>
                                        <p:tgtEl>
                                          <p:spTgt spid="3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8" dur="80"/>
                                        <p:tgtEl>
                                          <p:spTgt spid="3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9" dur="80"/>
                                        <p:tgtEl>
                                          <p:spTgt spid="3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0" fill="hold">
                      <p:stCondLst>
                        <p:cond delay="indefinite"/>
                      </p:stCondLst>
                      <p:childTnLst>
                        <p:par>
                          <p:cTn id="151" fill="hold">
                            <p:stCondLst>
                              <p:cond delay="0"/>
                            </p:stCondLst>
                            <p:childTnLst>
                              <p:par>
                                <p:cTn id="152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54" dur="80"/>
                                        <p:tgtEl>
                                          <p:spTgt spid="3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5" dur="80"/>
                                        <p:tgtEl>
                                          <p:spTgt spid="3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6" dur="80"/>
                                        <p:tgtEl>
                                          <p:spTgt spid="3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7" fill="hold">
                      <p:stCondLst>
                        <p:cond delay="indefinite"/>
                      </p:stCondLst>
                      <p:childTnLst>
                        <p:par>
                          <p:cTn id="158" fill="hold">
                            <p:stCondLst>
                              <p:cond delay="0"/>
                            </p:stCondLst>
                            <p:childTnLst>
                              <p:par>
                                <p:cTn id="159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2" end="2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61" dur="80"/>
                                        <p:tgtEl>
                                          <p:spTgt spid="3">
                                            <p:txEl>
                                              <p:pRg st="22" end="2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62" dur="80"/>
                                        <p:tgtEl>
                                          <p:spTgt spid="3">
                                            <p:txEl>
                                              <p:pRg st="22" end="2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3" dur="80"/>
                                        <p:tgtEl>
                                          <p:spTgt spid="3">
                                            <p:txEl>
                                              <p:pRg st="22" end="2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4" fill="hold">
                      <p:stCondLst>
                        <p:cond delay="indefinite"/>
                      </p:stCondLst>
                      <p:childTnLst>
                        <p:par>
                          <p:cTn id="165" fill="hold">
                            <p:stCondLst>
                              <p:cond delay="0"/>
                            </p:stCondLst>
                            <p:childTnLst>
                              <p:par>
                                <p:cTn id="166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3" end="2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68" dur="80"/>
                                        <p:tgtEl>
                                          <p:spTgt spid="3">
                                            <p:txEl>
                                              <p:pRg st="23" end="2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69" dur="80"/>
                                        <p:tgtEl>
                                          <p:spTgt spid="3">
                                            <p:txEl>
                                              <p:pRg st="23" end="2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0" dur="80"/>
                                        <p:tgtEl>
                                          <p:spTgt spid="3">
                                            <p:txEl>
                                              <p:pRg st="23" end="2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1" fill="hold">
                      <p:stCondLst>
                        <p:cond delay="indefinite"/>
                      </p:stCondLst>
                      <p:childTnLst>
                        <p:par>
                          <p:cTn id="172" fill="hold">
                            <p:stCondLst>
                              <p:cond delay="0"/>
                            </p:stCondLst>
                            <p:childTnLst>
                              <p:par>
                                <p:cTn id="173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4" end="2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75" dur="80"/>
                                        <p:tgtEl>
                                          <p:spTgt spid="3">
                                            <p:txEl>
                                              <p:pRg st="24" end="2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76" dur="80"/>
                                        <p:tgtEl>
                                          <p:spTgt spid="3">
                                            <p:txEl>
                                              <p:pRg st="24" end="2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7" dur="80"/>
                                        <p:tgtEl>
                                          <p:spTgt spid="3">
                                            <p:txEl>
                                              <p:pRg st="24" end="2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8" fill="hold">
                      <p:stCondLst>
                        <p:cond delay="indefinite"/>
                      </p:stCondLst>
                      <p:childTnLst>
                        <p:par>
                          <p:cTn id="179" fill="hold">
                            <p:stCondLst>
                              <p:cond delay="0"/>
                            </p:stCondLst>
                            <p:childTnLst>
                              <p:par>
                                <p:cTn id="180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5" end="2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82" dur="80"/>
                                        <p:tgtEl>
                                          <p:spTgt spid="3">
                                            <p:txEl>
                                              <p:pRg st="25" end="2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83" dur="80"/>
                                        <p:tgtEl>
                                          <p:spTgt spid="3">
                                            <p:txEl>
                                              <p:pRg st="25" end="2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4" dur="80"/>
                                        <p:tgtEl>
                                          <p:spTgt spid="3">
                                            <p:txEl>
                                              <p:pRg st="25" end="2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5" fill="hold">
                      <p:stCondLst>
                        <p:cond delay="indefinite"/>
                      </p:stCondLst>
                      <p:childTnLst>
                        <p:par>
                          <p:cTn id="186" fill="hold">
                            <p:stCondLst>
                              <p:cond delay="0"/>
                            </p:stCondLst>
                            <p:childTnLst>
                              <p:par>
                                <p:cTn id="187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6" end="2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89" dur="80"/>
                                        <p:tgtEl>
                                          <p:spTgt spid="3">
                                            <p:txEl>
                                              <p:pRg st="26" end="26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90" dur="80"/>
                                        <p:tgtEl>
                                          <p:spTgt spid="3">
                                            <p:txEl>
                                              <p:pRg st="26" end="26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1" dur="80"/>
                                        <p:tgtEl>
                                          <p:spTgt spid="3">
                                            <p:txEl>
                                              <p:pRg st="26" end="26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2" fill="hold">
                      <p:stCondLst>
                        <p:cond delay="indefinite"/>
                      </p:stCondLst>
                      <p:childTnLst>
                        <p:par>
                          <p:cTn id="193" fill="hold">
                            <p:stCondLst>
                              <p:cond delay="0"/>
                            </p:stCondLst>
                            <p:childTnLst>
                              <p:par>
                                <p:cTn id="194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7" end="2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96" dur="80"/>
                                        <p:tgtEl>
                                          <p:spTgt spid="3">
                                            <p:txEl>
                                              <p:pRg st="27" end="27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97" dur="80"/>
                                        <p:tgtEl>
                                          <p:spTgt spid="3">
                                            <p:txEl>
                                              <p:pRg st="27" end="27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8" dur="80"/>
                                        <p:tgtEl>
                                          <p:spTgt spid="3">
                                            <p:txEl>
                                              <p:pRg st="27" end="27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9" fill="hold">
                      <p:stCondLst>
                        <p:cond delay="indefinite"/>
                      </p:stCondLst>
                      <p:childTnLst>
                        <p:par>
                          <p:cTn id="200" fill="hold">
                            <p:stCondLst>
                              <p:cond delay="0"/>
                            </p:stCondLst>
                            <p:childTnLst>
                              <p:par>
                                <p:cTn id="201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8" end="2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03" dur="80"/>
                                        <p:tgtEl>
                                          <p:spTgt spid="3">
                                            <p:txEl>
                                              <p:pRg st="28" end="28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04" dur="80"/>
                                        <p:tgtEl>
                                          <p:spTgt spid="3">
                                            <p:txEl>
                                              <p:pRg st="28" end="28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5" dur="80"/>
                                        <p:tgtEl>
                                          <p:spTgt spid="3">
                                            <p:txEl>
                                              <p:pRg st="28" end="28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188</TotalTime>
  <Words>168</Words>
  <Application>Microsoft Office PowerPoint</Application>
  <PresentationFormat>Экран (4:3)</PresentationFormat>
  <Paragraphs>64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Апекс</vt:lpstr>
      <vt:lpstr>SPORTS</vt:lpstr>
      <vt:lpstr> KINDS OF SPORTS</vt:lpstr>
      <vt:lpstr>GAMES WITH A BALL</vt:lpstr>
      <vt:lpstr>GAMES WITH A BALL</vt:lpstr>
      <vt:lpstr>GAMES WITH A BALL</vt:lpstr>
      <vt:lpstr>WINTER SPORTS</vt:lpstr>
      <vt:lpstr>WATER SPORTS</vt:lpstr>
      <vt:lpstr>OTHER KINDS OF SPORTS</vt:lpstr>
      <vt:lpstr>NEW WORDS AND WORD COMBINATIONS</vt:lpstr>
      <vt:lpstr>FILL THE TABLE WITH THE NOUNS</vt:lpstr>
      <vt:lpstr>Thank you for attention!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ANDREY</dc:creator>
  <cp:lastModifiedBy>Жека</cp:lastModifiedBy>
  <cp:revision>49</cp:revision>
  <dcterms:created xsi:type="dcterms:W3CDTF">2009-08-29T08:35:35Z</dcterms:created>
  <dcterms:modified xsi:type="dcterms:W3CDTF">2020-04-07T10:18:47Z</dcterms:modified>
</cp:coreProperties>
</file>