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71" r:id="rId4"/>
    <p:sldId id="258" r:id="rId5"/>
    <p:sldId id="259" r:id="rId6"/>
    <p:sldId id="262" r:id="rId7"/>
    <p:sldId id="266" r:id="rId8"/>
    <p:sldId id="267" r:id="rId9"/>
    <p:sldId id="263" r:id="rId10"/>
    <p:sldId id="269" r:id="rId11"/>
    <p:sldId id="264" r:id="rId12"/>
    <p:sldId id="270" r:id="rId13"/>
    <p:sldId id="273" r:id="rId14"/>
    <p:sldId id="274" r:id="rId15"/>
    <p:sldId id="275" r:id="rId16"/>
    <p:sldId id="272" r:id="rId17"/>
    <p:sldId id="276" r:id="rId18"/>
    <p:sldId id="278" r:id="rId19"/>
    <p:sldId id="280" r:id="rId20"/>
    <p:sldId id="282" r:id="rId21"/>
    <p:sldId id="283" r:id="rId22"/>
    <p:sldId id="287" r:id="rId23"/>
    <p:sldId id="288" r:id="rId24"/>
    <p:sldId id="284" r:id="rId25"/>
    <p:sldId id="279" r:id="rId26"/>
    <p:sldId id="285" r:id="rId27"/>
    <p:sldId id="290" r:id="rId28"/>
    <p:sldId id="291" r:id="rId29"/>
    <p:sldId id="297" r:id="rId30"/>
    <p:sldId id="298" r:id="rId31"/>
    <p:sldId id="299" r:id="rId32"/>
    <p:sldId id="293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102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2636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7491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07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9490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108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8337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9166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39505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308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0345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344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B8B9A-6DE4-4C44-B653-B95CDACAB36D}" type="datetimeFigureOut">
              <a:rPr lang="ru-RU" smtClean="0"/>
              <a:pPr/>
              <a:t>07.04.2020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6AD63-A6D7-4BB9-998F-895CAF489F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936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ru/0/08/Franco_1937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upload.wikimedia.org/wikipedia/ru/1/1e/Anschluss_(Hitler)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5135" y="0"/>
            <a:ext cx="6912913" cy="25777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СССР и мировое сообщество </a:t>
            </a:r>
            <a:br>
              <a:rPr lang="ru-RU" b="1" dirty="0" smtClean="0"/>
            </a:br>
            <a:r>
              <a:rPr lang="ru-RU" b="1" dirty="0" smtClean="0"/>
              <a:t>в 1929 – 1939 гг.</a:t>
            </a:r>
            <a:endParaRPr lang="ru-RU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910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4792" y="1105989"/>
            <a:ext cx="8064709" cy="476987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b="1" dirty="0" smtClean="0">
                <a:latin typeface="Times New Roman" panose="02020603050405020304" pitchFamily="18" charset="0"/>
              </a:rPr>
              <a:t>Нарком </a:t>
            </a:r>
            <a:r>
              <a:rPr lang="ru-RU" altLang="ru-RU" b="1" dirty="0">
                <a:latin typeface="Times New Roman" panose="02020603050405020304" pitchFamily="18" charset="0"/>
              </a:rPr>
              <a:t>иностранных дел М.М. Литвинов выдвинул идею создания системы коллективной безопасности в Европе.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b="1" dirty="0">
                <a:latin typeface="Times New Roman" panose="02020603050405020304" pitchFamily="18" charset="0"/>
              </a:rPr>
              <a:t>К сожалению, из-за противодействия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b="1" dirty="0">
                <a:latin typeface="Times New Roman" panose="02020603050405020304" pitchFamily="18" charset="0"/>
              </a:rPr>
              <a:t>большинства европейских стран ему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 </a:t>
            </a:r>
            <a:endParaRPr lang="ru-RU" altLang="ru-RU" b="1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b="1" dirty="0">
                <a:latin typeface="Times New Roman" panose="02020603050405020304" pitchFamily="18" charset="0"/>
              </a:rPr>
              <a:t>это сделать не удалось.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b="1" dirty="0">
                <a:latin typeface="Times New Roman" panose="02020603050405020304" pitchFamily="18" charset="0"/>
              </a:rPr>
              <a:t>Тем не менее в 1935 г. были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b="1" dirty="0">
                <a:latin typeface="Times New Roman" panose="02020603050405020304" pitchFamily="18" charset="0"/>
              </a:rPr>
              <a:t>заключены договоры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b="1" dirty="0">
                <a:latin typeface="Times New Roman" panose="02020603050405020304" pitchFamily="18" charset="0"/>
              </a:rPr>
              <a:t>о взаимопомощи между </a:t>
            </a:r>
          </a:p>
          <a:p>
            <a:pPr marL="0" indent="0">
              <a:lnSpc>
                <a:spcPct val="80000"/>
              </a:lnSpc>
              <a:buNone/>
              <a:defRPr/>
            </a:pPr>
            <a:r>
              <a:rPr lang="ru-RU" altLang="ru-RU" b="1" dirty="0">
                <a:latin typeface="Times New Roman" panose="02020603050405020304" pitchFamily="18" charset="0"/>
              </a:rPr>
              <a:t>СССР, Францией и Чехословакией.</a:t>
            </a:r>
          </a:p>
          <a:p>
            <a:endParaRPr lang="ru-RU" dirty="0"/>
          </a:p>
        </p:txBody>
      </p:sp>
      <p:pic>
        <p:nvPicPr>
          <p:cNvPr id="4" name="Picture 6" descr="Рисунок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19311" y="707641"/>
            <a:ext cx="3572689" cy="4505719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6619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Вывод: В условиях цивилизационного кризиса СССР пытался………..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202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9966"/>
            <a:ext cx="9982198" cy="201603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Усиление </a:t>
            </a:r>
            <a:r>
              <a:rPr lang="ru-RU" sz="3600" b="1" dirty="0"/>
              <a:t>угрозы мировой войны</a:t>
            </a:r>
            <a:r>
              <a:rPr lang="ru-RU" sz="3600" b="1" dirty="0" smtClean="0"/>
              <a:t>.</a:t>
            </a:r>
            <a:r>
              <a:rPr lang="ru-RU" sz="3600" b="1" dirty="0"/>
              <a:t>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Укрепление  </a:t>
            </a:r>
            <a:r>
              <a:rPr lang="ru-RU" sz="3600" b="1" dirty="0"/>
              <a:t>безопасности на Дальнем Востоке</a:t>
            </a:r>
            <a:br>
              <a:rPr lang="ru-RU" sz="3600" b="1" dirty="0"/>
            </a:br>
            <a:r>
              <a:rPr lang="ru-RU" sz="3600" b="1" dirty="0" smtClean="0"/>
              <a:t>Заполните таблицу: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55308477"/>
              </p:ext>
            </p:extLst>
          </p:nvPr>
        </p:nvGraphicFramePr>
        <p:xfrm>
          <a:off x="434715" y="2286000"/>
          <a:ext cx="10834177" cy="40831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44183"/>
                <a:gridCol w="2083633"/>
                <a:gridCol w="7506361"/>
              </a:tblGrid>
              <a:tr h="1046429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дата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государство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 основные действия, события, территории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335">
                <a:tc>
                  <a:txBody>
                    <a:bodyPr/>
                    <a:lstStyle/>
                    <a:p>
                      <a:endParaRPr lang="ru-RU" sz="2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Германия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335">
                <a:tc>
                  <a:txBody>
                    <a:bodyPr/>
                    <a:lstStyle/>
                    <a:p>
                      <a:endParaRPr lang="ru-RU" sz="2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Испания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335">
                <a:tc>
                  <a:txBody>
                    <a:bodyPr/>
                    <a:lstStyle/>
                    <a:p>
                      <a:endParaRPr lang="ru-RU" sz="2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СССР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335">
                <a:tc>
                  <a:txBody>
                    <a:bodyPr/>
                    <a:lstStyle/>
                    <a:p>
                      <a:endParaRPr lang="ru-RU" sz="2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Италия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335">
                <a:tc>
                  <a:txBody>
                    <a:bodyPr/>
                    <a:lstStyle/>
                    <a:p>
                      <a:endParaRPr lang="ru-RU" sz="28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Япония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8999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1567" y="5572125"/>
            <a:ext cx="4287748" cy="95930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0066"/>
                </a:solidFill>
              </a:rPr>
              <a:t>Франсиско Франко</a:t>
            </a:r>
            <a:endParaRPr lang="ru-RU" sz="2800" b="1" dirty="0">
              <a:solidFill>
                <a:srgbClr val="000066"/>
              </a:solidFill>
            </a:endParaRPr>
          </a:p>
        </p:txBody>
      </p:sp>
      <p:pic>
        <p:nvPicPr>
          <p:cNvPr id="24579" name="Picture 4" descr="Файл:Franco 193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1626" y="357188"/>
            <a:ext cx="4500563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Прямоугольник 4"/>
          <p:cNvSpPr>
            <a:spLocks noChangeArrowheads="1"/>
          </p:cNvSpPr>
          <p:nvPr/>
        </p:nvSpPr>
        <p:spPr bwMode="auto">
          <a:xfrm>
            <a:off x="844731" y="642938"/>
            <a:ext cx="4251144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eaLnBrk="1" hangingPunct="1"/>
            <a:r>
              <a:rPr lang="ru-RU" altLang="ru-RU" sz="3600" b="1" dirty="0">
                <a:solidFill>
                  <a:srgbClr val="C00000"/>
                </a:solidFill>
              </a:rPr>
              <a:t>1936 – 1939 гг.</a:t>
            </a:r>
            <a:r>
              <a:rPr lang="ru-RU" altLang="ru-RU" sz="3600" b="1" dirty="0">
                <a:solidFill>
                  <a:srgbClr val="000066"/>
                </a:solidFill>
              </a:rPr>
              <a:t> </a:t>
            </a:r>
          </a:p>
          <a:p>
            <a:pPr eaLnBrk="1" hangingPunct="1"/>
            <a:r>
              <a:rPr lang="ru-RU" altLang="ru-RU" sz="3200" b="1" dirty="0">
                <a:solidFill>
                  <a:srgbClr val="000066"/>
                </a:solidFill>
              </a:rPr>
              <a:t>Гражданская война в Испании. </a:t>
            </a:r>
            <a:r>
              <a:rPr lang="ru-RU" altLang="ru-RU" sz="3200" b="1" i="1" dirty="0">
                <a:solidFill>
                  <a:srgbClr val="000066"/>
                </a:solidFill>
              </a:rPr>
              <a:t>(приход к власти в Испании фашистов)</a:t>
            </a:r>
            <a:endParaRPr lang="ru-RU" altLang="ru-RU" sz="3200" i="1" dirty="0"/>
          </a:p>
        </p:txBody>
      </p:sp>
    </p:spTree>
    <p:extLst>
      <p:ext uri="{BB962C8B-B14F-4D97-AF65-F5344CB8AC3E}">
        <p14:creationId xmlns:p14="http://schemas.microsoft.com/office/powerpoint/2010/main" xmlns="" val="208574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4514" y="115889"/>
            <a:ext cx="8643937" cy="13874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Прибытие советских танкистов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в Испанию, 1937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981200" y="1600201"/>
            <a:ext cx="7467600" cy="48736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5604" name="Рисунок 4" descr="Прибытие советских танкистов  в Испанию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56880" y="1941172"/>
            <a:ext cx="6916239" cy="4532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729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28676" name="Рисунок 3" descr="Файл:Anschluss (Hitler)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5483" y="1404400"/>
            <a:ext cx="7952627" cy="539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Прямоугольник 4"/>
          <p:cNvSpPr>
            <a:spLocks noChangeArrowheads="1"/>
          </p:cNvSpPr>
          <p:nvPr/>
        </p:nvSpPr>
        <p:spPr bwMode="auto">
          <a:xfrm>
            <a:off x="1981201" y="56820"/>
            <a:ext cx="82581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 eaLnBrk="1" hangingPunct="1"/>
            <a:r>
              <a:rPr lang="ru-RU" altLang="ru-RU" sz="3600" b="1" dirty="0" smtClean="0">
                <a:solidFill>
                  <a:srgbClr val="C00000"/>
                </a:solidFill>
              </a:rPr>
              <a:t>Гитлер </a:t>
            </a:r>
            <a:r>
              <a:rPr lang="ru-RU" altLang="ru-RU" sz="3600" b="1" dirty="0">
                <a:solidFill>
                  <a:srgbClr val="C00000"/>
                </a:solidFill>
              </a:rPr>
              <a:t>сообщает депутатам Рейхстага о захвате Австрии</a:t>
            </a:r>
          </a:p>
        </p:txBody>
      </p:sp>
    </p:spTree>
    <p:extLst>
      <p:ext uri="{BB962C8B-B14F-4D97-AF65-F5344CB8AC3E}">
        <p14:creationId xmlns:p14="http://schemas.microsoft.com/office/powerpoint/2010/main" xmlns="" val="26318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3683" y="0"/>
            <a:ext cx="9572894" cy="6879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Апогей политики </a:t>
            </a:r>
            <a:r>
              <a:rPr lang="ru-RU" b="1" dirty="0"/>
              <a:t>у</a:t>
            </a:r>
            <a:r>
              <a:rPr lang="ru-RU" b="1" dirty="0" smtClean="0"/>
              <a:t>миротворения </a:t>
            </a:r>
            <a:endParaRPr lang="ru-RU" b="1" dirty="0"/>
          </a:p>
        </p:txBody>
      </p:sp>
      <p:pic>
        <p:nvPicPr>
          <p:cNvPr id="4" name="Объект 3" descr="http://www.perspektivy.info/images/munhen/3914-munhen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5514" y="913570"/>
            <a:ext cx="7863003" cy="5944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6242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8448" y="982132"/>
            <a:ext cx="9598150" cy="533159"/>
          </a:xfrm>
        </p:spPr>
        <p:txBody>
          <a:bodyPr>
            <a:noAutofit/>
          </a:bodyPr>
          <a:lstStyle/>
          <a:p>
            <a:pPr>
              <a:defRPr/>
            </a:pP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" name="Picture 6" descr="Рисунок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478" y="526202"/>
            <a:ext cx="1488295" cy="2293885"/>
          </a:xfrm>
          <a:prstGeom prst="rect">
            <a:avLst/>
          </a:prstGeom>
          <a:noFill/>
          <a:ln w="7620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074126" y="179882"/>
            <a:ext cx="9117874" cy="6678118"/>
          </a:xfrm>
        </p:spPr>
        <p:txBody>
          <a:bodyPr>
            <a:normAutofit fontScale="62500" lnSpcReduction="20000"/>
          </a:bodyPr>
          <a:lstStyle/>
          <a:p>
            <a:pPr marL="895350" indent="0">
              <a:buNone/>
              <a:defRPr/>
            </a:pPr>
            <a:r>
              <a:rPr lang="ru-RU" altLang="ru-RU" sz="4000" b="1" dirty="0">
                <a:latin typeface="Times New Roman" panose="02020603050405020304" pitchFamily="18" charset="0"/>
              </a:rPr>
              <a:t>В 1938 г. Германия потребовала передать ей Судетскую область Чехословакии, где компактно проживали немцы. </a:t>
            </a:r>
          </a:p>
          <a:p>
            <a:pPr marL="895350" indent="0">
              <a:buNone/>
              <a:defRPr/>
            </a:pPr>
            <a:r>
              <a:rPr lang="ru-RU" altLang="ru-RU" sz="4000" b="1" dirty="0">
                <a:latin typeface="Times New Roman" panose="02020603050405020304" pitchFamily="18" charset="0"/>
              </a:rPr>
              <a:t>Германская дипломатия убеждала Англию и Францию в том, что Германия намерена объединить лишь всех этнических немцев в рамках одного государства и что речь идет о последнем требовании.</a:t>
            </a:r>
          </a:p>
          <a:p>
            <a:pPr marL="895350" indent="0">
              <a:buNone/>
              <a:defRPr/>
            </a:pPr>
            <a:r>
              <a:rPr lang="ru-RU" altLang="ru-RU" sz="4000" b="1" dirty="0">
                <a:latin typeface="Times New Roman" panose="02020603050405020304" pitchFamily="18" charset="0"/>
              </a:rPr>
              <a:t>Руководители Англии и Франции оказались перед сложным выбором. Они опасались войны со стороны Германии, усиления влияния СССР  В 1938 г. на конференции в Мюнхене  руководители Англии и Франции согласились с требованием Гитлера.  В обмен они получили гарантии неприкосновенности границ стран Запада. </a:t>
            </a:r>
          </a:p>
          <a:p>
            <a:pPr marL="895350" indent="0">
              <a:buNone/>
              <a:defRPr/>
            </a:pPr>
            <a:r>
              <a:rPr lang="ru-RU" altLang="ru-RU" sz="4000" b="1" dirty="0">
                <a:latin typeface="Times New Roman" panose="02020603050405020304" pitchFamily="18" charset="0"/>
              </a:rPr>
              <a:t>Ни Чехословакия, ни СССР до участия в конференции не были допущены. СССР готов был оказать Чехословакии помощь, но ее руководство на захотело обратиться в Совет Лиги Наций. </a:t>
            </a:r>
          </a:p>
          <a:p>
            <a:pPr marL="895350" indent="0">
              <a:buNone/>
              <a:defRPr/>
            </a:pPr>
            <a:r>
              <a:rPr lang="ru-RU" altLang="ru-RU" sz="4000" b="1" dirty="0">
                <a:latin typeface="Times New Roman" panose="02020603050405020304" pitchFamily="18" charset="0"/>
              </a:rPr>
              <a:t>Заняв Судетскую область, в марте 1939 г. </a:t>
            </a:r>
            <a:r>
              <a:rPr lang="ru-RU" altLang="ru-RU" sz="4000" b="1" dirty="0" err="1">
                <a:latin typeface="Times New Roman" panose="02020603050405020304" pitchFamily="18" charset="0"/>
              </a:rPr>
              <a:t>А.Гитлер</a:t>
            </a:r>
            <a:r>
              <a:rPr lang="ru-RU" altLang="ru-RU" sz="4000" b="1" dirty="0">
                <a:latin typeface="Times New Roman" panose="02020603050405020304" pitchFamily="18" charset="0"/>
              </a:rPr>
              <a:t> приказал оккупировать всю Чехословакию.</a:t>
            </a:r>
          </a:p>
          <a:p>
            <a:endParaRPr lang="ru-RU" dirty="0"/>
          </a:p>
        </p:txBody>
      </p:sp>
      <p:pic>
        <p:nvPicPr>
          <p:cNvPr id="8" name="Picture 7" descr="Рисунок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6290" y="3439823"/>
            <a:ext cx="1847938" cy="2869447"/>
          </a:xfrm>
          <a:prstGeom prst="rect">
            <a:avLst/>
          </a:prstGeom>
          <a:noFill/>
          <a:ln w="76200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264228" y="526202"/>
            <a:ext cx="1654629" cy="1323439"/>
          </a:xfrm>
          <a:prstGeom prst="rect">
            <a:avLst/>
          </a:prstGeom>
          <a:solidFill>
            <a:srgbClr val="FFCCFF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990033"/>
                </a:solidFill>
              </a:rPr>
              <a:t>Премьер-министр</a:t>
            </a:r>
          </a:p>
          <a:p>
            <a:pPr algn="ctr"/>
            <a:r>
              <a:rPr lang="ru-RU" altLang="ru-RU" sz="2000" b="1" dirty="0">
                <a:solidFill>
                  <a:srgbClr val="990033"/>
                </a:solidFill>
              </a:rPr>
              <a:t>Франции </a:t>
            </a:r>
            <a:r>
              <a:rPr lang="ru-RU" altLang="ru-RU" sz="2000" b="1" dirty="0" err="1">
                <a:solidFill>
                  <a:srgbClr val="990033"/>
                </a:solidFill>
              </a:rPr>
              <a:t>Деладье</a:t>
            </a:r>
            <a:endParaRPr lang="ru-RU" altLang="ru-RU" sz="2000" b="1" dirty="0">
              <a:solidFill>
                <a:srgbClr val="990033"/>
              </a:solidFill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804805" y="5051971"/>
            <a:ext cx="2144032" cy="1323439"/>
          </a:xfrm>
          <a:prstGeom prst="rect">
            <a:avLst/>
          </a:prstGeom>
          <a:solidFill>
            <a:srgbClr val="FFCCFF"/>
          </a:solidFill>
          <a:ln w="38100">
            <a:solidFill>
              <a:srgbClr val="8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algn="ctr"/>
            <a:r>
              <a:rPr lang="ru-RU" altLang="ru-RU" sz="2000" b="1" dirty="0">
                <a:solidFill>
                  <a:srgbClr val="990033"/>
                </a:solidFill>
              </a:rPr>
              <a:t>Премьер-министр</a:t>
            </a:r>
          </a:p>
          <a:p>
            <a:pPr algn="ctr"/>
            <a:r>
              <a:rPr lang="ru-RU" altLang="ru-RU" sz="2000" b="1" dirty="0">
                <a:solidFill>
                  <a:srgbClr val="990033"/>
                </a:solidFill>
              </a:rPr>
              <a:t>Англии Чемберлен</a:t>
            </a:r>
          </a:p>
        </p:txBody>
      </p:sp>
    </p:spTree>
    <p:extLst>
      <p:ext uri="{BB962C8B-B14F-4D97-AF65-F5344CB8AC3E}">
        <p14:creationId xmlns:p14="http://schemas.microsoft.com/office/powerpoint/2010/main" xmlns="" val="206856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3703" y="557350"/>
            <a:ext cx="9572894" cy="68797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30 сентября 1938 г.- Мюнхенский сговор.</a:t>
            </a:r>
            <a:endParaRPr lang="ru-RU" b="1" dirty="0"/>
          </a:p>
        </p:txBody>
      </p:sp>
      <p:pic>
        <p:nvPicPr>
          <p:cNvPr id="4" name="Объект 3" descr="http://www.perspektivy.info/images/munhen/3914-munhen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4018" y="1245326"/>
            <a:ext cx="7112263" cy="5376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802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8470" y="0"/>
            <a:ext cx="10641874" cy="122919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</a:rPr>
              <a:t>Участники Мюнхенского сговора: Геринг, Чемберлен, Муссолини, Гитлер, Даладье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1981200" y="1600201"/>
            <a:ext cx="7467600" cy="4873625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pic>
        <p:nvPicPr>
          <p:cNvPr id="33796" name="Рисунок 3" descr="http://www.perspektivy.info/images/munhen/3914-munhen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2812" y="1259175"/>
            <a:ext cx="9649830" cy="559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8075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804" y="1454046"/>
            <a:ext cx="11892196" cy="46245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 smtClean="0"/>
              <a:t>1. Мировой экономический кризис 1929-1939 гг. и пути выхода из него.</a:t>
            </a:r>
          </a:p>
          <a:p>
            <a:pPr marL="0" indent="0">
              <a:buNone/>
            </a:pPr>
            <a:r>
              <a:rPr lang="ru-RU" b="1" dirty="0" smtClean="0"/>
              <a:t>2. СССР и </a:t>
            </a:r>
            <a:r>
              <a:rPr lang="ru-RU" b="1" dirty="0"/>
              <a:t>м</a:t>
            </a:r>
            <a:r>
              <a:rPr lang="ru-RU" b="1" dirty="0" smtClean="0"/>
              <a:t>ировое сообщество . Борьба за созидание системы коллективной безопасности.</a:t>
            </a:r>
          </a:p>
          <a:p>
            <a:pPr marL="0" indent="0">
              <a:buNone/>
            </a:pPr>
            <a:r>
              <a:rPr lang="ru-RU" b="1" dirty="0" smtClean="0"/>
              <a:t>3. Усиление угрозы мировой войны.</a:t>
            </a:r>
          </a:p>
          <a:p>
            <a:pPr marL="0" indent="0">
              <a:buNone/>
            </a:pPr>
            <a:r>
              <a:rPr lang="ru-RU" b="1" dirty="0" smtClean="0"/>
              <a:t>4. Укрепление  безопасности на Дальнем Востоке</a:t>
            </a:r>
          </a:p>
          <a:p>
            <a:pPr marL="0" indent="0">
              <a:buNone/>
            </a:pPr>
            <a:r>
              <a:rPr lang="ru-RU" b="1" dirty="0" smtClean="0"/>
              <a:t>5. СССР в международной политике накануне начала Второй мировой.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0882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87313"/>
            <a:ext cx="12192000" cy="131650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/>
              <a:t>Чемберлен, вернувшись из Мюнхена, заявил: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«</a:t>
            </a:r>
            <a:r>
              <a:rPr lang="ru-RU" sz="3200" b="1" dirty="0"/>
              <a:t>Я привез мир нашему поколению». 1938 г</a:t>
            </a:r>
            <a:endParaRPr lang="ru-RU" sz="3200" dirty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1981200" y="1600201"/>
            <a:ext cx="7467600" cy="487362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35844" name="Рисунок 3" descr="http://www.perspektivy.info/images/munhen/3914-munhen_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192" y="1229193"/>
            <a:ext cx="8291080" cy="5628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2607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1417" y="500064"/>
            <a:ext cx="8769397" cy="5683022"/>
          </a:xfrm>
        </p:spPr>
        <p:txBody>
          <a:bodyPr>
            <a:normAutofit lnSpcReduction="10000"/>
          </a:bodyPr>
          <a:lstStyle/>
          <a:p>
            <a:pPr marL="274320" indent="-274320" algn="ctr">
              <a:spcAft>
                <a:spcPts val="0"/>
              </a:spcAft>
              <a:buNone/>
              <a:defRPr/>
            </a:pPr>
            <a:r>
              <a:rPr lang="ru-RU" sz="4400" dirty="0" smtClean="0"/>
              <a:t>       </a:t>
            </a:r>
            <a:r>
              <a:rPr lang="ru-RU" sz="4400" b="1" dirty="0">
                <a:solidFill>
                  <a:srgbClr val="C00000"/>
                </a:solidFill>
              </a:rPr>
              <a:t>У.  Черчилль: </a:t>
            </a:r>
            <a:r>
              <a:rPr lang="ru-RU" sz="4400" b="1" dirty="0">
                <a:solidFill>
                  <a:srgbClr val="000066"/>
                </a:solidFill>
              </a:rPr>
              <a:t>«Советские предложения, — писал он, — фактически игнорировались... К ним отнеслись с равнодушием, чтобы не сказать с презрением... События шли своим чередом, так, как будто Советской России не существовало. Впоследствии мы дорого поплатились за это».</a:t>
            </a:r>
            <a:r>
              <a:rPr lang="ru-RU" sz="4400" b="1" dirty="0" smtClean="0">
                <a:solidFill>
                  <a:srgbClr val="000066"/>
                </a:solidFill>
              </a:rPr>
              <a:t>  </a:t>
            </a:r>
          </a:p>
          <a:p>
            <a:pPr marL="274320" indent="-274320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786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4366" y="982132"/>
            <a:ext cx="9712232" cy="14301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4. Укрепление  </a:t>
            </a:r>
            <a:r>
              <a:rPr lang="ru-RU" b="1" dirty="0"/>
              <a:t>безопасности на Дальнем Востоке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706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1189" y="1285875"/>
            <a:ext cx="6192837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лево 5"/>
          <p:cNvSpPr/>
          <p:nvPr/>
        </p:nvSpPr>
        <p:spPr>
          <a:xfrm>
            <a:off x="4881564" y="2143126"/>
            <a:ext cx="1785937" cy="214313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0" name="TextBox 6"/>
          <p:cNvSpPr txBox="1">
            <a:spLocks noChangeArrowheads="1"/>
          </p:cNvSpPr>
          <p:nvPr/>
        </p:nvSpPr>
        <p:spPr bwMode="auto">
          <a:xfrm>
            <a:off x="7989887" y="1895476"/>
            <a:ext cx="4002243" cy="138499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/>
              <a:t>Лето 1939г. бои между СССР и Японией на р.Халхин-Гол</a:t>
            </a:r>
          </a:p>
        </p:txBody>
      </p:sp>
      <p:sp>
        <p:nvSpPr>
          <p:cNvPr id="9221" name="TextBox 7"/>
          <p:cNvSpPr txBox="1">
            <a:spLocks noChangeArrowheads="1"/>
          </p:cNvSpPr>
          <p:nvPr/>
        </p:nvSpPr>
        <p:spPr bwMode="auto">
          <a:xfrm>
            <a:off x="8074026" y="3683945"/>
            <a:ext cx="3464444" cy="181588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/>
              <a:t>Договор Англии с Японией о взаимном уважении интересов</a:t>
            </a:r>
          </a:p>
        </p:txBody>
      </p:sp>
    </p:spTree>
    <p:extLst>
      <p:ext uri="{BB962C8B-B14F-4D97-AF65-F5344CB8AC3E}">
        <p14:creationId xmlns:p14="http://schemas.microsoft.com/office/powerpoint/2010/main" xmlns="" val="273559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100" y="-571500"/>
            <a:ext cx="11469189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Халхин-Гол. Командование советской военной группировки в Монголии во главе с Г.К. Жуковым (второй справа), 1939 г. </a:t>
            </a:r>
            <a:endParaRPr lang="ru-RU" sz="3100" dirty="0">
              <a:solidFill>
                <a:srgbClr val="C00000"/>
              </a:solidFill>
            </a:endParaRPr>
          </a:p>
        </p:txBody>
      </p:sp>
      <p:pic>
        <p:nvPicPr>
          <p:cNvPr id="40963" name="Рисунок 4" descr="Командование советской военной группировки в Монголии во главе с  Г.К. Жуковым (второй справа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9319" y="1184223"/>
            <a:ext cx="8214274" cy="5673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7260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5. СССР в международной политике накануне начала Второй мировой.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71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Направления советской внешней политики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sz="3600" b="1" dirty="0" smtClean="0"/>
              <a:t>Предотвращение войны с Германией</a:t>
            </a:r>
          </a:p>
          <a:p>
            <a:pPr marL="457200" indent="-457200">
              <a:buAutoNum type="arabicPeriod"/>
            </a:pPr>
            <a:r>
              <a:rPr lang="ru-RU" sz="3600" b="1" dirty="0" smtClean="0"/>
              <a:t>Создание коалиции для борьбы с потенциальными агрессорами.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836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СССР вел переговоры как с Германией, так и с англичанами и французами?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09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 договора с Германией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Дата,  кто подписал, основное содержание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91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8869" y="115888"/>
            <a:ext cx="10974561" cy="1808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</p:pic>
      <p:sp>
        <p:nvSpPr>
          <p:cNvPr id="19461" name="Rectangle 5"/>
          <p:cNvSpPr>
            <a:spLocks noGrp="1" noChangeArrowheads="1"/>
          </p:cNvSpPr>
          <p:nvPr>
            <p:ph idx="1"/>
          </p:nvPr>
        </p:nvSpPr>
        <p:spPr>
          <a:xfrm>
            <a:off x="853440" y="2060575"/>
            <a:ext cx="9574849" cy="3455988"/>
          </a:xfrm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33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buFontTx/>
              <a:buBlip>
                <a:blip r:embed="rId3"/>
              </a:buBlip>
              <a:defRPr/>
            </a:pPr>
            <a:r>
              <a:rPr lang="ru-RU" altLang="ru-RU" b="1" dirty="0" smtClean="0">
                <a:latin typeface="Times New Roman" panose="02020603050405020304" pitchFamily="18" charset="0"/>
              </a:rPr>
              <a:t>Возможность начать захват первого бастиона на востоке (Польши)</a:t>
            </a:r>
          </a:p>
          <a:p>
            <a:pPr eaLnBrk="1" hangingPunct="1">
              <a:buFontTx/>
              <a:buNone/>
              <a:defRPr/>
            </a:pPr>
            <a:endParaRPr lang="ru-RU" altLang="ru-RU" b="1" dirty="0" smtClean="0">
              <a:latin typeface="Times New Roman" panose="02020603050405020304" pitchFamily="18" charset="0"/>
            </a:endParaRPr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ru-RU" altLang="ru-RU" b="1" dirty="0" smtClean="0">
                <a:latin typeface="Times New Roman" panose="02020603050405020304" pitchFamily="18" charset="0"/>
              </a:rPr>
              <a:t>Ликвидация угрозы войны на нескольких фронтах</a:t>
            </a:r>
          </a:p>
        </p:txBody>
      </p:sp>
    </p:spTree>
    <p:extLst>
      <p:ext uri="{BB962C8B-B14F-4D97-AF65-F5344CB8AC3E}">
        <p14:creationId xmlns:p14="http://schemas.microsoft.com/office/powerpoint/2010/main" xmlns="" val="292192754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/>
              <a:t>Рассмотреть, как развивались отношения между СССР и странами кап. мира.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4268488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88571" y="115888"/>
            <a:ext cx="8823779" cy="133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485" name="Rectangle 5"/>
          <p:cNvSpPr>
            <a:spLocks noGrp="1" noChangeArrowheads="1"/>
          </p:cNvSpPr>
          <p:nvPr>
            <p:ph idx="1"/>
          </p:nvPr>
        </p:nvSpPr>
        <p:spPr>
          <a:xfrm>
            <a:off x="879566" y="1600201"/>
            <a:ext cx="9523608" cy="5257799"/>
          </a:xfrm>
          <a:solidFill>
            <a:schemeClr val="accent1">
              <a:lumMod val="20000"/>
              <a:lumOff val="80000"/>
            </a:schemeClr>
          </a:solidFill>
          <a:ln w="57150">
            <a:solidFill>
              <a:srgbClr val="FF9933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eaLnBrk="1" hangingPunct="1">
              <a:buFontTx/>
              <a:buBlip>
                <a:blip r:embed="rId3"/>
              </a:buBlip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Выигрыш  времени для укрепления обороны страны</a:t>
            </a:r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Расширение советской территории на Запад</a:t>
            </a:r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Перенос на Запад границ СССР</a:t>
            </a:r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Срыв попыток Англии и Франции втянуть СССР в войну с Германией</a:t>
            </a:r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Переключение направлений немецкой агрессии на Польшу и Западные страны</a:t>
            </a:r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Внесение разлада в отношения между Германией и Японией</a:t>
            </a:r>
          </a:p>
          <a:p>
            <a:pPr eaLnBrk="1" hangingPunct="1">
              <a:buFontTx/>
              <a:buBlip>
                <a:blip r:embed="rId3"/>
              </a:buBlip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Ликвидация угрозы войны на два фронта</a:t>
            </a:r>
          </a:p>
        </p:txBody>
      </p:sp>
    </p:spTree>
    <p:extLst>
      <p:ext uri="{BB962C8B-B14F-4D97-AF65-F5344CB8AC3E}">
        <p14:creationId xmlns:p14="http://schemas.microsoft.com/office/powerpoint/2010/main" xmlns="" val="192817690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04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04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04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04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048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4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204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92" y="531223"/>
            <a:ext cx="10816617" cy="1121365"/>
          </a:xfrm>
        </p:spPr>
        <p:txBody>
          <a:bodyPr>
            <a:noAutofit/>
          </a:bodyPr>
          <a:lstStyle/>
          <a:p>
            <a:pPr algn="l">
              <a:defRPr/>
            </a:pPr>
            <a:r>
              <a:rPr lang="ru-RU" sz="2400" b="1" dirty="0" smtClean="0">
                <a:solidFill>
                  <a:srgbClr val="000066"/>
                </a:solidFill>
              </a:rPr>
              <a:t/>
            </a:r>
            <a:br>
              <a:rPr lang="ru-RU" sz="2400" b="1" dirty="0" smtClean="0">
                <a:solidFill>
                  <a:srgbClr val="000066"/>
                </a:solidFill>
              </a:rPr>
            </a:br>
            <a:r>
              <a:rPr lang="ru-RU" sz="2400" b="1" dirty="0">
                <a:solidFill>
                  <a:srgbClr val="000066"/>
                </a:solidFill>
              </a:rPr>
              <a:t/>
            </a:r>
            <a:br>
              <a:rPr lang="ru-RU" sz="2400" b="1" dirty="0">
                <a:solidFill>
                  <a:srgbClr val="000066"/>
                </a:solidFill>
              </a:rPr>
            </a:br>
            <a:r>
              <a:rPr lang="ru-RU" sz="2400" b="1" dirty="0" smtClean="0">
                <a:solidFill>
                  <a:srgbClr val="000066"/>
                </a:solidFill>
              </a:rPr>
              <a:t/>
            </a:r>
            <a:br>
              <a:rPr lang="ru-RU" sz="2400" b="1" dirty="0" smtClean="0">
                <a:solidFill>
                  <a:srgbClr val="000066"/>
                </a:solidFill>
              </a:rPr>
            </a:br>
            <a:r>
              <a:rPr lang="ru-RU" sz="3200" b="1" dirty="0" smtClean="0">
                <a:solidFill>
                  <a:srgbClr val="000066"/>
                </a:solidFill>
              </a:rPr>
              <a:t>В.М</a:t>
            </a:r>
            <a:r>
              <a:rPr lang="ru-RU" sz="3200" b="1" dirty="0">
                <a:solidFill>
                  <a:srgbClr val="000066"/>
                </a:solidFill>
              </a:rPr>
              <a:t>. Молотов подписывает договор о дружбе и границе между СССР и Германией. </a:t>
            </a:r>
            <a:r>
              <a:rPr lang="ru-RU" sz="3200" b="1" dirty="0" smtClean="0">
                <a:solidFill>
                  <a:srgbClr val="000066"/>
                </a:solidFill>
              </a:rPr>
              <a:t/>
            </a:r>
            <a:br>
              <a:rPr lang="ru-RU" sz="3200" b="1" dirty="0" smtClean="0">
                <a:solidFill>
                  <a:srgbClr val="000066"/>
                </a:solidFill>
              </a:rPr>
            </a:br>
            <a:r>
              <a:rPr lang="ru-RU" sz="3200" b="1" dirty="0"/>
              <a:t>О</a:t>
            </a:r>
            <a:r>
              <a:rPr lang="ru-RU" sz="3200" b="1" dirty="0" smtClean="0"/>
              <a:t>т </a:t>
            </a:r>
            <a:r>
              <a:rPr lang="ru-RU" sz="3200" b="1" dirty="0"/>
              <a:t>28 сентября 1939 года, подписанный после вторжения в Польшу армий Германии</a:t>
            </a:r>
            <a:r>
              <a:rPr lang="ru-RU" sz="3200" dirty="0"/>
              <a:t> и </a:t>
            </a:r>
            <a:r>
              <a:rPr lang="ru-RU" sz="3200" b="1" dirty="0"/>
              <a:t>СССР</a:t>
            </a:r>
            <a:r>
              <a:rPr lang="ru-RU" sz="3200" b="1" dirty="0" smtClean="0">
                <a:solidFill>
                  <a:srgbClr val="000066"/>
                </a:solidFill>
              </a:rPr>
              <a:t>                                          </a:t>
            </a:r>
            <a:br>
              <a:rPr lang="ru-RU" sz="3200" b="1" dirty="0" smtClean="0">
                <a:solidFill>
                  <a:srgbClr val="000066"/>
                </a:solidFill>
              </a:rPr>
            </a:br>
            <a:r>
              <a:rPr lang="ru-RU" sz="3200" b="1" dirty="0" smtClean="0">
                <a:solidFill>
                  <a:srgbClr val="000066"/>
                </a:solidFill>
              </a:rPr>
              <a:t>Стоят </a:t>
            </a:r>
            <a:r>
              <a:rPr lang="ru-RU" sz="3200" b="1" dirty="0">
                <a:solidFill>
                  <a:srgbClr val="000066"/>
                </a:solidFill>
              </a:rPr>
              <a:t>(слева направо): И. Риббентроп,                                    </a:t>
            </a:r>
            <a:r>
              <a:rPr lang="ru-RU" sz="3200" b="1" dirty="0" smtClean="0">
                <a:solidFill>
                  <a:srgbClr val="000066"/>
                </a:solidFill>
              </a:rPr>
              <a:t/>
            </a:r>
            <a:br>
              <a:rPr lang="ru-RU" sz="3200" b="1" dirty="0" smtClean="0">
                <a:solidFill>
                  <a:srgbClr val="000066"/>
                </a:solidFill>
              </a:rPr>
            </a:br>
            <a:r>
              <a:rPr lang="ru-RU" sz="3200" b="1" dirty="0" smtClean="0">
                <a:solidFill>
                  <a:srgbClr val="000066"/>
                </a:solidFill>
              </a:rPr>
              <a:t>И.В</a:t>
            </a:r>
            <a:r>
              <a:rPr lang="ru-RU" sz="3200" b="1" dirty="0">
                <a:solidFill>
                  <a:srgbClr val="000066"/>
                </a:solidFill>
              </a:rPr>
              <a:t>. Сталин, В.Н. Павлов, Ф. Гаусс</a:t>
            </a:r>
            <a:endParaRPr lang="ru-RU" sz="3200" dirty="0">
              <a:solidFill>
                <a:srgbClr val="000066"/>
              </a:solidFill>
            </a:endParaRPr>
          </a:p>
        </p:txBody>
      </p:sp>
      <p:pic>
        <p:nvPicPr>
          <p:cNvPr id="49156" name="Рисунок 3" descr="В.М. Молотов подписывает договор о дружбе и границе между СССР и Германией. Стоят (слева направо): И. Риббентроп, И.В. Сталин, В.Н. Павлов, Ф. Гаус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3816" y="3108960"/>
            <a:ext cx="6072389" cy="3749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43469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1. </a:t>
            </a:r>
            <a:r>
              <a:rPr lang="ru-RU" b="1" dirty="0"/>
              <a:t>К</a:t>
            </a:r>
            <a:r>
              <a:rPr lang="ru-RU" b="1" dirty="0" smtClean="0"/>
              <a:t> осени 1939 года мир стоял у порога войны</a:t>
            </a:r>
          </a:p>
          <a:p>
            <a:r>
              <a:rPr lang="ru-RU" b="1" dirty="0" smtClean="0"/>
              <a:t>2. Советское руководство стремилось к исключению войны, но  удалось лишь отодвинуть этот момент на некоторое время.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5436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1. Мировой экономический кризис 1929-1939 гг. и пути выхода из него.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5435" y="2285999"/>
            <a:ext cx="9601196" cy="3318936"/>
          </a:xfrm>
        </p:spPr>
        <p:txBody>
          <a:bodyPr/>
          <a:lstStyle/>
          <a:p>
            <a:r>
              <a:rPr lang="ru-RU" dirty="0" smtClean="0"/>
              <a:t>Осень 1929 г. – начало мирового Э.К.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3508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можно было выйти из Э.К.?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285999"/>
            <a:ext cx="9601195" cy="358986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Политика на преодоление кризиса: усиление роли государства в экономической сфере.</a:t>
            </a:r>
          </a:p>
          <a:p>
            <a:r>
              <a:rPr lang="ru-RU" b="1" dirty="0"/>
              <a:t>В США- «новый курс» Рузвельта</a:t>
            </a:r>
          </a:p>
          <a:p>
            <a:r>
              <a:rPr lang="ru-RU" b="1" dirty="0"/>
              <a:t>В Германии- ставка на милитаризацию экономики, демонтаж демократических устоев, подготовка к войне.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263615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Версальско</a:t>
            </a:r>
            <a:r>
              <a:rPr lang="ru-RU" b="1" dirty="0" smtClean="0"/>
              <a:t>- Вашингтонская система не достигла своих провозглашенных целей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52609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201" y="0"/>
            <a:ext cx="8329613" cy="571500"/>
          </a:xfrm>
        </p:spPr>
        <p:txBody>
          <a:bodyPr>
            <a:normAutofit fontScale="90000"/>
          </a:bodyPr>
          <a:lstStyle/>
          <a:p>
            <a:pPr>
              <a:defRPr/>
            </a:pP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4619" y="409915"/>
            <a:ext cx="6731000" cy="598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трелка вправо 4"/>
          <p:cNvSpPr/>
          <p:nvPr/>
        </p:nvSpPr>
        <p:spPr>
          <a:xfrm rot="2017273">
            <a:off x="5652181" y="3021631"/>
            <a:ext cx="1503362" cy="20796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2951292">
            <a:off x="7044441" y="5822701"/>
            <a:ext cx="1501775" cy="18256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803492">
            <a:off x="5866206" y="1966732"/>
            <a:ext cx="763587" cy="34607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9110736">
            <a:off x="4597400" y="2525714"/>
            <a:ext cx="763588" cy="20002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4949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81201" y="0"/>
            <a:ext cx="8329613" cy="5715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defRPr/>
            </a:pPr>
            <a:r>
              <a:rPr lang="ru-RU" sz="3000" b="1" cap="small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Азия накануне Второй мировой войны</a:t>
            </a: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6093" y="494830"/>
            <a:ext cx="7429500" cy="605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Стрелка вправо 5"/>
          <p:cNvSpPr/>
          <p:nvPr/>
        </p:nvSpPr>
        <p:spPr>
          <a:xfrm rot="9270331">
            <a:off x="7693026" y="2655889"/>
            <a:ext cx="760413" cy="166687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0361444">
            <a:off x="6726239" y="3282951"/>
            <a:ext cx="1374775" cy="150813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1584510">
            <a:off x="6238876" y="2317750"/>
            <a:ext cx="2200275" cy="249238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424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4697" y="426720"/>
            <a:ext cx="9781901" cy="185927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2. СССР </a:t>
            </a:r>
            <a:r>
              <a:rPr lang="ru-RU" sz="3600" b="1" dirty="0"/>
              <a:t>и мировое сообщество . Борьба за созидание системы коллективной безопасности</a:t>
            </a:r>
            <a:r>
              <a:rPr lang="ru-RU" sz="3600" b="1" dirty="0" smtClean="0"/>
              <a:t>. (Стр. </a:t>
            </a:r>
            <a:r>
              <a:rPr lang="ru-RU" sz="3600" b="1" smtClean="0"/>
              <a:t>168) ВЫПИШИТЕ: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629" y="2332037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1.Задачи, стоявшие перед руководством СССР на внешнеполитической арене.</a:t>
            </a:r>
          </a:p>
          <a:p>
            <a:pPr marL="0" indent="0">
              <a:buNone/>
            </a:pPr>
            <a:r>
              <a:rPr lang="ru-RU" b="1" dirty="0" smtClean="0"/>
              <a:t>2. Даты основных внешнеполитических событий.</a:t>
            </a:r>
          </a:p>
          <a:p>
            <a:pPr marL="0" indent="0">
              <a:buNone/>
            </a:pPr>
            <a:r>
              <a:rPr lang="ru-RU" b="1" dirty="0" smtClean="0"/>
              <a:t>3. В каких вопросах руководство  Франции и СССР пришли к «общему знаменателю»?</a:t>
            </a:r>
          </a:p>
          <a:p>
            <a:pPr marL="0" indent="0">
              <a:buNone/>
            </a:pPr>
            <a:r>
              <a:rPr lang="ru-RU" b="1" dirty="0" smtClean="0"/>
              <a:t>4. Какая основная идея Восточного пакта?</a:t>
            </a:r>
          </a:p>
          <a:p>
            <a:pPr marL="0" indent="0">
              <a:buNone/>
            </a:pPr>
            <a:r>
              <a:rPr lang="ru-RU" b="1" dirty="0" smtClean="0"/>
              <a:t>5. Как  руководство СССР пыталось  решить проблему борьбы с фашизмом?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931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</TotalTime>
  <Words>704</Words>
  <Application>Microsoft Office PowerPoint</Application>
  <PresentationFormat>Произвольный</PresentationFormat>
  <Paragraphs>86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  СССР и мировое сообщество  в 1929 – 1939 гг.</vt:lpstr>
      <vt:lpstr>План.</vt:lpstr>
      <vt:lpstr>Задача:</vt:lpstr>
      <vt:lpstr>1. Мировой экономический кризис 1929-1939 гг. и пути выхода из него. </vt:lpstr>
      <vt:lpstr>Как можно было выйти из Э.К.?</vt:lpstr>
      <vt:lpstr>Версальско- Вашингтонская система не достигла своих провозглашенных целей</vt:lpstr>
      <vt:lpstr>Слайд 7</vt:lpstr>
      <vt:lpstr>Слайд 8</vt:lpstr>
      <vt:lpstr> 2. СССР и мировое сообщество . Борьба за созидание системы коллективной безопасности. (Стр. 168) ВЫПИШИТЕ: </vt:lpstr>
      <vt:lpstr>Слайд 10</vt:lpstr>
      <vt:lpstr>Вывод: В условиях цивилизационного кризиса СССР пытался………..</vt:lpstr>
      <vt:lpstr>Усиление угрозы мировой войны.  Укрепление  безопасности на Дальнем Востоке Заполните таблицу:</vt:lpstr>
      <vt:lpstr>Франсиско Франко</vt:lpstr>
      <vt:lpstr>  Прибытие советских танкистов  в Испанию, 1937 </vt:lpstr>
      <vt:lpstr>Слайд 15</vt:lpstr>
      <vt:lpstr>Апогей политики умиротворения </vt:lpstr>
      <vt:lpstr>Слайд 17</vt:lpstr>
      <vt:lpstr>30 сентября 1938 г.- Мюнхенский сговор.</vt:lpstr>
      <vt:lpstr>Участники Мюнхенского сговора: Геринг, Чемберлен, Муссолини, Гитлер, Даладье</vt:lpstr>
      <vt:lpstr>Чемберлен, вернувшись из Мюнхена, заявил:  «Я привез мир нашему поколению». 1938 г</vt:lpstr>
      <vt:lpstr>Слайд 21</vt:lpstr>
      <vt:lpstr>4. Укрепление  безопасности на Дальнем Востоке </vt:lpstr>
      <vt:lpstr>Слайд 23</vt:lpstr>
      <vt:lpstr>  Халхин-Гол. Командование советской военной группировки в Монголии во главе с Г.К. Жуковым (второй справа), 1939 г. </vt:lpstr>
      <vt:lpstr>5. СССР в международной политике накануне начала Второй мировой. </vt:lpstr>
      <vt:lpstr>Направления советской внешней политики</vt:lpstr>
      <vt:lpstr>Почему СССР вел переговоры как с Германией, так и с англичанами и французами?</vt:lpstr>
      <vt:lpstr>Заключение договора с Германией</vt:lpstr>
      <vt:lpstr>Слайд 29</vt:lpstr>
      <vt:lpstr>Слайд 30</vt:lpstr>
      <vt:lpstr>   В.М. Молотов подписывает договор о дружбе и границе между СССР и Германией.  От 28 сентября 1939 года, подписанный после вторжения в Польшу армий Германии и СССР                                           Стоят (слева направо): И. Риббентроп,                                     И.В. Сталин, В.Н. Павлов, Ф. Гаусс</vt:lpstr>
      <vt:lpstr>Вывод: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СССР и мировое сообщество  в 1929 – 1939 гг.</dc:title>
  <dc:creator>иит</dc:creator>
  <cp:lastModifiedBy>Electric1</cp:lastModifiedBy>
  <cp:revision>26</cp:revision>
  <dcterms:created xsi:type="dcterms:W3CDTF">2018-12-06T10:59:29Z</dcterms:created>
  <dcterms:modified xsi:type="dcterms:W3CDTF">2020-04-07T06:31:30Z</dcterms:modified>
</cp:coreProperties>
</file>