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media1.WAV" ContentType="audio/x-wav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handoutMasterIdLst>
    <p:handoutMasterId r:id="rId24"/>
  </p:handoutMasterIdLst>
  <p:sldIdLst>
    <p:sldId id="256" r:id="rId2"/>
    <p:sldId id="282" r:id="rId3"/>
    <p:sldId id="276" r:id="rId4"/>
    <p:sldId id="277" r:id="rId5"/>
    <p:sldId id="275" r:id="rId6"/>
    <p:sldId id="360" r:id="rId7"/>
    <p:sldId id="361" r:id="rId8"/>
    <p:sldId id="316" r:id="rId9"/>
    <p:sldId id="319" r:id="rId10"/>
    <p:sldId id="272" r:id="rId11"/>
    <p:sldId id="274" r:id="rId12"/>
    <p:sldId id="309" r:id="rId13"/>
    <p:sldId id="270" r:id="rId14"/>
    <p:sldId id="328" r:id="rId15"/>
    <p:sldId id="364" r:id="rId16"/>
    <p:sldId id="367" r:id="rId17"/>
    <p:sldId id="330" r:id="rId18"/>
    <p:sldId id="331" r:id="rId19"/>
    <p:sldId id="339" r:id="rId20"/>
    <p:sldId id="338" r:id="rId21"/>
    <p:sldId id="348" r:id="rId22"/>
    <p:sldId id="365" r:id="rId23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CCFF"/>
    <a:srgbClr val="CCFF99"/>
    <a:srgbClr val="0000CC"/>
    <a:srgbClr val="FFDFFF"/>
    <a:srgbClr val="FFD7FF"/>
    <a:srgbClr val="33CCFF"/>
    <a:srgbClr val="8BD8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EC985E50-A4D4-4C8F-8C91-094C2BB3A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553259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37B77-528E-461F-975A-172E1E2DF0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244722-F574-45D2-80C2-61B82FA161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3A0FFF-1C6B-4354-B464-4DEA8D3E31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55E6C-8143-4868-8AB2-FB4741BD48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5FF87-99EA-4A44-954C-5009D44CF6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ABEC3A-FA5A-4F4B-ADB9-FB0838BD9F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D7E0E4-CD6A-4EBC-8531-F279F590CE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537784-81CB-434D-B936-E1A1A605DC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0E7ED2-BC94-4514-B95D-85329719F6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9113F-F0AA-4416-A9D8-86509BE0D9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FBFC4F-6FBC-4075-BD85-91F6D53E28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AE0F02-6D06-4633-B79A-951DDD1FAF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2F265F31-2536-4A22-A9DD-089AC9E14D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C960B4C0-88F5-4D69-A401-07FD7215AB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audio" Target="&#1053;&#1040;&#1063;&#1040;&#1051;&#1054;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media" Target="../media/media1.WAV"/><Relationship Id="rId3" Type="http://schemas.openxmlformats.org/officeDocument/2006/relationships/audio" Target="../media/audio1.wav"/><Relationship Id="rId7" Type="http://schemas.openxmlformats.org/officeDocument/2006/relationships/image" Target="../media/image20.jpeg"/><Relationship Id="rId2" Type="http://schemas.openxmlformats.org/officeDocument/2006/relationships/slideLayout" Target="../slideLayouts/slideLayout13.xml"/><Relationship Id="rId1" Type="http://schemas.openxmlformats.org/officeDocument/2006/relationships/video" Target="NULL" TargetMode="External"/><Relationship Id="rId6" Type="http://schemas.openxmlformats.org/officeDocument/2006/relationships/image" Target="../media/image19.jpeg"/><Relationship Id="rId5" Type="http://schemas.openxmlformats.org/officeDocument/2006/relationships/image" Target="../media/image18.gif"/><Relationship Id="rId4" Type="http://schemas.openxmlformats.org/officeDocument/2006/relationships/image" Target="../media/image17.wmf"/><Relationship Id="rId9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F:\&#1047;&#1040;&#1053;&#1071;&#1058;&#1048;&#1045;%20&#1054;&#1058;&#1050;&#1056;&#1067;&#1058;&#1054;&#1045;\Pesnia_druzei,%201%20&#1095;.mp3" TargetMode="External"/><Relationship Id="rId1" Type="http://schemas.openxmlformats.org/officeDocument/2006/relationships/audio" Target="file:///F:\&#1047;&#1040;&#1053;&#1071;&#1058;&#1048;&#1045;%20&#1054;&#1058;&#1050;&#1056;&#1067;&#1058;&#1054;&#1045;\Pesnia_druzei,%20&#1092;&#1088;&#1072;&#1075;&#1084;&#1077;&#1085;&#1090;%20&#1077;-&#1077;-&#1077;-&#1077;,%2010%20&#1089;&#1077;&#1082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audio" Target="&#1041;&#1091;-&#1088;&#1072;-&#1090;&#1080;-&#1085;&#1086;!,%20&#1092;&#1088;&#1072;&#1075;&#1084;&#1077;&#1085;&#1090;.mp3" TargetMode="Externa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audio" Target="../media/audio3.wav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audio" Target="../media/audio5.wav"/><Relationship Id="rId15" Type="http://schemas.openxmlformats.org/officeDocument/2006/relationships/image" Target="../media/image14.jpeg"/><Relationship Id="rId10" Type="http://schemas.openxmlformats.org/officeDocument/2006/relationships/image" Target="../media/image10.jpeg"/><Relationship Id="rId4" Type="http://schemas.openxmlformats.org/officeDocument/2006/relationships/audio" Target="../media/audio4.wav"/><Relationship Id="rId9" Type="http://schemas.openxmlformats.org/officeDocument/2006/relationships/image" Target="../media/image9.jpeg"/><Relationship Id="rId1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QG1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1403350" y="981075"/>
            <a:ext cx="6410325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444"/>
              </a:avLst>
            </a:prstTxWarp>
          </a:bodyPr>
          <a:lstStyle/>
          <a:p>
            <a:r>
              <a:rPr lang="ru-RU" sz="7200" b="1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Путешествие в </a:t>
            </a:r>
            <a:endParaRPr lang="ru-RU" sz="7200" b="1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rgbClr val="0000FF"/>
              </a:solidFill>
              <a:latin typeface="Comic Sans MS"/>
            </a:endParaRPr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1000125" y="2349500"/>
            <a:ext cx="7143750" cy="2159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444"/>
              </a:avLst>
            </a:prstTxWarp>
          </a:bodyPr>
          <a:lstStyle/>
          <a:p>
            <a:endParaRPr lang="ru-RU" sz="7200" b="1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0501">
                    <a:srgbClr val="0819FB"/>
                  </a:gs>
                  <a:gs pos="17500">
                    <a:srgbClr val="1A8D48"/>
                  </a:gs>
                  <a:gs pos="25999">
                    <a:srgbClr val="FFFF00"/>
                  </a:gs>
                  <a:gs pos="36501">
                    <a:srgbClr val="EE3F17"/>
                  </a:gs>
                  <a:gs pos="44000">
                    <a:srgbClr val="E81766"/>
                  </a:gs>
                  <a:gs pos="50000">
                    <a:srgbClr val="A603AB"/>
                  </a:gs>
                  <a:gs pos="56000">
                    <a:srgbClr val="E81766"/>
                  </a:gs>
                  <a:gs pos="63499">
                    <a:srgbClr val="EE3F17"/>
                  </a:gs>
                  <a:gs pos="74001">
                    <a:srgbClr val="FFFF00"/>
                  </a:gs>
                  <a:gs pos="82500">
                    <a:srgbClr val="1A8D48"/>
                  </a:gs>
                  <a:gs pos="89500">
                    <a:srgbClr val="0819FB"/>
                  </a:gs>
                  <a:gs pos="100000">
                    <a:srgbClr val="A603AB"/>
                  </a:gs>
                </a:gsLst>
                <a:lin ang="2700000" scaled="1"/>
              </a:gradFill>
              <a:latin typeface="Comic Sans MS"/>
            </a:endParaRPr>
          </a:p>
          <a:p>
            <a:r>
              <a:rPr lang="ru-RU" sz="7200" b="1" kern="10" dirty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2700000" scaled="1"/>
                </a:gradFill>
                <a:latin typeface="Century" pitchFamily="18" charset="0"/>
              </a:rPr>
              <a:t>СТРАНУ ЗНАНИЙ!</a:t>
            </a:r>
          </a:p>
        </p:txBody>
      </p:sp>
      <p:pic>
        <p:nvPicPr>
          <p:cNvPr id="3077" name="НАЧАЛО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1600" y="71008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323850" y="6021388"/>
            <a:ext cx="85693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endParaRPr lang="ru-RU" alt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4885" fill="hold"/>
                                        <p:tgtEl>
                                          <p:spTgt spid="30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7"/>
                </p:tgtEl>
              </p:cMediaNode>
            </p:audio>
          </p:childTnLst>
        </p:cTn>
      </p:par>
    </p:tnLst>
    <p:bldLst>
      <p:bldP spid="3075" grpId="0" animBg="1"/>
      <p:bldP spid="307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4" name="Picture 12" descr="W1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email"/>
          <a:stretch>
            <a:fillRect/>
          </a:stretch>
        </p:blipFill>
        <p:spPr>
          <a:xfrm>
            <a:off x="457200" y="1623353"/>
            <a:ext cx="4038600" cy="2139682"/>
          </a:xfrm>
          <a:noFill/>
        </p:spPr>
      </p:pic>
      <p:pic>
        <p:nvPicPr>
          <p:cNvPr id="13314" name="Picture 2" descr="вопрос 4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323850" y="404813"/>
            <a:ext cx="936625" cy="942975"/>
          </a:xfrm>
          <a:noFill/>
        </p:spPr>
      </p:pic>
      <p:sp>
        <p:nvSpPr>
          <p:cNvPr id="13315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971550" y="333375"/>
            <a:ext cx="7920038" cy="2016125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altLang="ru-RU" sz="2800" b="1" i="1" smtClean="0"/>
              <a:t>		</a:t>
            </a:r>
            <a:r>
              <a:rPr lang="ru-RU" altLang="ru-RU" sz="4000" b="1" i="1" smtClean="0"/>
              <a:t>У крышки стола 4 угла. Сколько останется углов, если 1 угол отпилить?</a:t>
            </a:r>
          </a:p>
        </p:txBody>
      </p:sp>
      <p:sp>
        <p:nvSpPr>
          <p:cNvPr id="13316" name="Rectangle 4" descr="Дуб"/>
          <p:cNvSpPr>
            <a:spLocks noChangeArrowheads="1"/>
          </p:cNvSpPr>
          <p:nvPr/>
        </p:nvSpPr>
        <p:spPr bwMode="auto">
          <a:xfrm>
            <a:off x="1187450" y="3500438"/>
            <a:ext cx="5329238" cy="3024187"/>
          </a:xfrm>
          <a:prstGeom prst="rect">
            <a:avLst/>
          </a:prstGeom>
          <a:blipFill dpi="0" rotWithShape="1">
            <a:blip r:embed="rId6" cstate="email"/>
            <a:srcRect/>
            <a:tile tx="0" ty="0" sx="100000" sy="100000" flip="none" algn="tl"/>
          </a:blipFill>
          <a:ln w="25400">
            <a:solidFill>
              <a:srgbClr val="9966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3317" name="AutoShape 5" descr="Почтовая бумага"/>
          <p:cNvSpPr>
            <a:spLocks noChangeArrowheads="1"/>
          </p:cNvSpPr>
          <p:nvPr/>
        </p:nvSpPr>
        <p:spPr bwMode="auto">
          <a:xfrm rot="5512361" flipV="1">
            <a:off x="5253831" y="3180557"/>
            <a:ext cx="1228725" cy="1582738"/>
          </a:xfrm>
          <a:prstGeom prst="rtTriangle">
            <a:avLst/>
          </a:prstGeom>
          <a:blipFill dpi="0" rotWithShape="1">
            <a:blip r:embed="rId7" cstate="email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1042988" y="3357563"/>
            <a:ext cx="287337" cy="2873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3319" name="Oval 7"/>
          <p:cNvSpPr>
            <a:spLocks noChangeArrowheads="1"/>
          </p:cNvSpPr>
          <p:nvPr/>
        </p:nvSpPr>
        <p:spPr bwMode="auto">
          <a:xfrm>
            <a:off x="5148263" y="3357563"/>
            <a:ext cx="287337" cy="2873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3320" name="Oval 8"/>
          <p:cNvSpPr>
            <a:spLocks noChangeArrowheads="1"/>
          </p:cNvSpPr>
          <p:nvPr/>
        </p:nvSpPr>
        <p:spPr bwMode="auto">
          <a:xfrm>
            <a:off x="6372225" y="4437063"/>
            <a:ext cx="287338" cy="2873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3321" name="Oval 9"/>
          <p:cNvSpPr>
            <a:spLocks noChangeArrowheads="1"/>
          </p:cNvSpPr>
          <p:nvPr/>
        </p:nvSpPr>
        <p:spPr bwMode="auto">
          <a:xfrm>
            <a:off x="1042988" y="6308725"/>
            <a:ext cx="287337" cy="2873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3322" name="Oval 10"/>
          <p:cNvSpPr>
            <a:spLocks noChangeArrowheads="1"/>
          </p:cNvSpPr>
          <p:nvPr/>
        </p:nvSpPr>
        <p:spPr bwMode="auto">
          <a:xfrm>
            <a:off x="6372225" y="6308725"/>
            <a:ext cx="287338" cy="2873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3323" name="WordArt 11"/>
          <p:cNvSpPr>
            <a:spLocks noChangeArrowheads="1" noChangeShapeType="1" noTextEdit="1"/>
          </p:cNvSpPr>
          <p:nvPr/>
        </p:nvSpPr>
        <p:spPr bwMode="auto">
          <a:xfrm>
            <a:off x="1979613" y="620713"/>
            <a:ext cx="5041900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48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5 углов</a:t>
            </a:r>
          </a:p>
        </p:txBody>
      </p:sp>
      <p:pic>
        <p:nvPicPr>
          <p:cNvPr id="13326" name="ПИЛА3060.WAV">
            <a:hlinkClick r:id="" action="ppaction://media"/>
          </p:cNvPr>
          <p:cNvPicPr>
            <a:picLocks noChangeAspect="1" noChangeArrowheads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8"/>
              </p:ext>
            </p:extLst>
          </p:nvPr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9144000" y="71739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5.92593E-6 C -0.00589 -0.01203 -0.01319 -0.01689 -0.02083 -0.02592 C -0.02638 -0.0324 -0.03211 -0.04004 -0.03888 -0.04444 C -0.04339 -0.04745 -0.04878 -0.04745 -0.05277 -0.05184 C -0.05589 -0.05508 -0.0578 -0.05995 -0.0611 -0.06296 C -0.06249 -0.06411 -0.06388 -0.0655 -0.06527 -0.06666 C -0.06926 -0.07453 -0.07551 -0.08032 -0.08055 -0.08703 C -0.08541 -0.09351 -0.0901 -0.10231 -0.09583 -0.1074 C -0.0967 -0.10925 -0.10017 -0.11249 -0.0986 -0.11296 C -0.0986 -0.11296 -0.08819 -0.10833 -0.0861 -0.1074 C -0.08472 -0.10671 -0.08194 -0.10555 -0.08194 -0.10555 C -0.07882 -0.10231 -0.07482 -0.10022 -0.07221 -0.09629 C -0.06683 -0.08819 -0.06336 -0.07569 -0.05694 -0.06851 C -0.05537 -0.06666 -0.05312 -0.06643 -0.05138 -0.06481 C -0.0493 -0.06272 -0.04792 -0.05948 -0.04583 -0.0574 C -0.0401 -0.05138 -0.03367 -0.04791 -0.02777 -0.04258 C -0.02378 -0.03448 -0.01475 -0.02175 -0.01249 -0.01296 C -0.0111 -0.0074 -0.01128 -0.00671 -0.00833 -0.00184 C -0.00711 0.00024 -0.00572 0.00209 -0.00416 0.00371 C -0.00155 0.00649 0.00417 0.01112 0.00417 0.01112 C 0.00869 0.02015 0.0172 0.02617 0.02362 0.03334 C 0.02518 0.03496 0.02622 0.03728 0.02779 0.0389 C 0.03039 0.04167 0.03612 0.0463 0.03612 0.0463 C 0.03803 0.05001 0.03924 0.05417 0.04167 0.05742 C 0.04445 0.06112 0.05001 0.06853 0.05001 0.06853 C 0.04827 0.05973 0.04411 0.05117 0.03751 0.04816 C 0.03334 0.03982 0.02692 0.03404 0.02223 0.02593 C 0.01286 0.00927 0.00417 -0.00925 -0.00694 -0.02407 C -0.0099 -0.03958 -0.00572 -0.02499 -0.01249 -0.03518 C -0.01579 -0.04027 -0.01735 -0.04721 -0.02083 -0.05184 C -0.0236 -0.05555 -0.02586 -0.05995 -0.02916 -0.06296 C -0.03055 -0.06411 -0.03211 -0.06527 -0.03333 -0.06666 C -0.04027 -0.0743 -0.03437 -0.07083 -0.04166 -0.07407 C -0.04739 -0.08171 -0.05468 -0.08772 -0.0611 -0.09444 C -0.0651 -0.0986 -0.07013 -0.10092 -0.0736 -0.10555 C -0.07621 -0.10902 -0.07794 -0.11319 -0.08055 -0.11666 C -0.08177 -0.11828 -0.08472 -0.12036 -0.08472 -0.12036 " pathEditMode="relative" ptsTypes="ffffffffffffffffffffffffffffffffffffA">
                                      <p:cBhvr>
                                        <p:cTn id="23" dur="2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864" fill="hold"/>
                                        <p:tgtEl>
                                          <p:spTgt spid="133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8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1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4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26"/>
                </p:tgtEl>
              </p:cMediaNode>
            </p:video>
          </p:childTnLst>
        </p:cTn>
      </p:par>
    </p:tnLst>
    <p:bldLst>
      <p:bldP spid="13315" grpId="0" build="p"/>
      <p:bldP spid="13316" grpId="0" animBg="1"/>
      <p:bldP spid="13317" grpId="0" animBg="1"/>
      <p:bldP spid="13318" grpId="0" animBg="1"/>
      <p:bldP spid="13319" grpId="0" animBg="1"/>
      <p:bldP spid="13320" grpId="0" animBg="1"/>
      <p:bldP spid="13321" grpId="0" animBg="1"/>
      <p:bldP spid="13322" grpId="0" animBg="1"/>
      <p:bldP spid="133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ChangeArrowheads="1"/>
          </p:cNvSpPr>
          <p:nvPr/>
        </p:nvSpPr>
        <p:spPr bwMode="auto">
          <a:xfrm>
            <a:off x="539750" y="260350"/>
            <a:ext cx="8353425" cy="2952750"/>
          </a:xfrm>
          <a:prstGeom prst="wedgeRoundRectCallout">
            <a:avLst>
              <a:gd name="adj1" fmla="val -43065"/>
              <a:gd name="adj2" fmla="val 73278"/>
              <a:gd name="adj3" fmla="val 16667"/>
            </a:avLst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11188" y="476250"/>
            <a:ext cx="8101012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3200" b="1" i="1">
                <a:solidFill>
                  <a:srgbClr val="0000CC"/>
                </a:solidFill>
              </a:rPr>
              <a:t>	</a:t>
            </a:r>
            <a:r>
              <a:rPr lang="ru-RU" altLang="ru-RU" sz="2800" b="1" i="1">
                <a:solidFill>
                  <a:srgbClr val="0000CC"/>
                </a:solidFill>
              </a:rPr>
              <a:t>Я решил просто мир посмотреть и не знал, что всё так обернётся. Я думал, что все такие же добрые, как мои дед и баба, но оказалось, что в этом мире живут и злые, и жестокие, и хитрые …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484438" y="2133600"/>
            <a:ext cx="4033837" cy="4105275"/>
            <a:chOff x="1882" y="754"/>
            <a:chExt cx="1860" cy="1905"/>
          </a:xfrm>
        </p:grpSpPr>
        <p:sp>
          <p:nvSpPr>
            <p:cNvPr id="12295" name="Oval 5"/>
            <p:cNvSpPr>
              <a:spLocks noChangeArrowheads="1"/>
            </p:cNvSpPr>
            <p:nvPr/>
          </p:nvSpPr>
          <p:spPr bwMode="auto">
            <a:xfrm>
              <a:off x="1882" y="754"/>
              <a:ext cx="1860" cy="1724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12296" name="Oval 6"/>
            <p:cNvSpPr>
              <a:spLocks noChangeArrowheads="1"/>
            </p:cNvSpPr>
            <p:nvPr/>
          </p:nvSpPr>
          <p:spPr bwMode="auto">
            <a:xfrm>
              <a:off x="2562" y="1570"/>
              <a:ext cx="499" cy="317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12297" name="Oval 7"/>
            <p:cNvSpPr>
              <a:spLocks noChangeArrowheads="1"/>
            </p:cNvSpPr>
            <p:nvPr/>
          </p:nvSpPr>
          <p:spPr bwMode="auto">
            <a:xfrm rot="970606">
              <a:off x="2154" y="935"/>
              <a:ext cx="409" cy="91"/>
            </a:xfrm>
            <a:prstGeom prst="ellipse">
              <a:avLst/>
            </a:prstGeom>
            <a:solidFill>
              <a:srgbClr val="CC7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grpSp>
          <p:nvGrpSpPr>
            <p:cNvPr id="12298" name="Group 8"/>
            <p:cNvGrpSpPr>
              <a:grpSpLocks/>
            </p:cNvGrpSpPr>
            <p:nvPr/>
          </p:nvGrpSpPr>
          <p:grpSpPr bwMode="auto">
            <a:xfrm>
              <a:off x="3061" y="1117"/>
              <a:ext cx="318" cy="317"/>
              <a:chOff x="1338" y="2795"/>
              <a:chExt cx="227" cy="226"/>
            </a:xfrm>
          </p:grpSpPr>
          <p:sp>
            <p:nvSpPr>
              <p:cNvPr id="12306" name="Oval 9"/>
              <p:cNvSpPr>
                <a:spLocks noChangeArrowheads="1"/>
              </p:cNvSpPr>
              <p:nvPr/>
            </p:nvSpPr>
            <p:spPr bwMode="auto">
              <a:xfrm>
                <a:off x="1338" y="2795"/>
                <a:ext cx="227" cy="22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sp>
            <p:nvSpPr>
              <p:cNvPr id="12307" name="Oval 10"/>
              <p:cNvSpPr>
                <a:spLocks noChangeArrowheads="1"/>
              </p:cNvSpPr>
              <p:nvPr/>
            </p:nvSpPr>
            <p:spPr bwMode="auto">
              <a:xfrm>
                <a:off x="1338" y="2886"/>
                <a:ext cx="136" cy="13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</p:grpSp>
        <p:grpSp>
          <p:nvGrpSpPr>
            <p:cNvPr id="12299" name="Group 11"/>
            <p:cNvGrpSpPr>
              <a:grpSpLocks/>
            </p:cNvGrpSpPr>
            <p:nvPr/>
          </p:nvGrpSpPr>
          <p:grpSpPr bwMode="auto">
            <a:xfrm>
              <a:off x="2245" y="1117"/>
              <a:ext cx="318" cy="317"/>
              <a:chOff x="1338" y="2795"/>
              <a:chExt cx="227" cy="226"/>
            </a:xfrm>
          </p:grpSpPr>
          <p:sp>
            <p:nvSpPr>
              <p:cNvPr id="12304" name="Oval 12"/>
              <p:cNvSpPr>
                <a:spLocks noChangeArrowheads="1"/>
              </p:cNvSpPr>
              <p:nvPr/>
            </p:nvSpPr>
            <p:spPr bwMode="auto">
              <a:xfrm>
                <a:off x="1338" y="2795"/>
                <a:ext cx="227" cy="22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sp>
            <p:nvSpPr>
              <p:cNvPr id="12305" name="Oval 13"/>
              <p:cNvSpPr>
                <a:spLocks noChangeArrowheads="1"/>
              </p:cNvSpPr>
              <p:nvPr/>
            </p:nvSpPr>
            <p:spPr bwMode="auto">
              <a:xfrm>
                <a:off x="1338" y="2886"/>
                <a:ext cx="136" cy="13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</p:grpSp>
        <p:sp>
          <p:nvSpPr>
            <p:cNvPr id="12300" name="AutoShape 14"/>
            <p:cNvSpPr>
              <a:spLocks noChangeArrowheads="1"/>
            </p:cNvSpPr>
            <p:nvPr/>
          </p:nvSpPr>
          <p:spPr bwMode="auto">
            <a:xfrm rot="-5400000">
              <a:off x="2652" y="1798"/>
              <a:ext cx="273" cy="725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12301" name="Oval 15"/>
            <p:cNvSpPr>
              <a:spLocks noChangeArrowheads="1"/>
            </p:cNvSpPr>
            <p:nvPr/>
          </p:nvSpPr>
          <p:spPr bwMode="auto">
            <a:xfrm rot="-1550530">
              <a:off x="3107" y="935"/>
              <a:ext cx="409" cy="91"/>
            </a:xfrm>
            <a:prstGeom prst="ellipse">
              <a:avLst/>
            </a:prstGeom>
            <a:solidFill>
              <a:srgbClr val="CC7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12302" name="AutoShape 16"/>
            <p:cNvSpPr>
              <a:spLocks noChangeArrowheads="1"/>
            </p:cNvSpPr>
            <p:nvPr/>
          </p:nvSpPr>
          <p:spPr bwMode="auto">
            <a:xfrm rot="-5400000">
              <a:off x="2291" y="2205"/>
              <a:ext cx="272" cy="635"/>
            </a:xfrm>
            <a:prstGeom prst="flowChartDelay">
              <a:avLst/>
            </a:prstGeom>
            <a:solidFill>
              <a:srgbClr val="CC7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12303" name="AutoShape 17"/>
            <p:cNvSpPr>
              <a:spLocks noChangeArrowheads="1"/>
            </p:cNvSpPr>
            <p:nvPr/>
          </p:nvSpPr>
          <p:spPr bwMode="auto">
            <a:xfrm rot="-5400000">
              <a:off x="3062" y="2205"/>
              <a:ext cx="272" cy="635"/>
            </a:xfrm>
            <a:prstGeom prst="flowChartDelay">
              <a:avLst/>
            </a:prstGeom>
            <a:solidFill>
              <a:srgbClr val="CC7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</p:grp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1619250" y="476250"/>
            <a:ext cx="7058025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r"/>
            <a:r>
              <a:rPr lang="ru-RU" sz="4000" b="1">
                <a:solidFill>
                  <a:srgbClr val="FF0000"/>
                </a:solidFill>
              </a:rPr>
              <a:t>Русская народная сказка </a:t>
            </a:r>
          </a:p>
          <a:p>
            <a:pPr algn="r"/>
            <a:r>
              <a:rPr lang="ru-RU" sz="3600" b="1">
                <a:solidFill>
                  <a:srgbClr val="FF0000"/>
                </a:solidFill>
              </a:rPr>
              <a:t>«Колобок»</a:t>
            </a:r>
            <a:r>
              <a:rPr lang="ru-RU" sz="3200" b="1">
                <a:solidFill>
                  <a:srgbClr val="009900"/>
                </a:solidFill>
              </a:rPr>
              <a:t> </a:t>
            </a:r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539750" y="4076700"/>
            <a:ext cx="8747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9600" b="1">
                <a:solidFill>
                  <a:srgbClr val="FF0000"/>
                </a:solidFill>
                <a:latin typeface="Comic Sans MS" pitchFamily="66" charset="0"/>
              </a:rPr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9" grpId="0"/>
      <p:bldP spid="14354" grpId="0"/>
      <p:bldP spid="143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Untitled-6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9"/>
          <a:stretch>
            <a:fillRect/>
          </a:stretch>
        </p:blipFill>
        <p:spPr>
          <a:xfrm>
            <a:off x="0" y="0"/>
            <a:ext cx="9144000" cy="6858000"/>
          </a:xfrm>
          <a:solidFill>
            <a:schemeClr val="bg1"/>
          </a:solidFill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771775" y="0"/>
            <a:ext cx="6192838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r"/>
            <a:r>
              <a:rPr lang="ru-RU" sz="3600" b="1">
                <a:solidFill>
                  <a:srgbClr val="FF0000"/>
                </a:solidFill>
              </a:rPr>
              <a:t>Братья Гримм </a:t>
            </a:r>
          </a:p>
          <a:p>
            <a:pPr algn="r"/>
            <a:r>
              <a:rPr lang="ru-RU" sz="3200" b="1">
                <a:solidFill>
                  <a:srgbClr val="FF0000"/>
                </a:solidFill>
              </a:rPr>
              <a:t>«Бременские музыканты»</a:t>
            </a:r>
            <a:r>
              <a:rPr lang="ru-RU" sz="3200" b="1">
                <a:solidFill>
                  <a:srgbClr val="009900"/>
                </a:solidFill>
              </a:rPr>
              <a:t> </a:t>
            </a:r>
          </a:p>
        </p:txBody>
      </p:sp>
      <p:pic>
        <p:nvPicPr>
          <p:cNvPr id="18436" name="Pesnia_druzei, фрагмент е-е-е-е, 10 сек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60425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esnia_druzei, 1 ч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604250" y="61658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35" fill="hold"/>
                                        <p:tgtEl>
                                          <p:spTgt spid="184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184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36"/>
                </p:tgtEl>
              </p:cMediaNode>
            </p:audio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37"/>
                </p:tgtEl>
              </p:cMediaNode>
            </p:audio>
          </p:childTnLst>
        </p:cTn>
      </p:par>
    </p:tnLst>
    <p:bldLst>
      <p:bldP spid="184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Untitled-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6877050" y="3429000"/>
            <a:ext cx="2266950" cy="34290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484438" y="5084763"/>
            <a:ext cx="2735262" cy="1773237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484438" y="1773238"/>
            <a:ext cx="2735262" cy="3355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3716338"/>
            <a:ext cx="2482850" cy="3141662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0" y="0"/>
            <a:ext cx="2484438" cy="371633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200" b="1">
                <a:solidFill>
                  <a:srgbClr val="FF0000"/>
                </a:solidFill>
              </a:rPr>
              <a:t>Русская народная сказка </a:t>
            </a:r>
            <a:r>
              <a:rPr lang="ru-RU" altLang="ru-RU" sz="2800" b="1">
                <a:solidFill>
                  <a:srgbClr val="FF0000"/>
                </a:solidFill>
              </a:rPr>
              <a:t>«</a:t>
            </a:r>
            <a:r>
              <a:rPr lang="ru-RU" altLang="ru-RU" sz="3200" b="1">
                <a:solidFill>
                  <a:srgbClr val="FF0000"/>
                </a:solidFill>
              </a:rPr>
              <a:t>Курочка Ряба</a:t>
            </a:r>
            <a:r>
              <a:rPr lang="ru-RU" altLang="ru-RU" sz="2800" b="1">
                <a:solidFill>
                  <a:srgbClr val="FF0000"/>
                </a:solidFill>
              </a:rPr>
              <a:t>»</a:t>
            </a:r>
            <a:r>
              <a:rPr lang="ru-RU" altLang="ru-RU" sz="2400" b="1">
                <a:solidFill>
                  <a:srgbClr val="009900"/>
                </a:solidFill>
              </a:rPr>
              <a:t> </a:t>
            </a: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2484438" y="0"/>
            <a:ext cx="2735262" cy="177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6877050" y="0"/>
            <a:ext cx="2266950" cy="3429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5219700" y="0"/>
            <a:ext cx="1657350" cy="6858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04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4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4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0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04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04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 nodeType="clickPar">
                      <p:stCondLst>
                        <p:cond delay="0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04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0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204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 nodeType="clickPar">
                      <p:stCondLst>
                        <p:cond delay="0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3"/>
                  </p:tgtEl>
                </p:cond>
              </p:nextCondLst>
            </p:seq>
          </p:childTnLst>
        </p:cTn>
      </p:par>
    </p:tnLst>
    <p:bldLst>
      <p:bldP spid="20483" grpId="0" animBg="1"/>
      <p:bldP spid="20484" grpId="0" animBg="1"/>
      <p:bldP spid="20485" grpId="0" animBg="1"/>
      <p:bldP spid="20486" grpId="0" animBg="1"/>
      <p:bldP spid="20487" grpId="0" animBg="1"/>
      <p:bldP spid="20488" grpId="0"/>
      <p:bldP spid="20489" grpId="0" animBg="1"/>
      <p:bldP spid="20490" grpId="0" animBg="1"/>
      <p:bldP spid="2049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ChangeArrowheads="1"/>
          </p:cNvSpPr>
          <p:nvPr/>
        </p:nvSpPr>
        <p:spPr bwMode="auto">
          <a:xfrm>
            <a:off x="1116013" y="188913"/>
            <a:ext cx="6911975" cy="2592387"/>
          </a:xfrm>
          <a:prstGeom prst="wedgeRoundRectCallout">
            <a:avLst>
              <a:gd name="adj1" fmla="val 1676"/>
              <a:gd name="adj2" fmla="val 72963"/>
              <a:gd name="adj3" fmla="val 16667"/>
            </a:avLst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pic>
        <p:nvPicPr>
          <p:cNvPr id="22531" name="Picture 3" descr="Буратино 0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525" y="1052513"/>
            <a:ext cx="288290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1331913" y="476250"/>
            <a:ext cx="62738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ru-RU" altLang="ru-RU" sz="3200" b="1" i="1" dirty="0">
                <a:solidFill>
                  <a:srgbClr val="0000CC"/>
                </a:solidFill>
              </a:rPr>
              <a:t>Это что за очень странный </a:t>
            </a:r>
            <a:br>
              <a:rPr lang="ru-RU" altLang="ru-RU" sz="3200" b="1" i="1" dirty="0">
                <a:solidFill>
                  <a:srgbClr val="0000CC"/>
                </a:solidFill>
              </a:rPr>
            </a:br>
            <a:r>
              <a:rPr lang="ru-RU" altLang="ru-RU" sz="3200" b="1" i="1" dirty="0">
                <a:solidFill>
                  <a:srgbClr val="0000CC"/>
                </a:solidFill>
              </a:rPr>
              <a:t>Человечек деревянный? </a:t>
            </a:r>
            <a:br>
              <a:rPr lang="ru-RU" altLang="ru-RU" sz="3200" b="1" i="1" dirty="0">
                <a:solidFill>
                  <a:srgbClr val="0000CC"/>
                </a:solidFill>
              </a:rPr>
            </a:br>
            <a:r>
              <a:rPr lang="ru-RU" altLang="ru-RU" sz="3200" b="1" i="1" dirty="0">
                <a:solidFill>
                  <a:srgbClr val="0000CC"/>
                </a:solidFill>
              </a:rPr>
              <a:t>На земле и под водой </a:t>
            </a:r>
            <a:br>
              <a:rPr lang="ru-RU" altLang="ru-RU" sz="3200" b="1" i="1" dirty="0">
                <a:solidFill>
                  <a:srgbClr val="0000CC"/>
                </a:solidFill>
              </a:rPr>
            </a:br>
            <a:r>
              <a:rPr lang="ru-RU" altLang="ru-RU" sz="3200" b="1" i="1" dirty="0">
                <a:solidFill>
                  <a:srgbClr val="0000CC"/>
                </a:solidFill>
              </a:rPr>
              <a:t>Ищет ключик золотой.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250825" y="4941888"/>
            <a:ext cx="6192838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ru-RU" sz="3600" b="1">
                <a:solidFill>
                  <a:srgbClr val="FF0000"/>
                </a:solidFill>
              </a:rPr>
              <a:t>А.Н. Толстой </a:t>
            </a:r>
          </a:p>
          <a:p>
            <a:pPr algn="l"/>
            <a:r>
              <a:rPr lang="ru-RU" sz="3200" b="1">
                <a:solidFill>
                  <a:srgbClr val="FF0000"/>
                </a:solidFill>
              </a:rPr>
              <a:t>«Сказка о золотом ключике, или приключения Буратино»</a:t>
            </a:r>
            <a:r>
              <a:rPr lang="ru-RU" sz="3200" b="1">
                <a:solidFill>
                  <a:srgbClr val="009900"/>
                </a:solidFill>
              </a:rPr>
              <a:t> 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3419475" y="3357563"/>
            <a:ext cx="87471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9600" b="1">
                <a:solidFill>
                  <a:srgbClr val="FF0000"/>
                </a:solidFill>
                <a:latin typeface="Comic Sans MS" pitchFamily="66" charset="0"/>
              </a:rPr>
              <a:t>?</a:t>
            </a:r>
          </a:p>
        </p:txBody>
      </p:sp>
      <p:pic>
        <p:nvPicPr>
          <p:cNvPr id="22536" name="Бу-ра-ти-но!, фрагмент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828213" y="6705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3383" fill="hold"/>
                                        <p:tgtEl>
                                          <p:spTgt spid="225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36"/>
                </p:tgtEl>
              </p:cMediaNode>
            </p:audio>
          </p:childTnLst>
        </p:cTn>
      </p:par>
    </p:tnLst>
    <p:bldLst>
      <p:bldP spid="22530" grpId="0" animBg="1"/>
      <p:bldP spid="22532" grpId="0"/>
      <p:bldP spid="22534" grpId="0"/>
      <p:bldP spid="225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altLang="ru-RU" sz="5400" b="1" i="1" smtClean="0">
                <a:solidFill>
                  <a:srgbClr val="FF0000"/>
                </a:solidFill>
                <a:latin typeface="Arno Pro" pitchFamily="18" charset="0"/>
              </a:rPr>
              <a:t>Найдите 5 отличий.  </a:t>
            </a:r>
          </a:p>
        </p:txBody>
      </p:sp>
      <p:pic>
        <p:nvPicPr>
          <p:cNvPr id="16387" name="Picture 2" descr="C:\Users\Валера\Desktop\Психология\Наглядный материал\1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743200" y="2758281"/>
            <a:ext cx="3657600" cy="27432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pechkinnpach-crazynet"/>
          <p:cNvPicPr>
            <a:picLocks noChangeAspect="1" noChangeArrowheads="1"/>
          </p:cNvPicPr>
          <p:nvPr/>
        </p:nvPicPr>
        <p:blipFill>
          <a:blip r:embed="rId3" cstate="email"/>
          <a:srcRect r="-119" b="104"/>
          <a:stretch>
            <a:fillRect/>
          </a:stretch>
        </p:blipFill>
        <p:spPr bwMode="auto">
          <a:xfrm>
            <a:off x="2411413" y="1628775"/>
            <a:ext cx="6524625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AutoShape 3"/>
          <p:cNvSpPr>
            <a:spLocks noChangeArrowheads="1"/>
          </p:cNvSpPr>
          <p:nvPr/>
        </p:nvSpPr>
        <p:spPr bwMode="auto">
          <a:xfrm>
            <a:off x="395288" y="333375"/>
            <a:ext cx="6842125" cy="2952750"/>
          </a:xfrm>
          <a:prstGeom prst="wedgeRoundRectCallout">
            <a:avLst>
              <a:gd name="adj1" fmla="val 50278"/>
              <a:gd name="adj2" fmla="val 64407"/>
              <a:gd name="adj3" fmla="val 16667"/>
            </a:avLst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1042988" y="692150"/>
            <a:ext cx="5541962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ru-RU" altLang="ru-RU" sz="3600" b="1" i="1">
                <a:solidFill>
                  <a:srgbClr val="0000CC"/>
                </a:solidFill>
              </a:rPr>
              <a:t>Я весёлый почтальон!</a:t>
            </a:r>
          </a:p>
          <a:p>
            <a:pPr algn="l"/>
            <a:r>
              <a:rPr lang="ru-RU" altLang="ru-RU" sz="3600" b="1" i="1">
                <a:solidFill>
                  <a:srgbClr val="0000CC"/>
                </a:solidFill>
              </a:rPr>
              <a:t>Детям я давно знаком,</a:t>
            </a:r>
          </a:p>
          <a:p>
            <a:pPr algn="l"/>
            <a:r>
              <a:rPr lang="ru-RU" altLang="ru-RU" sz="3600" b="1" i="1">
                <a:solidFill>
                  <a:srgbClr val="0000CC"/>
                </a:solidFill>
              </a:rPr>
              <a:t>Много писем и газет </a:t>
            </a:r>
          </a:p>
          <a:p>
            <a:pPr algn="l"/>
            <a:r>
              <a:rPr lang="ru-RU" altLang="ru-RU" sz="3600" b="1" i="1">
                <a:solidFill>
                  <a:srgbClr val="0000CC"/>
                </a:solidFill>
              </a:rPr>
              <a:t>Возит мой велосипед.</a:t>
            </a:r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323850" y="260350"/>
            <a:ext cx="61928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ru-RU" altLang="ru-RU" sz="3600" b="1">
              <a:solidFill>
                <a:srgbClr val="FF0000"/>
              </a:solidFill>
            </a:endParaRP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250825" y="188913"/>
            <a:ext cx="5761038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ru-RU" sz="3600" b="1">
                <a:solidFill>
                  <a:srgbClr val="FF0000"/>
                </a:solidFill>
              </a:rPr>
              <a:t>Э.Успенский</a:t>
            </a:r>
          </a:p>
          <a:p>
            <a:pPr algn="l"/>
            <a:r>
              <a:rPr lang="ru-RU" sz="3200" b="1">
                <a:solidFill>
                  <a:srgbClr val="FF0000"/>
                </a:solidFill>
              </a:rPr>
              <a:t>«Трое из Простоквашино»</a:t>
            </a:r>
            <a:r>
              <a:rPr lang="ru-RU" sz="3200" b="1">
                <a:solidFill>
                  <a:srgbClr val="009900"/>
                </a:solidFill>
              </a:rPr>
              <a:t> </a:t>
            </a: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7596188" y="3429000"/>
            <a:ext cx="87471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9600" b="1">
                <a:solidFill>
                  <a:srgbClr val="FF0000"/>
                </a:solidFill>
                <a:latin typeface="Comic Sans MS" pitchFamily="66" charset="0"/>
              </a:rPr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nimBg="1"/>
      <p:bldP spid="38916" grpId="0"/>
      <p:bldP spid="38919" grpId="0"/>
      <p:bldP spid="389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8436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blipFill dpi="0" rotWithShape="1">
              <a:blip r:embed="rId2" cstate="email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grpSp>
          <p:nvGrpSpPr>
            <p:cNvPr id="18437" name="Group 4"/>
            <p:cNvGrpSpPr>
              <a:grpSpLocks/>
            </p:cNvGrpSpPr>
            <p:nvPr/>
          </p:nvGrpSpPr>
          <p:grpSpPr bwMode="auto">
            <a:xfrm rot="3103139">
              <a:off x="886" y="1265"/>
              <a:ext cx="3991" cy="1815"/>
              <a:chOff x="528" y="1536"/>
              <a:chExt cx="4224" cy="1488"/>
            </a:xfrm>
          </p:grpSpPr>
          <p:sp>
            <p:nvSpPr>
              <p:cNvPr id="18438" name="AutoShape 5"/>
              <p:cNvSpPr>
                <a:spLocks noChangeArrowheads="1"/>
              </p:cNvSpPr>
              <p:nvPr/>
            </p:nvSpPr>
            <p:spPr bwMode="auto">
              <a:xfrm>
                <a:off x="768" y="1536"/>
                <a:ext cx="1296" cy="12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1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5400" y="1080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39" name="AutoShape 6"/>
              <p:cNvSpPr>
                <a:spLocks noChangeArrowheads="1"/>
              </p:cNvSpPr>
              <p:nvPr/>
            </p:nvSpPr>
            <p:spPr bwMode="auto">
              <a:xfrm rot="10800000">
                <a:off x="768" y="1728"/>
                <a:ext cx="1296" cy="12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771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5400" y="1080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40" name="Rectangle 7"/>
              <p:cNvSpPr>
                <a:spLocks noChangeArrowheads="1"/>
              </p:cNvSpPr>
              <p:nvPr/>
            </p:nvSpPr>
            <p:spPr bwMode="auto">
              <a:xfrm>
                <a:off x="528" y="2160"/>
                <a:ext cx="4224" cy="240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sp>
            <p:nvSpPr>
              <p:cNvPr id="18441" name="AutoShape 8"/>
              <p:cNvSpPr>
                <a:spLocks noChangeArrowheads="1"/>
              </p:cNvSpPr>
              <p:nvPr/>
            </p:nvSpPr>
            <p:spPr bwMode="auto">
              <a:xfrm rot="-5400000">
                <a:off x="3336" y="1848"/>
                <a:ext cx="1200" cy="960"/>
              </a:xfrm>
              <a:prstGeom prst="plus">
                <a:avLst>
                  <a:gd name="adj" fmla="val 25000"/>
                </a:avLst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/>
              </a:p>
            </p:txBody>
          </p:sp>
        </p:grpSp>
      </p:grpSp>
      <p:pic>
        <p:nvPicPr>
          <p:cNvPr id="18435" name="Picture 9" descr="QG1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1704" y="-1726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сканирование00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050" y="1268413"/>
            <a:ext cx="4681538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 descr="QG1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сканирование000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7400" y="762000"/>
            <a:ext cx="5238750" cy="542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 descr="QG1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QG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71550" y="1268413"/>
            <a:ext cx="7634288" cy="4064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4400" b="1" smtClean="0">
                <a:solidFill>
                  <a:srgbClr val="0000CC"/>
                </a:solidFill>
              </a:rPr>
              <a:t>Давайте поиграем</a:t>
            </a:r>
          </a:p>
          <a:p>
            <a:pPr eaLnBrk="1" hangingPunct="1">
              <a:buFontTx/>
              <a:buNone/>
            </a:pPr>
            <a:r>
              <a:rPr lang="ru-RU" altLang="ru-RU" sz="4400" b="1" smtClean="0">
                <a:solidFill>
                  <a:srgbClr val="0000CC"/>
                </a:solidFill>
              </a:rPr>
              <a:t>И вместе угадаем,</a:t>
            </a:r>
          </a:p>
          <a:p>
            <a:pPr eaLnBrk="1" hangingPunct="1">
              <a:buFontTx/>
              <a:buNone/>
            </a:pPr>
            <a:r>
              <a:rPr lang="ru-RU" altLang="ru-RU" sz="4400" b="1" smtClean="0">
                <a:solidFill>
                  <a:srgbClr val="0000CC"/>
                </a:solidFill>
              </a:rPr>
              <a:t>Кто пришёл сегодня к нам </a:t>
            </a:r>
          </a:p>
          <a:p>
            <a:pPr eaLnBrk="1" hangingPunct="1">
              <a:buFontTx/>
              <a:buNone/>
            </a:pPr>
            <a:r>
              <a:rPr lang="ru-RU" altLang="ru-RU" sz="4400" b="1" smtClean="0">
                <a:solidFill>
                  <a:srgbClr val="0000CC"/>
                </a:solidFill>
              </a:rPr>
              <a:t>В этот день и в этот час,</a:t>
            </a:r>
          </a:p>
          <a:p>
            <a:pPr eaLnBrk="1" hangingPunct="1">
              <a:buFontTx/>
              <a:buNone/>
            </a:pPr>
            <a:r>
              <a:rPr lang="ru-RU" altLang="ru-RU" sz="4400" b="1" smtClean="0">
                <a:solidFill>
                  <a:srgbClr val="0000CC"/>
                </a:solidFill>
              </a:rPr>
              <a:t>Да задание припас?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672" y="1104"/>
            <a:chExt cx="3936" cy="2208"/>
          </a:xfrm>
        </p:grpSpPr>
        <p:sp>
          <p:nvSpPr>
            <p:cNvPr id="35843" name="Rectangle 3"/>
            <p:cNvSpPr>
              <a:spLocks noChangeArrowheads="1"/>
            </p:cNvSpPr>
            <p:nvPr/>
          </p:nvSpPr>
          <p:spPr bwMode="auto">
            <a:xfrm>
              <a:off x="672" y="1104"/>
              <a:ext cx="3936" cy="2208"/>
            </a:xfrm>
            <a:prstGeom prst="rect">
              <a:avLst/>
            </a:prstGeom>
            <a:gradFill rotWithShape="1">
              <a:gsLst>
                <a:gs pos="0">
                  <a:srgbClr val="99CC00">
                    <a:gamma/>
                    <a:shade val="46275"/>
                    <a:invGamma/>
                  </a:srgbClr>
                </a:gs>
                <a:gs pos="50000">
                  <a:srgbClr val="99CC00">
                    <a:alpha val="69000"/>
                  </a:srgbClr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21511" name="Picture 4" descr="сапог 2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4F4F4"/>
                </a:clrFrom>
                <a:clrTo>
                  <a:srgbClr val="F4F4F4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60" y="1392"/>
              <a:ext cx="1617" cy="1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2" name="Picture 5" descr="сапог 2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4F4F4"/>
                </a:clrFrom>
                <a:clrTo>
                  <a:srgbClr val="F4F4F4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44" y="1392"/>
              <a:ext cx="1663" cy="1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1507" name="Picture 6" descr="QG1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QG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8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513" y="765175"/>
            <a:ext cx="4440237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QG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42875" y="0"/>
            <a:ext cx="9286875" cy="664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Заголовок 1"/>
          <p:cNvSpPr>
            <a:spLocks noGrp="1"/>
          </p:cNvSpPr>
          <p:nvPr>
            <p:ph type="title"/>
          </p:nvPr>
        </p:nvSpPr>
        <p:spPr>
          <a:xfrm>
            <a:off x="357188" y="274638"/>
            <a:ext cx="8329612" cy="3940175"/>
          </a:xfrm>
        </p:spPr>
        <p:txBody>
          <a:bodyPr/>
          <a:lstStyle/>
          <a:p>
            <a:pPr eaLnBrk="1" hangingPunct="1"/>
            <a:r>
              <a:rPr lang="ru-RU" altLang="ru-RU" sz="6000" b="1" i="1" smtClean="0">
                <a:solidFill>
                  <a:srgbClr val="FF0000"/>
                </a:solidFill>
                <a:latin typeface="Comic Sans MS" pitchFamily="66" charset="0"/>
              </a:rPr>
              <a:t>Игра «Помоги Незнайке собрать портфель».</a:t>
            </a:r>
          </a:p>
        </p:txBody>
      </p:sp>
      <p:pic>
        <p:nvPicPr>
          <p:cNvPr id="23556" name="Picture 5" descr="Untitled-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63" y="3500438"/>
            <a:ext cx="350043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323850" y="188913"/>
            <a:ext cx="8569325" cy="2808287"/>
          </a:xfrm>
          <a:prstGeom prst="wedgeRoundRectCallout">
            <a:avLst>
              <a:gd name="adj1" fmla="val -630"/>
              <a:gd name="adj2" fmla="val 70407"/>
              <a:gd name="adj3" fmla="val 16667"/>
            </a:avLst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pic>
        <p:nvPicPr>
          <p:cNvPr id="5123" name="Picture 3" descr="16"/>
          <p:cNvPicPr>
            <a:picLocks noChangeAspect="1" noChangeArrowheads="1"/>
          </p:cNvPicPr>
          <p:nvPr/>
        </p:nvPicPr>
        <p:blipFill>
          <a:blip r:embed="rId3" cstate="email">
            <a:lum bright="-12000" contrast="30000"/>
          </a:blip>
          <a:srcRect r="-160" b="-113"/>
          <a:stretch>
            <a:fillRect/>
          </a:stretch>
        </p:blipFill>
        <p:spPr bwMode="auto">
          <a:xfrm>
            <a:off x="3203575" y="1628775"/>
            <a:ext cx="2501900" cy="35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95288" y="333375"/>
            <a:ext cx="8316912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3200" b="1" i="1">
                <a:solidFill>
                  <a:srgbClr val="0000CC"/>
                </a:solidFill>
              </a:rPr>
              <a:t>	</a:t>
            </a:r>
            <a:r>
              <a:rPr lang="ru-RU" altLang="ru-RU" sz="2800" b="1" i="1">
                <a:solidFill>
                  <a:srgbClr val="0000CC"/>
                </a:solidFill>
              </a:rPr>
              <a:t>Я знал, что всё так кончится. Уж больно ветхий я и старый, столько лет в поле стою. Мечтал, конечно, чтобы кто-нибудь во мне поселился, но их было так много, что я просто не выдержал и рухнул.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50825" y="5589588"/>
            <a:ext cx="8677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00"/>
                </a:solidFill>
              </a:rPr>
              <a:t>Русская народная сказка</a:t>
            </a:r>
            <a:r>
              <a:rPr lang="ru-RU" sz="4000" b="1">
                <a:solidFill>
                  <a:srgbClr val="FF0000"/>
                </a:solidFill>
              </a:rPr>
              <a:t> </a:t>
            </a:r>
            <a:r>
              <a:rPr lang="ru-RU" sz="3600" b="1">
                <a:solidFill>
                  <a:srgbClr val="FF0000"/>
                </a:solidFill>
              </a:rPr>
              <a:t>«</a:t>
            </a:r>
            <a:r>
              <a:rPr lang="ru-RU" sz="4000" b="1">
                <a:solidFill>
                  <a:srgbClr val="FF0000"/>
                </a:solidFill>
              </a:rPr>
              <a:t>Теремок</a:t>
            </a:r>
            <a:r>
              <a:rPr lang="ru-RU" sz="3600" b="1">
                <a:solidFill>
                  <a:srgbClr val="FF0000"/>
                </a:solidFill>
              </a:rPr>
              <a:t>»</a:t>
            </a:r>
            <a:r>
              <a:rPr lang="ru-RU" sz="3600" b="1">
                <a:solidFill>
                  <a:srgbClr val="009900"/>
                </a:solidFill>
              </a:rPr>
              <a:t> 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4859338" y="3213100"/>
            <a:ext cx="87471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9600" b="1">
                <a:solidFill>
                  <a:srgbClr val="FF0000"/>
                </a:solidFill>
                <a:latin typeface="Comic Sans MS" pitchFamily="66" charset="0"/>
              </a:rPr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4" grpId="0"/>
      <p:bldP spid="5126" grpId="0"/>
      <p:bldP spid="51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395288" y="333375"/>
            <a:ext cx="6192837" cy="6192838"/>
            <a:chOff x="158" y="119"/>
            <a:chExt cx="4218" cy="4082"/>
          </a:xfrm>
        </p:grpSpPr>
        <p:grpSp>
          <p:nvGrpSpPr>
            <p:cNvPr id="5135" name="Group 3"/>
            <p:cNvGrpSpPr>
              <a:grpSpLocks/>
            </p:cNvGrpSpPr>
            <p:nvPr/>
          </p:nvGrpSpPr>
          <p:grpSpPr bwMode="auto">
            <a:xfrm>
              <a:off x="158" y="119"/>
              <a:ext cx="4218" cy="4082"/>
              <a:chOff x="158" y="119"/>
              <a:chExt cx="4218" cy="4082"/>
            </a:xfrm>
          </p:grpSpPr>
          <p:sp>
            <p:nvSpPr>
              <p:cNvPr id="5160" name="Rectangle 4"/>
              <p:cNvSpPr>
                <a:spLocks noChangeArrowheads="1"/>
              </p:cNvSpPr>
              <p:nvPr/>
            </p:nvSpPr>
            <p:spPr bwMode="auto">
              <a:xfrm>
                <a:off x="2970" y="2841"/>
                <a:ext cx="1406" cy="1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>
                  <a:spcBef>
                    <a:spcPct val="20000"/>
                  </a:spcBef>
                </a:pPr>
                <a:endParaRPr lang="ru-RU" altLang="ru-RU" sz="2800"/>
              </a:p>
            </p:txBody>
          </p:sp>
          <p:sp>
            <p:nvSpPr>
              <p:cNvPr id="5161" name="Rectangle 5"/>
              <p:cNvSpPr>
                <a:spLocks noChangeArrowheads="1"/>
              </p:cNvSpPr>
              <p:nvPr/>
            </p:nvSpPr>
            <p:spPr bwMode="auto">
              <a:xfrm>
                <a:off x="1564" y="2841"/>
                <a:ext cx="1406" cy="1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>
                  <a:spcBef>
                    <a:spcPct val="20000"/>
                  </a:spcBef>
                </a:pPr>
                <a:endParaRPr lang="ru-RU" altLang="ru-RU" sz="2800"/>
              </a:p>
            </p:txBody>
          </p:sp>
          <p:sp>
            <p:nvSpPr>
              <p:cNvPr id="5162" name="Rectangle 6"/>
              <p:cNvSpPr>
                <a:spLocks noChangeArrowheads="1"/>
              </p:cNvSpPr>
              <p:nvPr/>
            </p:nvSpPr>
            <p:spPr bwMode="auto">
              <a:xfrm>
                <a:off x="158" y="2841"/>
                <a:ext cx="1406" cy="1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>
                  <a:spcBef>
                    <a:spcPct val="20000"/>
                  </a:spcBef>
                </a:pPr>
                <a:endParaRPr lang="ru-RU" altLang="ru-RU" sz="2800"/>
              </a:p>
            </p:txBody>
          </p:sp>
          <p:sp>
            <p:nvSpPr>
              <p:cNvPr id="5163" name="Rectangle 7"/>
              <p:cNvSpPr>
                <a:spLocks noChangeArrowheads="1"/>
              </p:cNvSpPr>
              <p:nvPr/>
            </p:nvSpPr>
            <p:spPr bwMode="auto">
              <a:xfrm>
                <a:off x="2970" y="1479"/>
                <a:ext cx="1406" cy="13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>
                  <a:spcBef>
                    <a:spcPct val="20000"/>
                  </a:spcBef>
                </a:pPr>
                <a:endParaRPr lang="ru-RU" altLang="ru-RU" sz="2800"/>
              </a:p>
            </p:txBody>
          </p:sp>
          <p:sp>
            <p:nvSpPr>
              <p:cNvPr id="5164" name="Rectangle 8"/>
              <p:cNvSpPr>
                <a:spLocks noChangeArrowheads="1"/>
              </p:cNvSpPr>
              <p:nvPr/>
            </p:nvSpPr>
            <p:spPr bwMode="auto">
              <a:xfrm>
                <a:off x="1564" y="1479"/>
                <a:ext cx="1406" cy="13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>
                  <a:spcBef>
                    <a:spcPct val="20000"/>
                  </a:spcBef>
                </a:pPr>
                <a:endParaRPr lang="ru-RU" altLang="ru-RU" sz="2800"/>
              </a:p>
            </p:txBody>
          </p:sp>
          <p:sp>
            <p:nvSpPr>
              <p:cNvPr id="5165" name="Rectangle 9"/>
              <p:cNvSpPr>
                <a:spLocks noChangeArrowheads="1"/>
              </p:cNvSpPr>
              <p:nvPr/>
            </p:nvSpPr>
            <p:spPr bwMode="auto">
              <a:xfrm>
                <a:off x="158" y="1479"/>
                <a:ext cx="1406" cy="13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>
                  <a:spcBef>
                    <a:spcPct val="20000"/>
                  </a:spcBef>
                </a:pPr>
                <a:endParaRPr lang="ru-RU" altLang="ru-RU" sz="2800"/>
              </a:p>
            </p:txBody>
          </p:sp>
          <p:sp>
            <p:nvSpPr>
              <p:cNvPr id="5166" name="Rectangle 10"/>
              <p:cNvSpPr>
                <a:spLocks noChangeArrowheads="1"/>
              </p:cNvSpPr>
              <p:nvPr/>
            </p:nvSpPr>
            <p:spPr bwMode="auto">
              <a:xfrm>
                <a:off x="2970" y="119"/>
                <a:ext cx="1406" cy="1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>
                  <a:spcBef>
                    <a:spcPct val="20000"/>
                  </a:spcBef>
                </a:pPr>
                <a:endParaRPr lang="ru-RU" altLang="ru-RU" sz="2800"/>
              </a:p>
            </p:txBody>
          </p:sp>
          <p:sp>
            <p:nvSpPr>
              <p:cNvPr id="5167" name="Rectangle 11"/>
              <p:cNvSpPr>
                <a:spLocks noChangeArrowheads="1"/>
              </p:cNvSpPr>
              <p:nvPr/>
            </p:nvSpPr>
            <p:spPr bwMode="auto">
              <a:xfrm>
                <a:off x="1564" y="119"/>
                <a:ext cx="1406" cy="1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>
                  <a:spcBef>
                    <a:spcPct val="20000"/>
                  </a:spcBef>
                </a:pPr>
                <a:endParaRPr lang="ru-RU" altLang="ru-RU" sz="2800"/>
              </a:p>
            </p:txBody>
          </p:sp>
          <p:sp>
            <p:nvSpPr>
              <p:cNvPr id="5168" name="Rectangle 12"/>
              <p:cNvSpPr>
                <a:spLocks noChangeArrowheads="1"/>
              </p:cNvSpPr>
              <p:nvPr/>
            </p:nvSpPr>
            <p:spPr bwMode="auto">
              <a:xfrm>
                <a:off x="158" y="119"/>
                <a:ext cx="1406" cy="1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>
                  <a:spcBef>
                    <a:spcPct val="20000"/>
                  </a:spcBef>
                </a:pPr>
                <a:endParaRPr lang="ru-RU" altLang="ru-RU" sz="2800"/>
              </a:p>
            </p:txBody>
          </p:sp>
          <p:sp>
            <p:nvSpPr>
              <p:cNvPr id="5169" name="Line 13"/>
              <p:cNvSpPr>
                <a:spLocks noChangeShapeType="1"/>
              </p:cNvSpPr>
              <p:nvPr/>
            </p:nvSpPr>
            <p:spPr bwMode="auto">
              <a:xfrm>
                <a:off x="158" y="119"/>
                <a:ext cx="4218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0" name="Line 14"/>
              <p:cNvSpPr>
                <a:spLocks noChangeShapeType="1"/>
              </p:cNvSpPr>
              <p:nvPr/>
            </p:nvSpPr>
            <p:spPr bwMode="auto">
              <a:xfrm>
                <a:off x="158" y="1479"/>
                <a:ext cx="421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1" name="Line 15"/>
              <p:cNvSpPr>
                <a:spLocks noChangeShapeType="1"/>
              </p:cNvSpPr>
              <p:nvPr/>
            </p:nvSpPr>
            <p:spPr bwMode="auto">
              <a:xfrm>
                <a:off x="158" y="2841"/>
                <a:ext cx="421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2" name="Line 16"/>
              <p:cNvSpPr>
                <a:spLocks noChangeShapeType="1"/>
              </p:cNvSpPr>
              <p:nvPr/>
            </p:nvSpPr>
            <p:spPr bwMode="auto">
              <a:xfrm>
                <a:off x="158" y="4201"/>
                <a:ext cx="4218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3" name="Line 17"/>
              <p:cNvSpPr>
                <a:spLocks noChangeShapeType="1"/>
              </p:cNvSpPr>
              <p:nvPr/>
            </p:nvSpPr>
            <p:spPr bwMode="auto">
              <a:xfrm>
                <a:off x="158" y="119"/>
                <a:ext cx="0" cy="4082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4" name="Line 18"/>
              <p:cNvSpPr>
                <a:spLocks noChangeShapeType="1"/>
              </p:cNvSpPr>
              <p:nvPr/>
            </p:nvSpPr>
            <p:spPr bwMode="auto">
              <a:xfrm>
                <a:off x="1564" y="119"/>
                <a:ext cx="0" cy="408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5" name="Line 19"/>
              <p:cNvSpPr>
                <a:spLocks noChangeShapeType="1"/>
              </p:cNvSpPr>
              <p:nvPr/>
            </p:nvSpPr>
            <p:spPr bwMode="auto">
              <a:xfrm>
                <a:off x="2970" y="119"/>
                <a:ext cx="0" cy="408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6" name="Line 20"/>
              <p:cNvSpPr>
                <a:spLocks noChangeShapeType="1"/>
              </p:cNvSpPr>
              <p:nvPr/>
            </p:nvSpPr>
            <p:spPr bwMode="auto">
              <a:xfrm>
                <a:off x="4376" y="119"/>
                <a:ext cx="0" cy="4082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36" name="Rectangle 21"/>
            <p:cNvSpPr>
              <a:spLocks noChangeArrowheads="1"/>
            </p:cNvSpPr>
            <p:nvPr/>
          </p:nvSpPr>
          <p:spPr bwMode="auto">
            <a:xfrm>
              <a:off x="340" y="663"/>
              <a:ext cx="998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37" name="Rectangle 22"/>
            <p:cNvSpPr>
              <a:spLocks noChangeArrowheads="1"/>
            </p:cNvSpPr>
            <p:nvPr/>
          </p:nvSpPr>
          <p:spPr bwMode="auto">
            <a:xfrm>
              <a:off x="340" y="3430"/>
              <a:ext cx="998" cy="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38" name="Rectangle 23"/>
            <p:cNvSpPr>
              <a:spLocks noChangeArrowheads="1"/>
            </p:cNvSpPr>
            <p:nvPr/>
          </p:nvSpPr>
          <p:spPr bwMode="auto">
            <a:xfrm>
              <a:off x="1746" y="2069"/>
              <a:ext cx="998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39" name="Rectangle 24" descr="Широкий диагональный 2"/>
            <p:cNvSpPr>
              <a:spLocks noChangeArrowheads="1"/>
            </p:cNvSpPr>
            <p:nvPr/>
          </p:nvSpPr>
          <p:spPr bwMode="auto">
            <a:xfrm>
              <a:off x="1746" y="663"/>
              <a:ext cx="998" cy="68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40" name="Rectangle 25" descr="Широкий диагональный 2"/>
            <p:cNvSpPr>
              <a:spLocks noChangeArrowheads="1"/>
            </p:cNvSpPr>
            <p:nvPr/>
          </p:nvSpPr>
          <p:spPr bwMode="auto">
            <a:xfrm>
              <a:off x="3152" y="2024"/>
              <a:ext cx="998" cy="68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41" name="Rectangle 26" descr="Широкий диагональный 2"/>
            <p:cNvSpPr>
              <a:spLocks noChangeArrowheads="1"/>
            </p:cNvSpPr>
            <p:nvPr/>
          </p:nvSpPr>
          <p:spPr bwMode="auto">
            <a:xfrm>
              <a:off x="1746" y="3385"/>
              <a:ext cx="998" cy="68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42" name="Rectangle 27" descr="Крупная сетка"/>
            <p:cNvSpPr>
              <a:spLocks noChangeArrowheads="1"/>
            </p:cNvSpPr>
            <p:nvPr/>
          </p:nvSpPr>
          <p:spPr bwMode="auto">
            <a:xfrm>
              <a:off x="3152" y="663"/>
              <a:ext cx="998" cy="680"/>
            </a:xfrm>
            <a:prstGeom prst="rect">
              <a:avLst/>
            </a:prstGeom>
            <a:pattFill prst="lgGrid">
              <a:fgClr>
                <a:schemeClr val="tx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43" name="Rectangle 28" descr="Крупная сетка"/>
            <p:cNvSpPr>
              <a:spLocks noChangeArrowheads="1"/>
            </p:cNvSpPr>
            <p:nvPr/>
          </p:nvSpPr>
          <p:spPr bwMode="auto">
            <a:xfrm>
              <a:off x="385" y="2024"/>
              <a:ext cx="998" cy="680"/>
            </a:xfrm>
            <a:prstGeom prst="rect">
              <a:avLst/>
            </a:prstGeom>
            <a:pattFill prst="lgGrid">
              <a:fgClr>
                <a:schemeClr val="tx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44" name="AutoShape 29"/>
            <p:cNvSpPr>
              <a:spLocks noChangeArrowheads="1"/>
            </p:cNvSpPr>
            <p:nvPr/>
          </p:nvSpPr>
          <p:spPr bwMode="auto">
            <a:xfrm flipV="1">
              <a:off x="204" y="391"/>
              <a:ext cx="1270" cy="2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7 w 21600"/>
                <a:gd name="T13" fmla="*/ 4526 h 21600"/>
                <a:gd name="T14" fmla="*/ 17093 w 21600"/>
                <a:gd name="T15" fmla="*/ 170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5" name="AutoShape 30"/>
            <p:cNvSpPr>
              <a:spLocks noChangeArrowheads="1"/>
            </p:cNvSpPr>
            <p:nvPr/>
          </p:nvSpPr>
          <p:spPr bwMode="auto">
            <a:xfrm flipV="1">
              <a:off x="3016" y="1752"/>
              <a:ext cx="1270" cy="2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7 w 21600"/>
                <a:gd name="T13" fmla="*/ 4526 h 21600"/>
                <a:gd name="T14" fmla="*/ 17093 w 21600"/>
                <a:gd name="T15" fmla="*/ 170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6" name="AutoShape 31"/>
            <p:cNvSpPr>
              <a:spLocks noChangeArrowheads="1"/>
            </p:cNvSpPr>
            <p:nvPr/>
          </p:nvSpPr>
          <p:spPr bwMode="auto">
            <a:xfrm flipV="1">
              <a:off x="204" y="3158"/>
              <a:ext cx="1270" cy="2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7 w 21600"/>
                <a:gd name="T13" fmla="*/ 4526 h 21600"/>
                <a:gd name="T14" fmla="*/ 17093 w 21600"/>
                <a:gd name="T15" fmla="*/ 170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7" name="AutoShape 32"/>
            <p:cNvSpPr>
              <a:spLocks noChangeArrowheads="1"/>
            </p:cNvSpPr>
            <p:nvPr/>
          </p:nvSpPr>
          <p:spPr bwMode="auto">
            <a:xfrm>
              <a:off x="1610" y="210"/>
              <a:ext cx="1225" cy="45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48" name="AutoShape 33"/>
            <p:cNvSpPr>
              <a:spLocks noChangeArrowheads="1"/>
            </p:cNvSpPr>
            <p:nvPr/>
          </p:nvSpPr>
          <p:spPr bwMode="auto">
            <a:xfrm>
              <a:off x="1610" y="2931"/>
              <a:ext cx="1225" cy="45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49" name="AutoShape 34"/>
            <p:cNvSpPr>
              <a:spLocks noChangeArrowheads="1"/>
            </p:cNvSpPr>
            <p:nvPr/>
          </p:nvSpPr>
          <p:spPr bwMode="auto">
            <a:xfrm>
              <a:off x="249" y="1570"/>
              <a:ext cx="1225" cy="453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50" name="AutoShape 35"/>
            <p:cNvSpPr>
              <a:spLocks noChangeArrowheads="1"/>
            </p:cNvSpPr>
            <p:nvPr/>
          </p:nvSpPr>
          <p:spPr bwMode="auto">
            <a:xfrm rot="-5400000">
              <a:off x="3492" y="-85"/>
              <a:ext cx="317" cy="1180"/>
            </a:xfrm>
            <a:prstGeom prst="flowChartDelay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51" name="AutoShape 36"/>
            <p:cNvSpPr>
              <a:spLocks noChangeArrowheads="1"/>
            </p:cNvSpPr>
            <p:nvPr/>
          </p:nvSpPr>
          <p:spPr bwMode="auto">
            <a:xfrm rot="-5400000">
              <a:off x="2086" y="1321"/>
              <a:ext cx="317" cy="1180"/>
            </a:xfrm>
            <a:prstGeom prst="flowChartDelay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52" name="Oval 37"/>
            <p:cNvSpPr>
              <a:spLocks noChangeArrowheads="1"/>
            </p:cNvSpPr>
            <p:nvPr/>
          </p:nvSpPr>
          <p:spPr bwMode="auto">
            <a:xfrm>
              <a:off x="3379" y="754"/>
              <a:ext cx="544" cy="49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53" name="Oval 38"/>
            <p:cNvSpPr>
              <a:spLocks noChangeArrowheads="1"/>
            </p:cNvSpPr>
            <p:nvPr/>
          </p:nvSpPr>
          <p:spPr bwMode="auto">
            <a:xfrm>
              <a:off x="1973" y="754"/>
              <a:ext cx="544" cy="49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54" name="Oval 39"/>
            <p:cNvSpPr>
              <a:spLocks noChangeArrowheads="1"/>
            </p:cNvSpPr>
            <p:nvPr/>
          </p:nvSpPr>
          <p:spPr bwMode="auto">
            <a:xfrm>
              <a:off x="567" y="754"/>
              <a:ext cx="544" cy="49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55" name="Oval 40"/>
            <p:cNvSpPr>
              <a:spLocks noChangeArrowheads="1"/>
            </p:cNvSpPr>
            <p:nvPr/>
          </p:nvSpPr>
          <p:spPr bwMode="auto">
            <a:xfrm>
              <a:off x="3379" y="2115"/>
              <a:ext cx="544" cy="499"/>
            </a:xfrm>
            <a:prstGeom prst="ellipse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56" name="Oval 41"/>
            <p:cNvSpPr>
              <a:spLocks noChangeArrowheads="1"/>
            </p:cNvSpPr>
            <p:nvPr/>
          </p:nvSpPr>
          <p:spPr bwMode="auto">
            <a:xfrm>
              <a:off x="1973" y="2160"/>
              <a:ext cx="544" cy="499"/>
            </a:xfrm>
            <a:prstGeom prst="ellipse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57" name="Oval 42"/>
            <p:cNvSpPr>
              <a:spLocks noChangeArrowheads="1"/>
            </p:cNvSpPr>
            <p:nvPr/>
          </p:nvSpPr>
          <p:spPr bwMode="auto">
            <a:xfrm>
              <a:off x="567" y="2115"/>
              <a:ext cx="544" cy="499"/>
            </a:xfrm>
            <a:prstGeom prst="ellipse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58" name="Oval 43"/>
            <p:cNvSpPr>
              <a:spLocks noChangeArrowheads="1"/>
            </p:cNvSpPr>
            <p:nvPr/>
          </p:nvSpPr>
          <p:spPr bwMode="auto">
            <a:xfrm>
              <a:off x="567" y="3475"/>
              <a:ext cx="544" cy="49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59" name="Oval 44"/>
            <p:cNvSpPr>
              <a:spLocks noChangeArrowheads="1"/>
            </p:cNvSpPr>
            <p:nvPr/>
          </p:nvSpPr>
          <p:spPr bwMode="auto">
            <a:xfrm>
              <a:off x="1973" y="3521"/>
              <a:ext cx="544" cy="49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</p:grp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7164388" y="908050"/>
            <a:ext cx="1582737" cy="1366838"/>
            <a:chOff x="4468" y="255"/>
            <a:chExt cx="1180" cy="997"/>
          </a:xfrm>
        </p:grpSpPr>
        <p:sp>
          <p:nvSpPr>
            <p:cNvPr id="5132" name="Rectangle 46" descr="Крупная сетка"/>
            <p:cNvSpPr>
              <a:spLocks noChangeArrowheads="1"/>
            </p:cNvSpPr>
            <p:nvPr/>
          </p:nvSpPr>
          <p:spPr bwMode="auto">
            <a:xfrm>
              <a:off x="4558" y="572"/>
              <a:ext cx="998" cy="680"/>
            </a:xfrm>
            <a:prstGeom prst="rect">
              <a:avLst/>
            </a:prstGeom>
            <a:pattFill prst="lgGrid">
              <a:fgClr>
                <a:schemeClr val="tx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33" name="AutoShape 47"/>
            <p:cNvSpPr>
              <a:spLocks noChangeArrowheads="1"/>
            </p:cNvSpPr>
            <p:nvPr/>
          </p:nvSpPr>
          <p:spPr bwMode="auto">
            <a:xfrm rot="-5400000">
              <a:off x="4899" y="-176"/>
              <a:ext cx="317" cy="1180"/>
            </a:xfrm>
            <a:prstGeom prst="flowChartDelay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34" name="Oval 48"/>
            <p:cNvSpPr>
              <a:spLocks noChangeArrowheads="1"/>
            </p:cNvSpPr>
            <p:nvPr/>
          </p:nvSpPr>
          <p:spPr bwMode="auto">
            <a:xfrm>
              <a:off x="4785" y="663"/>
              <a:ext cx="544" cy="49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</p:grpSp>
      <p:grpSp>
        <p:nvGrpSpPr>
          <p:cNvPr id="5" name="Group 49"/>
          <p:cNvGrpSpPr>
            <a:grpSpLocks/>
          </p:cNvGrpSpPr>
          <p:nvPr/>
        </p:nvGrpSpPr>
        <p:grpSpPr bwMode="auto">
          <a:xfrm>
            <a:off x="7000875" y="2714625"/>
            <a:ext cx="1800225" cy="3097213"/>
            <a:chOff x="4422" y="1842"/>
            <a:chExt cx="1338" cy="2223"/>
          </a:xfrm>
        </p:grpSpPr>
        <p:sp>
          <p:nvSpPr>
            <p:cNvPr id="5126" name="Rectangle 50" descr="Крупная сетка"/>
            <p:cNvSpPr>
              <a:spLocks noChangeArrowheads="1"/>
            </p:cNvSpPr>
            <p:nvPr/>
          </p:nvSpPr>
          <p:spPr bwMode="auto">
            <a:xfrm>
              <a:off x="4558" y="3385"/>
              <a:ext cx="998" cy="680"/>
            </a:xfrm>
            <a:prstGeom prst="rect">
              <a:avLst/>
            </a:prstGeom>
            <a:pattFill prst="lgGrid">
              <a:fgClr>
                <a:schemeClr val="tx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27" name="Rectangle 51" descr="Широкий диагональный 2"/>
            <p:cNvSpPr>
              <a:spLocks noChangeArrowheads="1"/>
            </p:cNvSpPr>
            <p:nvPr/>
          </p:nvSpPr>
          <p:spPr bwMode="auto">
            <a:xfrm>
              <a:off x="4604" y="2115"/>
              <a:ext cx="998" cy="68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28" name="AutoShape 52"/>
            <p:cNvSpPr>
              <a:spLocks noChangeArrowheads="1"/>
            </p:cNvSpPr>
            <p:nvPr/>
          </p:nvSpPr>
          <p:spPr bwMode="auto">
            <a:xfrm>
              <a:off x="4422" y="2931"/>
              <a:ext cx="1225" cy="453"/>
            </a:xfrm>
            <a:prstGeom prst="triangle">
              <a:avLst>
                <a:gd name="adj" fmla="val 50000"/>
              </a:avLst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29" name="AutoShape 53"/>
            <p:cNvSpPr>
              <a:spLocks noChangeArrowheads="1"/>
            </p:cNvSpPr>
            <p:nvPr/>
          </p:nvSpPr>
          <p:spPr bwMode="auto">
            <a:xfrm flipV="1">
              <a:off x="4490" y="1842"/>
              <a:ext cx="1270" cy="2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7 w 21600"/>
                <a:gd name="T13" fmla="*/ 4526 h 21600"/>
                <a:gd name="T14" fmla="*/ 17093 w 21600"/>
                <a:gd name="T15" fmla="*/ 170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0" name="Oval 54"/>
            <p:cNvSpPr>
              <a:spLocks noChangeArrowheads="1"/>
            </p:cNvSpPr>
            <p:nvPr/>
          </p:nvSpPr>
          <p:spPr bwMode="auto">
            <a:xfrm>
              <a:off x="4830" y="2205"/>
              <a:ext cx="544" cy="499"/>
            </a:xfrm>
            <a:prstGeom prst="ellipse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5131" name="Oval 55"/>
            <p:cNvSpPr>
              <a:spLocks noChangeArrowheads="1"/>
            </p:cNvSpPr>
            <p:nvPr/>
          </p:nvSpPr>
          <p:spPr bwMode="auto">
            <a:xfrm>
              <a:off x="4785" y="3475"/>
              <a:ext cx="544" cy="49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altLang="ru-RU"/>
            </a:p>
          </p:txBody>
        </p:sp>
      </p:grpSp>
      <p:sp>
        <p:nvSpPr>
          <p:cNvPr id="6200" name="Text Box 56"/>
          <p:cNvSpPr txBox="1">
            <a:spLocks noChangeArrowheads="1"/>
          </p:cNvSpPr>
          <p:nvPr/>
        </p:nvSpPr>
        <p:spPr bwMode="auto">
          <a:xfrm>
            <a:off x="5292725" y="4725988"/>
            <a:ext cx="1065213" cy="18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1700" b="1">
                <a:solidFill>
                  <a:srgbClr val="FF0000"/>
                </a:solidFill>
                <a:latin typeface="Comic Sans MS" pitchFamily="66" charset="0"/>
              </a:rPr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-0.25973 0.593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0" y="297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0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Золотая рыбка 01"/>
          <p:cNvPicPr>
            <a:picLocks noChangeAspect="1" noChangeArrowheads="1"/>
          </p:cNvPicPr>
          <p:nvPr/>
        </p:nvPicPr>
        <p:blipFill>
          <a:blip r:embed="rId3" cstate="email"/>
          <a:srcRect b="137"/>
          <a:stretch>
            <a:fillRect/>
          </a:stretch>
        </p:blipFill>
        <p:spPr bwMode="auto">
          <a:xfrm>
            <a:off x="4716463" y="1052513"/>
            <a:ext cx="3546475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179388" y="115888"/>
            <a:ext cx="8713787" cy="2952750"/>
          </a:xfrm>
          <a:prstGeom prst="wedgeRoundRectCallout">
            <a:avLst>
              <a:gd name="adj1" fmla="val -1611"/>
              <a:gd name="adj2" fmla="val 61829"/>
              <a:gd name="adj3" fmla="val 16667"/>
            </a:avLst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95288" y="188913"/>
            <a:ext cx="81375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3200" b="1" i="1">
                <a:solidFill>
                  <a:srgbClr val="0000CC"/>
                </a:solidFill>
              </a:rPr>
              <a:t>	</a:t>
            </a:r>
            <a:r>
              <a:rPr lang="ru-RU" altLang="ru-RU" sz="2800" b="1" i="1">
                <a:solidFill>
                  <a:srgbClr val="0000CC"/>
                </a:solidFill>
              </a:rPr>
              <a:t>Я, конечно, готова была выполнить все её желания, ведь её муж спас мне жизнь. Но, в конце концов, я поняла: чем больше человеку даёшь, тем больше ему хочется. Вот и приходится таким людям оставаться у разбитого корыта.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79388" y="5445125"/>
            <a:ext cx="6624637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l"/>
            <a:r>
              <a:rPr lang="ru-RU" sz="4000" b="1">
                <a:solidFill>
                  <a:srgbClr val="FF0000"/>
                </a:solidFill>
              </a:rPr>
              <a:t>А.С. Пушкин </a:t>
            </a:r>
          </a:p>
          <a:p>
            <a:pPr algn="l"/>
            <a:r>
              <a:rPr lang="ru-RU" sz="3600" b="1">
                <a:solidFill>
                  <a:srgbClr val="FF0000"/>
                </a:solidFill>
              </a:rPr>
              <a:t>«Сказка о золотой рыбке»</a:t>
            </a:r>
            <a:r>
              <a:rPr lang="ru-RU" sz="3600" b="1">
                <a:solidFill>
                  <a:srgbClr val="009900"/>
                </a:solidFill>
              </a:rPr>
              <a:t> 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4859338" y="3213100"/>
            <a:ext cx="87471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9600" b="1">
                <a:solidFill>
                  <a:srgbClr val="FF0000"/>
                </a:solidFill>
                <a:latin typeface="Comic Sans MS" pitchFamily="66" charset="0"/>
              </a:rPr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/>
      <p:bldP spid="7172" grpId="0"/>
      <p:bldP spid="7174" grpId="0"/>
      <p:bldP spid="717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9"/>
          <p:cNvSpPr>
            <a:spLocks noChangeArrowheads="1"/>
          </p:cNvSpPr>
          <p:nvPr/>
        </p:nvSpPr>
        <p:spPr bwMode="auto">
          <a:xfrm>
            <a:off x="1476375" y="3789363"/>
            <a:ext cx="6335713" cy="1512887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7171" name="Rectangle 13"/>
          <p:cNvSpPr>
            <a:spLocks noChangeArrowheads="1"/>
          </p:cNvSpPr>
          <p:nvPr/>
        </p:nvSpPr>
        <p:spPr bwMode="auto">
          <a:xfrm>
            <a:off x="1476375" y="2060575"/>
            <a:ext cx="6335713" cy="1512888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7172" name="Rectangle 12"/>
          <p:cNvSpPr>
            <a:spLocks noChangeArrowheads="1"/>
          </p:cNvSpPr>
          <p:nvPr/>
        </p:nvSpPr>
        <p:spPr bwMode="auto">
          <a:xfrm>
            <a:off x="1476375" y="333375"/>
            <a:ext cx="6335713" cy="15113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254000" cmpd="tri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pic>
        <p:nvPicPr>
          <p:cNvPr id="7174" name="Picture 5" descr="рыба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2205038"/>
            <a:ext cx="1655762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6" descr="аквариум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2133600"/>
            <a:ext cx="17764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7" descr="конура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63" y="357188"/>
            <a:ext cx="1449387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9" descr="собака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150" y="404813"/>
            <a:ext cx="13096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4" descr="гнездо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940425" y="4149725"/>
            <a:ext cx="17113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15" descr="белка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5445125"/>
            <a:ext cx="1120775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8" name="Picture 16" descr="лев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263" y="5356225"/>
            <a:ext cx="1728787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9" name="Picture 17" descr="мышь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5686425"/>
            <a:ext cx="23050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2" name="Picture 18" descr="птица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67625" y="5445125"/>
            <a:ext cx="11604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2051050" y="3716338"/>
            <a:ext cx="108108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5791" dir="14178596" algn="ctr" rotWithShape="0">
              <a:schemeClr val="tx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>
                <a:solidFill>
                  <a:srgbClr val="FF0000"/>
                </a:solidFill>
                <a:latin typeface="Rockwell Extra Bold" pitchFamily="18" charset="0"/>
              </a:rPr>
              <a:t>?</a:t>
            </a:r>
            <a:endParaRPr lang="ru-RU" sz="9600">
              <a:solidFill>
                <a:srgbClr val="FF0000"/>
              </a:solidFill>
              <a:latin typeface="Rockwell Extra Bold" pitchFamily="18" charset="0"/>
            </a:endParaRPr>
          </a:p>
        </p:txBody>
      </p:sp>
      <p:sp>
        <p:nvSpPr>
          <p:cNvPr id="7184" name="Text Box 21"/>
          <p:cNvSpPr txBox="1">
            <a:spLocks noChangeArrowheads="1"/>
          </p:cNvSpPr>
          <p:nvPr/>
        </p:nvSpPr>
        <p:spPr bwMode="auto">
          <a:xfrm>
            <a:off x="179388" y="188913"/>
            <a:ext cx="12239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7185" name="AutoShape 22"/>
          <p:cNvSpPr>
            <a:spLocks noChangeArrowheads="1"/>
          </p:cNvSpPr>
          <p:nvPr/>
        </p:nvSpPr>
        <p:spPr bwMode="auto">
          <a:xfrm>
            <a:off x="3995738" y="908050"/>
            <a:ext cx="1370012" cy="288925"/>
          </a:xfrm>
          <a:prstGeom prst="rightArrow">
            <a:avLst>
              <a:gd name="adj1" fmla="val 50000"/>
              <a:gd name="adj2" fmla="val 118544"/>
            </a:avLst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7186" name="AutoShape 23"/>
          <p:cNvSpPr>
            <a:spLocks noChangeArrowheads="1"/>
          </p:cNvSpPr>
          <p:nvPr/>
        </p:nvSpPr>
        <p:spPr bwMode="auto">
          <a:xfrm>
            <a:off x="3924300" y="2636838"/>
            <a:ext cx="1370013" cy="288925"/>
          </a:xfrm>
          <a:prstGeom prst="rightArrow">
            <a:avLst>
              <a:gd name="adj1" fmla="val 50000"/>
              <a:gd name="adj2" fmla="val 118544"/>
            </a:avLst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7187" name="AutoShape 24"/>
          <p:cNvSpPr>
            <a:spLocks noChangeArrowheads="1"/>
          </p:cNvSpPr>
          <p:nvPr/>
        </p:nvSpPr>
        <p:spPr bwMode="auto">
          <a:xfrm>
            <a:off x="3851275" y="4437063"/>
            <a:ext cx="1370013" cy="288925"/>
          </a:xfrm>
          <a:prstGeom prst="rightArrow">
            <a:avLst>
              <a:gd name="adj1" fmla="val 50000"/>
              <a:gd name="adj2" fmla="val 118544"/>
            </a:avLst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  <p:transition spd="slow" advClick="0">
    <p:circle/>
    <p:sndAc>
      <p:stSnd>
        <p:snd r:embed="rId2" name="4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т5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0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нет6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9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0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нет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8"/>
                  </p:tgtEl>
                </p:cond>
              </p:nextCondLst>
            </p:seq>
          </p:childTnLst>
        </p:cTn>
      </p:par>
    </p:tnLst>
    <p:bldLst>
      <p:bldP spid="309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476375" y="3789363"/>
            <a:ext cx="6335713" cy="1512887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476375" y="2060575"/>
            <a:ext cx="6335713" cy="1512888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476375" y="333375"/>
            <a:ext cx="6335713" cy="1511300"/>
          </a:xfrm>
          <a:prstGeom prst="rect">
            <a:avLst/>
          </a:prstGeom>
          <a:solidFill>
            <a:schemeClr val="bg1"/>
          </a:solidFill>
          <a:ln w="76200" cmpd="tri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254000" cmpd="tri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pic>
        <p:nvPicPr>
          <p:cNvPr id="8198" name="Picture 6" descr="рыба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2205038"/>
            <a:ext cx="1655762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 descr="аквариум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2133600"/>
            <a:ext cx="17764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 descr="конура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425" y="333375"/>
            <a:ext cx="144938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 descr="собака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150" y="404813"/>
            <a:ext cx="13096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0" descr="гнездо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940425" y="4149725"/>
            <a:ext cx="17113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11" descr="белка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5445125"/>
            <a:ext cx="1120775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12" descr="лев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263" y="5356225"/>
            <a:ext cx="1728787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13" descr="мышь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5686425"/>
            <a:ext cx="23050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0" name="Picture 14" descr="птица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67625" y="5445125"/>
            <a:ext cx="11604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2051050" y="3716338"/>
            <a:ext cx="108108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5791" dir="14178596" algn="ctr" rotWithShape="0">
              <a:schemeClr val="tx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>
                <a:solidFill>
                  <a:srgbClr val="FF0000"/>
                </a:solidFill>
                <a:latin typeface="Rockwell Extra Bold" pitchFamily="18" charset="0"/>
              </a:rPr>
              <a:t>?</a:t>
            </a:r>
            <a:endParaRPr lang="ru-RU" sz="9600">
              <a:solidFill>
                <a:srgbClr val="FF0000"/>
              </a:solidFill>
              <a:latin typeface="Rockwell Extra Bold" pitchFamily="18" charset="0"/>
            </a:endParaRPr>
          </a:p>
        </p:txBody>
      </p:sp>
      <p:sp>
        <p:nvSpPr>
          <p:cNvPr id="8208" name="AutoShape 17"/>
          <p:cNvSpPr>
            <a:spLocks noChangeArrowheads="1"/>
          </p:cNvSpPr>
          <p:nvPr/>
        </p:nvSpPr>
        <p:spPr bwMode="auto">
          <a:xfrm>
            <a:off x="3995738" y="908050"/>
            <a:ext cx="1370012" cy="288925"/>
          </a:xfrm>
          <a:prstGeom prst="rightArrow">
            <a:avLst>
              <a:gd name="adj1" fmla="val 50000"/>
              <a:gd name="adj2" fmla="val 118544"/>
            </a:avLst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209" name="AutoShape 18"/>
          <p:cNvSpPr>
            <a:spLocks noChangeArrowheads="1"/>
          </p:cNvSpPr>
          <p:nvPr/>
        </p:nvSpPr>
        <p:spPr bwMode="auto">
          <a:xfrm>
            <a:off x="3924300" y="2636838"/>
            <a:ext cx="1370013" cy="288925"/>
          </a:xfrm>
          <a:prstGeom prst="rightArrow">
            <a:avLst>
              <a:gd name="adj1" fmla="val 50000"/>
              <a:gd name="adj2" fmla="val 118544"/>
            </a:avLst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210" name="AutoShape 19"/>
          <p:cNvSpPr>
            <a:spLocks noChangeArrowheads="1"/>
          </p:cNvSpPr>
          <p:nvPr/>
        </p:nvSpPr>
        <p:spPr bwMode="auto">
          <a:xfrm>
            <a:off x="3851275" y="4437063"/>
            <a:ext cx="1370013" cy="288925"/>
          </a:xfrm>
          <a:prstGeom prst="rightArrow">
            <a:avLst>
              <a:gd name="adj1" fmla="val 50000"/>
              <a:gd name="adj2" fmla="val 118544"/>
            </a:avLst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  <p:transition advClick="0" advTm="6000">
    <p:sndAc>
      <p:stSnd>
        <p:snd r:embed="rId2" name="5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93064E-6 L -0.6224 -0.201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00" y="-101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idx="1"/>
          </p:nvPr>
        </p:nvSpPr>
        <p:spPr>
          <a:xfrm>
            <a:off x="179388" y="333375"/>
            <a:ext cx="8964612" cy="2232025"/>
          </a:xfrm>
        </p:spPr>
        <p:txBody>
          <a:bodyPr>
            <a:normAutofit/>
          </a:bodyPr>
          <a:lstStyle/>
          <a:p>
            <a:pPr marL="609600" indent="-609600" eaLnBrk="1" hangingPunct="1">
              <a:buFontTx/>
              <a:buNone/>
            </a:pPr>
            <a:r>
              <a:rPr lang="ru-RU" altLang="ru-RU" sz="2800" b="1" smtClean="0"/>
              <a:t>2.   К  лиственным деревьям относятся:</a:t>
            </a:r>
          </a:p>
          <a:p>
            <a:pPr marL="609600" indent="-609600" eaLnBrk="1" hangingPunct="1">
              <a:buFontTx/>
              <a:buNone/>
            </a:pPr>
            <a:r>
              <a:rPr lang="ru-RU" altLang="ru-RU" sz="800" b="1" i="1" smtClean="0"/>
              <a:t>	</a:t>
            </a:r>
          </a:p>
          <a:p>
            <a:pPr marL="609600" indent="-609600" eaLnBrk="1" hangingPunct="1">
              <a:buFontTx/>
              <a:buNone/>
            </a:pPr>
            <a:r>
              <a:rPr lang="ru-RU" altLang="ru-RU" sz="2800" b="1" i="1" smtClean="0"/>
              <a:t>	а) сосна;</a:t>
            </a:r>
          </a:p>
          <a:p>
            <a:pPr marL="609600" indent="-609600" eaLnBrk="1" hangingPunct="1">
              <a:buFontTx/>
              <a:buNone/>
            </a:pPr>
            <a:r>
              <a:rPr lang="ru-RU" altLang="ru-RU" sz="2800" b="1" i="1" smtClean="0"/>
              <a:t>	б) лиственница;</a:t>
            </a:r>
          </a:p>
          <a:p>
            <a:pPr marL="609600" indent="-609600" eaLnBrk="1" hangingPunct="1">
              <a:buFontTx/>
              <a:buNone/>
            </a:pPr>
            <a:r>
              <a:rPr lang="ru-RU" altLang="ru-RU" sz="2800" b="1" i="1" smtClean="0"/>
              <a:t>	в) берёза.</a:t>
            </a:r>
          </a:p>
        </p:txBody>
      </p:sp>
      <p:sp>
        <p:nvSpPr>
          <p:cNvPr id="29699" name="Line 3"/>
          <p:cNvSpPr>
            <a:spLocks noChangeShapeType="1"/>
          </p:cNvSpPr>
          <p:nvPr/>
        </p:nvSpPr>
        <p:spPr bwMode="auto">
          <a:xfrm>
            <a:off x="900113" y="2492375"/>
            <a:ext cx="1727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9700" name="Picture 4" descr="БЕРЁЗА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638" y="620713"/>
            <a:ext cx="4402137" cy="623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idx="1"/>
          </p:nvPr>
        </p:nvSpPr>
        <p:spPr>
          <a:xfrm>
            <a:off x="179388" y="333375"/>
            <a:ext cx="8785225" cy="2160588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buFontTx/>
              <a:buNone/>
            </a:pPr>
            <a:r>
              <a:rPr lang="ru-RU" altLang="ru-RU" sz="2800" b="1" smtClean="0"/>
              <a:t>3. 	К травам относится:</a:t>
            </a:r>
          </a:p>
          <a:p>
            <a:pPr marL="609600" indent="-609600" eaLnBrk="1" hangingPunct="1">
              <a:buFontTx/>
              <a:buNone/>
            </a:pPr>
            <a:r>
              <a:rPr lang="ru-RU" altLang="ru-RU" sz="800" b="1" smtClean="0"/>
              <a:t>	</a:t>
            </a:r>
          </a:p>
          <a:p>
            <a:pPr marL="609600" indent="-609600" eaLnBrk="1" hangingPunct="1">
              <a:buFontTx/>
              <a:buNone/>
            </a:pPr>
            <a:r>
              <a:rPr lang="ru-RU" altLang="ru-RU" sz="2800" b="1" smtClean="0"/>
              <a:t>	</a:t>
            </a:r>
            <a:r>
              <a:rPr lang="ru-RU" altLang="ru-RU" sz="2800" b="1" i="1" smtClean="0"/>
              <a:t>а) клевер;</a:t>
            </a:r>
          </a:p>
          <a:p>
            <a:pPr marL="609600" indent="-609600" eaLnBrk="1" hangingPunct="1">
              <a:buFontTx/>
              <a:buNone/>
            </a:pPr>
            <a:r>
              <a:rPr lang="ru-RU" altLang="ru-RU" sz="2800" b="1" i="1" smtClean="0"/>
              <a:t>	б) рябина;</a:t>
            </a:r>
          </a:p>
          <a:p>
            <a:pPr marL="609600" indent="-609600" eaLnBrk="1" hangingPunct="1">
              <a:buFontTx/>
              <a:buNone/>
            </a:pPr>
            <a:r>
              <a:rPr lang="ru-RU" altLang="ru-RU" sz="2800" b="1" i="1" smtClean="0"/>
              <a:t>	в) самшит.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900113" y="1484313"/>
            <a:ext cx="18002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0724" name="Picture 4" descr="Клевер луговой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275" y="622300"/>
            <a:ext cx="5043488" cy="623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171</TotalTime>
  <Words>133</Words>
  <Application>Microsoft Office PowerPoint</Application>
  <PresentationFormat>Экран (4:3)</PresentationFormat>
  <Paragraphs>50</Paragraphs>
  <Slides>22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Найдите 5 отличий.  </vt:lpstr>
      <vt:lpstr>Слайд 16</vt:lpstr>
      <vt:lpstr>Слайд 17</vt:lpstr>
      <vt:lpstr>Слайд 18</vt:lpstr>
      <vt:lpstr>Слайд 19</vt:lpstr>
      <vt:lpstr>Слайд 20</vt:lpstr>
      <vt:lpstr>Слайд 21</vt:lpstr>
      <vt:lpstr>Игра «Помоги Незнайке собрать портфель».</vt:lpstr>
    </vt:vector>
  </TitlesOfParts>
  <Company>mgtu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сказочную школу</dc:title>
  <dc:creator>МАРИНА</dc:creator>
  <cp:lastModifiedBy>Руслан</cp:lastModifiedBy>
  <cp:revision>519</cp:revision>
  <dcterms:created xsi:type="dcterms:W3CDTF">2006-12-26T19:59:44Z</dcterms:created>
  <dcterms:modified xsi:type="dcterms:W3CDTF">2020-04-07T12:17:57Z</dcterms:modified>
</cp:coreProperties>
</file>