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7205" autoAdjust="0"/>
    <p:restoredTop sz="94643" autoAdjust="0"/>
  </p:normalViewPr>
  <p:slideViewPr>
    <p:cSldViewPr>
      <p:cViewPr varScale="1">
        <p:scale>
          <a:sx n="81" d="100"/>
          <a:sy n="81" d="100"/>
        </p:scale>
        <p:origin x="-990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F54E68EA-797F-4245-AC8B-9E88D76BDB84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F6A20C35-AD10-4723-A1AA-079E5195A1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54E68EA-797F-4245-AC8B-9E88D76BDB84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6A20C35-AD10-4723-A1AA-079E5195A1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F54E68EA-797F-4245-AC8B-9E88D76BDB84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F6A20C35-AD10-4723-A1AA-079E5195A1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54E68EA-797F-4245-AC8B-9E88D76BDB84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6A20C35-AD10-4723-A1AA-079E5195A1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F54E68EA-797F-4245-AC8B-9E88D76BDB84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F6A20C35-AD10-4723-A1AA-079E5195A1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54E68EA-797F-4245-AC8B-9E88D76BDB84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6A20C35-AD10-4723-A1AA-079E5195A1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54E68EA-797F-4245-AC8B-9E88D76BDB84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6A20C35-AD10-4723-A1AA-079E5195A1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54E68EA-797F-4245-AC8B-9E88D76BDB84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6A20C35-AD10-4723-A1AA-079E5195A1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F54E68EA-797F-4245-AC8B-9E88D76BDB84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6A20C35-AD10-4723-A1AA-079E5195A1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54E68EA-797F-4245-AC8B-9E88D76BDB84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6A20C35-AD10-4723-A1AA-079E5195A1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54E68EA-797F-4245-AC8B-9E88D76BDB84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6A20C35-AD10-4723-A1AA-079E5195A1F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F54E68EA-797F-4245-AC8B-9E88D76BDB84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F6A20C35-AD10-4723-A1AA-079E5195A1F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ransition spd="slow">
    <p:wipe/>
  </p:transition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1484784"/>
            <a:ext cx="7772400" cy="1780108"/>
          </a:xfrm>
        </p:spPr>
        <p:txBody>
          <a:bodyPr/>
          <a:lstStyle/>
          <a:p>
            <a:r>
              <a:rPr lang="ru-RU" dirty="0" smtClean="0"/>
              <a:t>Техника прыжка в длину с разбега.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 flipV="1">
            <a:off x="1371600" y="7101407"/>
            <a:ext cx="6400800" cy="144014"/>
          </a:xfrm>
        </p:spPr>
        <p:txBody>
          <a:bodyPr>
            <a:normAutofit fontScale="47500" lnSpcReduction="20000"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622819324"/>
      </p:ext>
    </p:extLst>
  </p:cSld>
  <p:clrMapOvr>
    <a:masterClrMapping/>
  </p:clrMapOvr>
  <p:transition spd="slow" advTm="4688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914400" y="404664"/>
            <a:ext cx="8229600" cy="1143000"/>
          </a:xfrm>
        </p:spPr>
        <p:txBody>
          <a:bodyPr>
            <a:normAutofit/>
          </a:bodyPr>
          <a:lstStyle/>
          <a:p>
            <a:pPr marL="274320" lvl="0" indent="-274320" algn="ctr">
              <a:spcBef>
                <a:spcPct val="20000"/>
              </a:spcBef>
            </a:pPr>
            <a:r>
              <a:rPr lang="ru-RU" sz="2600" b="1" dirty="0">
                <a:solidFill>
                  <a:srgbClr val="000000"/>
                </a:solidFill>
                <a:latin typeface="Arial"/>
                <a:ea typeface="+mn-ea"/>
                <a:cs typeface="+mn-cs"/>
              </a:rPr>
              <a:t>Прыжок «прогнувшись».</a:t>
            </a:r>
            <a:br>
              <a:rPr lang="ru-RU" sz="2600" b="1" dirty="0">
                <a:solidFill>
                  <a:srgbClr val="000000"/>
                </a:solidFill>
                <a:latin typeface="Arial"/>
                <a:ea typeface="+mn-ea"/>
                <a:cs typeface="+mn-cs"/>
              </a:rPr>
            </a:br>
            <a:endParaRPr lang="ru-RU" sz="2600" dirty="0"/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23528" y="1628800"/>
            <a:ext cx="8568952" cy="4674832"/>
          </a:xfrm>
        </p:spPr>
        <p:txBody>
          <a:bodyPr>
            <a:normAutofit/>
          </a:bodyPr>
          <a:lstStyle/>
          <a:p>
            <a:pPr algn="just"/>
            <a:r>
              <a:rPr lang="ru-RU" dirty="0" smtClean="0">
                <a:solidFill>
                  <a:srgbClr val="000000"/>
                </a:solidFill>
                <a:latin typeface="Georgia" pitchFamily="18" charset="0"/>
              </a:rPr>
              <a:t>В </a:t>
            </a:r>
            <a:r>
              <a:rPr lang="ru-RU" dirty="0">
                <a:solidFill>
                  <a:srgbClr val="000000"/>
                </a:solidFill>
                <a:latin typeface="Georgia" pitchFamily="18" charset="0"/>
              </a:rPr>
              <a:t>этом способе прыжка, оттолкнувшись от бруска, </a:t>
            </a:r>
            <a:r>
              <a:rPr lang="ru-RU" dirty="0" smtClean="0">
                <a:solidFill>
                  <a:srgbClr val="000000"/>
                </a:solidFill>
                <a:latin typeface="Georgia" pitchFamily="18" charset="0"/>
              </a:rPr>
              <a:t>спортсмен, </a:t>
            </a:r>
            <a:r>
              <a:rPr lang="ru-RU" dirty="0">
                <a:solidFill>
                  <a:srgbClr val="000000"/>
                </a:solidFill>
                <a:latin typeface="Georgia" pitchFamily="18" charset="0"/>
              </a:rPr>
              <a:t>выполнив шаг маховой ногой вперед, опускает ее вниз и выполняет полет с опущенными, отведенными назад и согнутыми в коленях, почти под прямым углом, ногами. </a:t>
            </a:r>
            <a:endParaRPr lang="ru-RU" dirty="0" smtClean="0">
              <a:solidFill>
                <a:srgbClr val="000000"/>
              </a:solidFill>
              <a:latin typeface="Georgia" pitchFamily="18" charset="0"/>
            </a:endParaRPr>
          </a:p>
          <a:p>
            <a:pPr algn="just"/>
            <a:r>
              <a:rPr lang="ru-RU" dirty="0" smtClean="0">
                <a:solidFill>
                  <a:srgbClr val="000000"/>
                </a:solidFill>
                <a:latin typeface="Georgia" pitchFamily="18" charset="0"/>
              </a:rPr>
              <a:t>Для </a:t>
            </a:r>
            <a:r>
              <a:rPr lang="ru-RU" dirty="0">
                <a:solidFill>
                  <a:srgbClr val="000000"/>
                </a:solidFill>
                <a:latin typeface="Georgia" pitchFamily="18" charset="0"/>
              </a:rPr>
              <a:t>приземления обе ноги одновременно с наклоном туловища выбрасываются вперед. Выбрасывание рук вперед помогает приземлению, в то время как в полете они способствуют сохранению равновесия.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10771529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368152"/>
          </a:xfrm>
        </p:spPr>
        <p:txBody>
          <a:bodyPr>
            <a:normAutofit/>
          </a:bodyPr>
          <a:lstStyle/>
          <a:p>
            <a:pPr marL="274320" lvl="0" indent="-274320" algn="ctr">
              <a:spcBef>
                <a:spcPct val="20000"/>
              </a:spcBef>
            </a:pPr>
            <a:r>
              <a:rPr lang="ru-RU" sz="2400" b="1" dirty="0">
                <a:solidFill>
                  <a:srgbClr val="000000"/>
                </a:solidFill>
                <a:latin typeface="Arial"/>
                <a:ea typeface="+mn-ea"/>
                <a:cs typeface="+mn-cs"/>
              </a:rPr>
              <a:t>Прыжок «шагом».</a:t>
            </a:r>
            <a:br>
              <a:rPr lang="ru-RU" sz="2400" b="1" dirty="0">
                <a:solidFill>
                  <a:srgbClr val="000000"/>
                </a:solidFill>
                <a:latin typeface="Arial"/>
                <a:ea typeface="+mn-ea"/>
                <a:cs typeface="+mn-cs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908720"/>
            <a:ext cx="8291264" cy="5843310"/>
          </a:xfrm>
        </p:spPr>
        <p:txBody>
          <a:bodyPr>
            <a:normAutofit/>
          </a:bodyPr>
          <a:lstStyle/>
          <a:p>
            <a:pPr algn="just"/>
            <a:r>
              <a:rPr lang="ru-RU" dirty="0" smtClean="0">
                <a:solidFill>
                  <a:srgbClr val="000000"/>
                </a:solidFill>
                <a:latin typeface="Georgia" pitchFamily="18" charset="0"/>
              </a:rPr>
              <a:t>После </a:t>
            </a:r>
            <a:r>
              <a:rPr lang="ru-RU" dirty="0">
                <a:solidFill>
                  <a:srgbClr val="000000"/>
                </a:solidFill>
                <a:latin typeface="Georgia" pitchFamily="18" charset="0"/>
              </a:rPr>
              <a:t>отталкивания </a:t>
            </a:r>
            <a:r>
              <a:rPr lang="ru-RU" dirty="0" smtClean="0">
                <a:solidFill>
                  <a:srgbClr val="000000"/>
                </a:solidFill>
                <a:latin typeface="Georgia" pitchFamily="18" charset="0"/>
              </a:rPr>
              <a:t>ученик сохраняет </a:t>
            </a:r>
            <a:r>
              <a:rPr lang="ru-RU" dirty="0">
                <a:solidFill>
                  <a:srgbClr val="000000"/>
                </a:solidFill>
                <a:latin typeface="Georgia" pitchFamily="18" charset="0"/>
              </a:rPr>
              <a:t>вертикальное положение корпуса. Маховая нога движется вверх вперед, при этом голень слегка выдвигается вперед. </a:t>
            </a:r>
            <a:endParaRPr lang="ru-RU" dirty="0" smtClean="0">
              <a:solidFill>
                <a:srgbClr val="000000"/>
              </a:solidFill>
              <a:latin typeface="Georgia" pitchFamily="18" charset="0"/>
            </a:endParaRPr>
          </a:p>
          <a:p>
            <a:pPr algn="just"/>
            <a:r>
              <a:rPr lang="ru-RU" dirty="0" smtClean="0">
                <a:solidFill>
                  <a:srgbClr val="000000"/>
                </a:solidFill>
                <a:latin typeface="Georgia" pitchFamily="18" charset="0"/>
              </a:rPr>
              <a:t>Толчковая </a:t>
            </a:r>
            <a:r>
              <a:rPr lang="ru-RU" dirty="0">
                <a:solidFill>
                  <a:srgbClr val="000000"/>
                </a:solidFill>
                <a:latin typeface="Georgia" pitchFamily="18" charset="0"/>
              </a:rPr>
              <a:t>нога в первой части полета остается сзади расслабленной и согнутой в колене под углом почти </a:t>
            </a:r>
            <a:r>
              <a:rPr lang="ru-RU" dirty="0" smtClean="0">
                <a:solidFill>
                  <a:srgbClr val="000000"/>
                </a:solidFill>
                <a:latin typeface="Georgia" pitchFamily="18" charset="0"/>
              </a:rPr>
              <a:t>90º</a:t>
            </a:r>
          </a:p>
          <a:p>
            <a:pPr algn="just"/>
            <a:r>
              <a:rPr lang="ru-RU" dirty="0" smtClean="0">
                <a:solidFill>
                  <a:srgbClr val="000000"/>
                </a:solidFill>
                <a:latin typeface="Georgia" pitchFamily="18" charset="0"/>
              </a:rPr>
              <a:t>Только </a:t>
            </a:r>
            <a:r>
              <a:rPr lang="ru-RU" dirty="0">
                <a:solidFill>
                  <a:srgbClr val="000000"/>
                </a:solidFill>
                <a:latin typeface="Georgia" pitchFamily="18" charset="0"/>
              </a:rPr>
              <a:t>при подтягивании толчковой ноги к маховой и начала движения ног вперед туловище начинает сгибаться вперед.</a:t>
            </a:r>
          </a:p>
          <a:p>
            <a:endParaRPr lang="ru-RU" dirty="0"/>
          </a:p>
        </p:txBody>
      </p:sp>
      <p:pic>
        <p:nvPicPr>
          <p:cNvPr id="1026" name="Picture 2" descr="C:\Users\завуч\AppData\Local\Microsoft\Windows\Temporary Internet Files\Content.IE5\B3XW0DOW\MC900285834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446838" y="4729163"/>
            <a:ext cx="1372281" cy="19868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74945727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274320" lvl="0" indent="-274320" algn="ctr">
              <a:spcBef>
                <a:spcPct val="20000"/>
              </a:spcBef>
            </a:pPr>
            <a:r>
              <a:rPr lang="ru-RU" sz="2600" b="1" dirty="0">
                <a:solidFill>
                  <a:srgbClr val="000000"/>
                </a:solidFill>
                <a:latin typeface="Arial"/>
                <a:ea typeface="+mn-ea"/>
                <a:cs typeface="+mn-cs"/>
              </a:rPr>
              <a:t>«Ножницы».</a:t>
            </a:r>
            <a:br>
              <a:rPr lang="ru-RU" sz="2600" b="1" dirty="0">
                <a:solidFill>
                  <a:srgbClr val="000000"/>
                </a:solidFill>
                <a:latin typeface="Arial"/>
                <a:ea typeface="+mn-ea"/>
                <a:cs typeface="+mn-cs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dirty="0" smtClean="0">
                <a:solidFill>
                  <a:srgbClr val="000000"/>
                </a:solidFill>
                <a:latin typeface="Arial"/>
              </a:rPr>
              <a:t>После </a:t>
            </a:r>
            <a:r>
              <a:rPr lang="ru-RU" dirty="0">
                <a:solidFill>
                  <a:srgbClr val="000000"/>
                </a:solidFill>
                <a:latin typeface="Arial"/>
              </a:rPr>
              <a:t>отталкивания прыгун выполняет в воздухе 2½. реже З½, шага. При этом он занимает </a:t>
            </a:r>
            <a:r>
              <a:rPr lang="ru-RU" dirty="0" smtClean="0">
                <a:solidFill>
                  <a:srgbClr val="000000"/>
                </a:solidFill>
                <a:latin typeface="Arial"/>
              </a:rPr>
              <a:t>прогнутое </a:t>
            </a:r>
            <a:r>
              <a:rPr lang="ru-RU" dirty="0">
                <a:solidFill>
                  <a:srgbClr val="000000"/>
                </a:solidFill>
                <a:latin typeface="Arial"/>
              </a:rPr>
              <a:t>положение, обеспечивающее хорошее </a:t>
            </a:r>
            <a:r>
              <a:rPr lang="ru-RU" dirty="0" smtClean="0">
                <a:solidFill>
                  <a:srgbClr val="000000"/>
                </a:solidFill>
                <a:latin typeface="Arial"/>
              </a:rPr>
              <a:t>приземление</a:t>
            </a:r>
          </a:p>
          <a:p>
            <a:pPr algn="just"/>
            <a:r>
              <a:rPr lang="ru-RU" dirty="0" smtClean="0">
                <a:solidFill>
                  <a:srgbClr val="000000"/>
                </a:solidFill>
                <a:latin typeface="Arial"/>
              </a:rPr>
              <a:t> </a:t>
            </a:r>
            <a:r>
              <a:rPr lang="ru-RU" dirty="0">
                <a:solidFill>
                  <a:srgbClr val="000000"/>
                </a:solidFill>
                <a:latin typeface="Arial"/>
              </a:rPr>
              <a:t>Энергичное и высокое выбрасывание перед приземлением голеней вперед – вариант этого </a:t>
            </a:r>
            <a:r>
              <a:rPr lang="ru-RU" dirty="0" smtClean="0">
                <a:solidFill>
                  <a:srgbClr val="000000"/>
                </a:solidFill>
                <a:latin typeface="Arial"/>
              </a:rPr>
              <a:t>прыжка.</a:t>
            </a:r>
            <a:endParaRPr lang="ru-RU" dirty="0">
              <a:solidFill>
                <a:srgbClr val="000000"/>
              </a:solidFill>
              <a:latin typeface="Arial"/>
            </a:endParaRPr>
          </a:p>
          <a:p>
            <a:endParaRPr lang="ru-RU" dirty="0"/>
          </a:p>
        </p:txBody>
      </p:sp>
      <p:pic>
        <p:nvPicPr>
          <p:cNvPr id="2050" name="Picture 2" descr="C:\Users\завуч\AppData\Local\Microsoft\Windows\Temporary Internet Files\Content.IE5\UXR8I9MA\MC900242195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508104" y="4718661"/>
            <a:ext cx="1687513" cy="1812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30050274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Из чего состоит прыжок: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effectLst/>
                <a:latin typeface="georgia"/>
              </a:rPr>
              <a:t>Технику целостного прыжка в длину с разбега можно разделить на четыре части: разбег, отталкивание, полет и приземление.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931001097"/>
      </p:ext>
    </p:extLst>
  </p:cSld>
  <p:clrMapOvr>
    <a:masterClrMapping/>
  </p:clrMapOvr>
  <p:transition spd="slow" advTm="8094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-1252728"/>
            <a:ext cx="8229600" cy="125272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effectLst/>
                <a:latin typeface="georgia"/>
              </a:rPr>
              <a:t>Прыжки в длину с разбега входили в состав пентатлона еще в Древней Греции. </a:t>
            </a:r>
          </a:p>
          <a:p>
            <a:r>
              <a:rPr lang="ru-RU" dirty="0" smtClean="0">
                <a:effectLst/>
                <a:latin typeface="georgia"/>
              </a:rPr>
              <a:t>Историки не могут точно сказать, как проводился этот вид спорта, но известно, что древние атлеты прыгали с гантелями в руках, отталкиваясь от твердого грунта, и приземлялись на мягкую, взрыхленную землю.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273025355"/>
      </p:ext>
    </p:extLst>
  </p:cSld>
  <p:clrMapOvr>
    <a:masterClrMapping/>
  </p:clrMapOvr>
  <p:transition spd="slow" advTm="10581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-1256785"/>
            <a:ext cx="8229600" cy="125272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i="1" dirty="0" smtClean="0">
                <a:effectLst/>
                <a:latin typeface="georgia"/>
              </a:rPr>
              <a:t>Разбег.</a:t>
            </a:r>
            <a:r>
              <a:rPr lang="ru-RU" b="1" dirty="0" smtClean="0">
                <a:effectLst/>
                <a:latin typeface="georgia"/>
              </a:rPr>
              <a:t> </a:t>
            </a:r>
            <a:r>
              <a:rPr lang="ru-RU" dirty="0" smtClean="0">
                <a:effectLst/>
                <a:latin typeface="georgia"/>
              </a:rPr>
              <a:t>Разбег в прыжках в длину служит для создания оптимальной скорости прыгуна. </a:t>
            </a:r>
            <a:endParaRPr lang="ru-RU" dirty="0">
              <a:latin typeface="georgia"/>
            </a:endParaRPr>
          </a:p>
          <a:p>
            <a:r>
              <a:rPr lang="ru-RU" dirty="0" smtClean="0">
                <a:effectLst/>
                <a:latin typeface="georgia"/>
              </a:rPr>
              <a:t>Сам разбег условно можно разделить на три части: начало разбега, приобретение скорости разбега, подготовка к отталкиванию.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261085572"/>
      </p:ext>
    </p:extLst>
  </p:cSld>
  <p:clrMapOvr>
    <a:masterClrMapping/>
  </p:clrMapOvr>
  <p:transition spd="slow" advTm="10579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-1252728"/>
            <a:ext cx="8229600" cy="125272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692696"/>
            <a:ext cx="8229600" cy="5631904"/>
          </a:xfrm>
        </p:spPr>
        <p:txBody>
          <a:bodyPr>
            <a:normAutofit/>
          </a:bodyPr>
          <a:lstStyle/>
          <a:p>
            <a:r>
              <a:rPr lang="ru-RU" b="1" i="1" dirty="0" smtClean="0">
                <a:effectLst/>
                <a:latin typeface="georgia"/>
              </a:rPr>
              <a:t>Начало разбега</a:t>
            </a:r>
            <a:r>
              <a:rPr lang="ru-RU" b="1" dirty="0" smtClean="0">
                <a:effectLst/>
                <a:latin typeface="georgia"/>
              </a:rPr>
              <a:t>                                                       </a:t>
            </a:r>
            <a:r>
              <a:rPr lang="ru-RU" dirty="0" smtClean="0">
                <a:effectLst/>
                <a:latin typeface="georgia"/>
              </a:rPr>
              <a:t>При начале разбега с места учащийся начинает движение с контрольной отметки, поставив одну ногу вперед, другую — сзади на носке.</a:t>
            </a:r>
          </a:p>
          <a:p>
            <a:r>
              <a:rPr lang="ru-RU" dirty="0" smtClean="0">
                <a:effectLst/>
                <a:latin typeface="georgia"/>
              </a:rPr>
              <a:t>В </a:t>
            </a:r>
            <a:r>
              <a:rPr lang="ru-RU" i="1" dirty="0" smtClean="0">
                <a:effectLst/>
                <a:latin typeface="georgia"/>
              </a:rPr>
              <a:t>подготовке к отталкиванию </a:t>
            </a:r>
            <a:r>
              <a:rPr lang="ru-RU" dirty="0" smtClean="0">
                <a:effectLst/>
                <a:latin typeface="georgia"/>
              </a:rPr>
              <a:t>на последних 3-4 беговых шагах учащийся должен развить оптимальную для себя скорость.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700094708"/>
      </p:ext>
    </p:extLst>
  </p:cSld>
  <p:clrMapOvr>
    <a:masterClrMapping/>
  </p:clrMapOvr>
  <p:transition spd="slow" advTm="1193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0927" y="-1143000"/>
            <a:ext cx="8229600" cy="11430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548680"/>
            <a:ext cx="8229600" cy="5649491"/>
          </a:xfrm>
        </p:spPr>
        <p:txBody>
          <a:bodyPr>
            <a:normAutofit/>
          </a:bodyPr>
          <a:lstStyle/>
          <a:p>
            <a:r>
              <a:rPr lang="ru-RU" b="1" i="1" dirty="0" smtClean="0">
                <a:effectLst/>
                <a:latin typeface="georgia"/>
              </a:rPr>
              <a:t>Отталкивание. </a:t>
            </a:r>
            <a:r>
              <a:rPr lang="ru-RU" dirty="0" smtClean="0">
                <a:effectLst/>
                <a:latin typeface="georgia"/>
              </a:rPr>
              <a:t>Эта часть прыжка начинается с момента постановки ноги на место отталкивания. Нога ставится на всю стопу с акцентом на внешний свод.</a:t>
            </a:r>
          </a:p>
          <a:p>
            <a:r>
              <a:rPr lang="ru-RU" dirty="0" smtClean="0">
                <a:effectLst/>
                <a:latin typeface="georgia"/>
              </a:rPr>
              <a:t>Оптимальный угол постановки толчковой ноги — около 70°, нога слегка сгибается в коленном суставе. </a:t>
            </a:r>
          </a:p>
          <a:p>
            <a:r>
              <a:rPr lang="ru-RU" dirty="0" smtClean="0">
                <a:effectLst/>
                <a:latin typeface="georgia"/>
              </a:rPr>
              <a:t>Заканчивается отталкивание в момент отрыва стопы от опоры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68625"/>
          <a:stretch/>
        </p:blipFill>
        <p:spPr>
          <a:xfrm>
            <a:off x="5220072" y="4005064"/>
            <a:ext cx="3851920" cy="26700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388582266"/>
      </p:ext>
    </p:extLst>
  </p:cSld>
  <p:clrMapOvr>
    <a:masterClrMapping/>
  </p:clrMapOvr>
  <p:transition spd="slow" advTm="17696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9469" y="-1256785"/>
            <a:ext cx="8229600" cy="125272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72067" y="188640"/>
            <a:ext cx="7787002" cy="6480720"/>
          </a:xfrm>
        </p:spPr>
        <p:txBody>
          <a:bodyPr>
            <a:normAutofit/>
          </a:bodyPr>
          <a:lstStyle/>
          <a:p>
            <a:r>
              <a:rPr lang="ru-RU" b="1" i="1" dirty="0" smtClean="0">
                <a:effectLst/>
                <a:latin typeface="georgia"/>
              </a:rPr>
              <a:t>Полет. </a:t>
            </a:r>
            <a:r>
              <a:rPr lang="ru-RU" dirty="0" smtClean="0">
                <a:effectLst/>
                <a:latin typeface="georgia"/>
              </a:rPr>
              <a:t>После отрыва тела прыгуна от места отталкивания начинается полетная фаза.</a:t>
            </a:r>
          </a:p>
          <a:p>
            <a:r>
              <a:rPr lang="ru-RU" dirty="0" smtClean="0">
                <a:effectLst/>
                <a:latin typeface="georgia"/>
              </a:rPr>
              <a:t>Он представляет собой полет в шаге. После отталкивания толчковая нога некоторое время остается сзади почти прямая, маховая нога согнута в тазобедренном суставе до уровня горизонта, голень согнута в коленном суставе под прямым углом с бедром маховой ноги. </a:t>
            </a:r>
          </a:p>
          <a:p>
            <a:r>
              <a:rPr lang="ru-RU" dirty="0" smtClean="0">
                <a:effectLst/>
                <a:latin typeface="georgia"/>
              </a:rPr>
              <a:t>Туловище слегка наклонено вперед. </a:t>
            </a:r>
            <a:endParaRPr lang="ru-RU" dirty="0"/>
          </a:p>
        </p:txBody>
      </p:sp>
      <p:pic>
        <p:nvPicPr>
          <p:cNvPr id="1026" name="Picture 2" descr="C:\Users\ivantipina\Documents\Лютая Т.И\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87624" y="4725144"/>
            <a:ext cx="7471445" cy="20471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085364644"/>
      </p:ext>
    </p:extLst>
  </p:cSld>
  <p:clrMapOvr>
    <a:masterClrMapping/>
  </p:clrMapOvr>
  <p:transition spd="slow" advTm="20405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-1323528"/>
            <a:ext cx="8229600" cy="11430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404664"/>
            <a:ext cx="8229600" cy="6336704"/>
          </a:xfrm>
        </p:spPr>
        <p:txBody>
          <a:bodyPr>
            <a:normAutofit/>
          </a:bodyPr>
          <a:lstStyle/>
          <a:p>
            <a:r>
              <a:rPr lang="ru-RU" b="1" i="1" dirty="0" smtClean="0">
                <a:effectLst/>
                <a:latin typeface="georgia"/>
              </a:rPr>
              <a:t>Приземление.</a:t>
            </a:r>
            <a:r>
              <a:rPr lang="ru-RU" b="1" dirty="0" smtClean="0">
                <a:effectLst/>
                <a:latin typeface="georgia"/>
              </a:rPr>
              <a:t> </a:t>
            </a:r>
            <a:r>
              <a:rPr lang="ru-RU" dirty="0" smtClean="0">
                <a:effectLst/>
                <a:latin typeface="georgia"/>
              </a:rPr>
              <a:t>Эта заключительная часть прыжка имеет большое значение для его дальности.</a:t>
            </a:r>
            <a:endParaRPr lang="ru-RU" dirty="0">
              <a:latin typeface="georgia"/>
            </a:endParaRPr>
          </a:p>
          <a:p>
            <a:r>
              <a:rPr lang="ru-RU" dirty="0" smtClean="0">
                <a:effectLst/>
                <a:latin typeface="georgia"/>
              </a:rPr>
              <a:t> Подготовка к приземлению начинается в последней части полета.</a:t>
            </a:r>
            <a:endParaRPr lang="ru-RU" dirty="0" smtClean="0">
              <a:latin typeface="georgia"/>
            </a:endParaRPr>
          </a:p>
          <a:p>
            <a:r>
              <a:rPr lang="ru-RU" dirty="0" smtClean="0">
                <a:effectLst/>
                <a:latin typeface="georgia"/>
              </a:rPr>
              <a:t>Прыгун выпрямляет ноги в коленных суставах, плечи уходят вперед, руки, чуть согнутые в локтевых суставах, отводятся как можно дальше назад. </a:t>
            </a:r>
            <a:endParaRPr lang="ru-RU" dirty="0"/>
          </a:p>
        </p:txBody>
      </p:sp>
      <p:pic>
        <p:nvPicPr>
          <p:cNvPr id="2050" name="Picture 2" descr="C:\Users\ivantipina\Documents\Лютая Т.И\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75656" y="4221088"/>
            <a:ext cx="7128792" cy="23042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709429856"/>
      </p:ext>
    </p:extLst>
  </p:cSld>
  <p:clrMapOvr>
    <a:masterClrMapping/>
  </p:clrMapOvr>
  <p:transition spd="slow" advTm="15501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-1395536"/>
            <a:ext cx="8229600" cy="125272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5" y="404664"/>
            <a:ext cx="8424936" cy="5721499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</a:pPr>
            <a:r>
              <a:rPr lang="ru-RU" dirty="0" smtClean="0">
                <a:effectLst/>
                <a:latin typeface="Georgia" pitchFamily="18" charset="0"/>
              </a:rPr>
              <a:t>После соприкосновения стоп ног с поверхностью приземления (песком) прыгун активно посылает руки вперед, сгибая ноги в коленных суставах.  </a:t>
            </a:r>
          </a:p>
          <a:p>
            <a:pPr algn="just">
              <a:spcBef>
                <a:spcPts val="0"/>
              </a:spcBef>
            </a:pPr>
            <a:endParaRPr lang="ru-RU" b="1" dirty="0" smtClean="0">
              <a:solidFill>
                <a:srgbClr val="000000"/>
              </a:solidFill>
              <a:latin typeface="Georgia" pitchFamily="18" charset="0"/>
            </a:endParaRPr>
          </a:p>
          <a:p>
            <a:pPr algn="just">
              <a:spcBef>
                <a:spcPts val="0"/>
              </a:spcBef>
            </a:pPr>
            <a:r>
              <a:rPr lang="ru-RU" b="1" dirty="0" smtClean="0">
                <a:solidFill>
                  <a:srgbClr val="000000"/>
                </a:solidFill>
                <a:latin typeface="Georgia" pitchFamily="18" charset="0"/>
              </a:rPr>
              <a:t>Варианты </a:t>
            </a:r>
            <a:r>
              <a:rPr lang="ru-RU" b="1" dirty="0">
                <a:solidFill>
                  <a:srgbClr val="000000"/>
                </a:solidFill>
                <a:latin typeface="Georgia" pitchFamily="18" charset="0"/>
              </a:rPr>
              <a:t>полетной фазы.</a:t>
            </a:r>
          </a:p>
          <a:p>
            <a:pPr algn="just">
              <a:spcBef>
                <a:spcPts val="0"/>
              </a:spcBef>
            </a:pPr>
            <a:r>
              <a:rPr lang="ru-RU" dirty="0">
                <a:solidFill>
                  <a:srgbClr val="000000"/>
                </a:solidFill>
                <a:latin typeface="Georgia" pitchFamily="18" charset="0"/>
              </a:rPr>
              <a:t>В то время как техника разбега и отталкивания в прыжках в длину в принципе одинакова, полетная фаза имеет 3 основных варианта: прыжок «шагом» или «согнув ноги», «прогнувшись» и «ножницы».</a:t>
            </a:r>
          </a:p>
          <a:p>
            <a:pPr>
              <a:spcBef>
                <a:spcPts val="0"/>
              </a:spcBef>
            </a:pPr>
            <a:endParaRPr lang="ru-RU" dirty="0">
              <a:latin typeface="Georg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90745662"/>
      </p:ext>
    </p:extLst>
  </p:cSld>
  <p:clrMapOvr>
    <a:masterClrMapping/>
  </p:clrMapOvr>
  <p:transition spd="slow" advTm="1072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143</TotalTime>
  <Words>552</Words>
  <Application>Microsoft Office PowerPoint</Application>
  <PresentationFormat>Экран (4:3)</PresentationFormat>
  <Paragraphs>32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Изящная</vt:lpstr>
      <vt:lpstr>Техника прыжка в длину с разбега.</vt:lpstr>
      <vt:lpstr>Из чего состоит прыжок: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Прыжок «прогнувшись». </vt:lpstr>
      <vt:lpstr>Прыжок «шагом». </vt:lpstr>
      <vt:lpstr>«Ножницы».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Прыжка с разбега.</dc:title>
  <dc:creator>Антипина Ирина Владиславовна</dc:creator>
  <cp:lastModifiedBy>123</cp:lastModifiedBy>
  <cp:revision>27</cp:revision>
  <dcterms:created xsi:type="dcterms:W3CDTF">2013-01-17T07:40:04Z</dcterms:created>
  <dcterms:modified xsi:type="dcterms:W3CDTF">2020-04-07T14:36:33Z</dcterms:modified>
</cp:coreProperties>
</file>