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8" r:id="rId2"/>
    <p:sldId id="259" r:id="rId3"/>
    <p:sldId id="260" r:id="rId4"/>
    <p:sldId id="262" r:id="rId5"/>
    <p:sldId id="261" r:id="rId6"/>
    <p:sldId id="263" r:id="rId7"/>
    <p:sldId id="264" r:id="rId8"/>
    <p:sldId id="268" r:id="rId9"/>
    <p:sldId id="267" r:id="rId10"/>
    <p:sldId id="265" r:id="rId11"/>
    <p:sldId id="271" r:id="rId12"/>
    <p:sldId id="270" r:id="rId13"/>
    <p:sldId id="273" r:id="rId14"/>
    <p:sldId id="274" r:id="rId15"/>
    <p:sldId id="275" r:id="rId16"/>
    <p:sldId id="269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88" r:id="rId27"/>
    <p:sldId id="289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8EF425BF-2950-48BA-9CE8-15819D554AD5}">
          <p14:sldIdLst>
            <p14:sldId id="258"/>
            <p14:sldId id="259"/>
            <p14:sldId id="260"/>
            <p14:sldId id="262"/>
            <p14:sldId id="261"/>
            <p14:sldId id="263"/>
            <p14:sldId id="264"/>
            <p14:sldId id="268"/>
            <p14:sldId id="267"/>
            <p14:sldId id="265"/>
            <p14:sldId id="271"/>
            <p14:sldId id="270"/>
            <p14:sldId id="273"/>
            <p14:sldId id="274"/>
            <p14:sldId id="275"/>
            <p14:sldId id="269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  <p14:sldId id="288"/>
            <p14:sldId id="28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9" autoAdjust="0"/>
  </p:normalViewPr>
  <p:slideViewPr>
    <p:cSldViewPr>
      <p:cViewPr varScale="1">
        <p:scale>
          <a:sx n="69" d="100"/>
          <a:sy n="69" d="100"/>
        </p:scale>
        <p:origin x="-118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1611" y="1936498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УХОД ЗА СТОМАМИ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xmlns="" val="25737144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1628800"/>
            <a:ext cx="7776864" cy="4089647"/>
          </a:xfrm>
        </p:spPr>
        <p:txBody>
          <a:bodyPr>
            <a:normAutofit/>
          </a:bodyPr>
          <a:lstStyle/>
          <a:p>
            <a:pPr marL="18288" indent="0" algn="just">
              <a:buNone/>
            </a:pPr>
            <a:r>
              <a:rPr lang="ru-RU" sz="2400" dirty="0">
                <a:effectLst/>
              </a:rPr>
              <a:t>С</a:t>
            </a:r>
            <a:r>
              <a:rPr lang="ru-RU" sz="2400" dirty="0" smtClean="0">
                <a:effectLst/>
              </a:rPr>
              <a:t>остояние </a:t>
            </a:r>
            <a:r>
              <a:rPr lang="ru-RU" sz="2400" dirty="0">
                <a:effectLst/>
              </a:rPr>
              <a:t>после операции при непроходимости </a:t>
            </a:r>
            <a:r>
              <a:rPr lang="ru-RU" sz="2400" dirty="0" smtClean="0">
                <a:effectLst/>
              </a:rPr>
              <a:t>кишечника вследствие злокачественных </a:t>
            </a:r>
            <a:r>
              <a:rPr lang="ru-RU" sz="2400" dirty="0">
                <a:effectLst/>
              </a:rPr>
              <a:t>новообразований, травм, ранений толстой кишки, необходимость выведение содержимого кишечника; лечебная.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476672"/>
            <a:ext cx="7543800" cy="914400"/>
          </a:xfrm>
        </p:spPr>
        <p:txBody>
          <a:bodyPr/>
          <a:lstStyle/>
          <a:p>
            <a:pPr algn="ctr"/>
            <a:r>
              <a:rPr lang="ru-RU" sz="5400" dirty="0" smtClean="0">
                <a:effectLst/>
              </a:rPr>
              <a:t>ПОКАЗАНИЯ </a:t>
            </a:r>
            <a:endParaRPr lang="ru-RU" sz="5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83868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628800"/>
            <a:ext cx="8496944" cy="4896544"/>
          </a:xfrm>
        </p:spPr>
        <p:txBody>
          <a:bodyPr>
            <a:normAutofit fontScale="85000" lnSpcReduction="20000"/>
          </a:bodyPr>
          <a:lstStyle/>
          <a:p>
            <a:pPr marL="18288" indent="0" algn="just">
              <a:buNone/>
            </a:pPr>
            <a:r>
              <a:rPr lang="en-US" sz="2400" dirty="0"/>
              <a:t>C</a:t>
            </a:r>
            <a:r>
              <a:rPr lang="ru-RU" sz="2400" dirty="0" err="1" smtClean="0"/>
              <a:t>терильные</a:t>
            </a:r>
            <a:r>
              <a:rPr lang="ru-RU" sz="2400" dirty="0"/>
              <a:t>: перчатки, лоток, шпатель, пинцет, перевязочный материал, ножницы;</a:t>
            </a:r>
          </a:p>
          <a:p>
            <a:pPr marL="18288" indent="0" algn="just">
              <a:buNone/>
            </a:pPr>
            <a:r>
              <a:rPr lang="ru-RU" sz="2400" dirty="0" smtClean="0"/>
              <a:t>• калоприемник</a:t>
            </a:r>
            <a:r>
              <a:rPr lang="ru-RU" sz="2400" dirty="0"/>
              <a:t>, мерка (линейка, трафарет) для проверки того, не изменился ли размер </a:t>
            </a:r>
            <a:r>
              <a:rPr lang="ru-RU" sz="2400" dirty="0" err="1"/>
              <a:t>стомы</a:t>
            </a:r>
            <a:r>
              <a:rPr lang="ru-RU" sz="2400" dirty="0"/>
              <a:t>;</a:t>
            </a:r>
          </a:p>
          <a:p>
            <a:pPr marL="18288" indent="0" algn="just">
              <a:buNone/>
            </a:pPr>
            <a:r>
              <a:rPr lang="ru-RU" sz="2400" dirty="0" smtClean="0"/>
              <a:t>• лекарственные </a:t>
            </a:r>
            <a:r>
              <a:rPr lang="ru-RU" sz="2400" dirty="0"/>
              <a:t>препараты (по назначению врача): цинковая паста, паста </a:t>
            </a:r>
            <a:r>
              <a:rPr lang="ru-RU" sz="2400" dirty="0" err="1"/>
              <a:t>Лассара</a:t>
            </a:r>
            <a:r>
              <a:rPr lang="ru-RU" sz="2400" dirty="0"/>
              <a:t>,  </a:t>
            </a:r>
            <a:r>
              <a:rPr lang="ru-RU" sz="2400" dirty="0" err="1"/>
              <a:t>дерматоловая</a:t>
            </a:r>
            <a:r>
              <a:rPr lang="ru-RU" sz="2400" dirty="0"/>
              <a:t> паста,  мазь «</a:t>
            </a:r>
            <a:r>
              <a:rPr lang="ru-RU" sz="2400" dirty="0" err="1"/>
              <a:t>Стомагезив</a:t>
            </a:r>
            <a:r>
              <a:rPr lang="ru-RU" sz="2400" dirty="0"/>
              <a:t>»;</a:t>
            </a:r>
          </a:p>
          <a:p>
            <a:pPr marL="18288" indent="0" algn="just">
              <a:buNone/>
            </a:pPr>
            <a:r>
              <a:rPr lang="ru-RU" sz="2400" dirty="0" smtClean="0"/>
              <a:t>• емкость </a:t>
            </a:r>
            <a:r>
              <a:rPr lang="ru-RU" sz="2400" dirty="0"/>
              <a:t>с теплой кипяченой  водой (либо раствор фурацилина 1:5000; либо 0,5% раствор перманганата калия); жидкое мыло; пеленка (или полотенце); нестерильные перчатки; лоток для отработанного материала; мешок для грязного белья; бумажный или целлофановый пакет для использованного калоприемника.</a:t>
            </a:r>
          </a:p>
          <a:p>
            <a:pPr marL="18288" indent="0" algn="just">
              <a:buNone/>
            </a:pPr>
            <a:r>
              <a:rPr lang="ru-RU" sz="2400" dirty="0"/>
              <a:t>Примечание:  пока свищ не сформировался, накладывается повязка; смена повязки производится после каждой дефекации;</a:t>
            </a:r>
          </a:p>
          <a:p>
            <a:pPr marL="18288" indent="0" algn="just">
              <a:buNone/>
            </a:pPr>
            <a:r>
              <a:rPr lang="ru-RU" sz="2400" dirty="0" smtClean="0"/>
              <a:t>• после </a:t>
            </a:r>
            <a:r>
              <a:rPr lang="ru-RU" sz="2400" dirty="0"/>
              <a:t>формирования свища начинают применять калоприёмники, которые  следует опорожнять при заполнении каловыми массами и газами на 1/2 или 1/3 объёма, в противном случае может нарушиться герметичность стыка вокруг </a:t>
            </a:r>
            <a:r>
              <a:rPr lang="ru-RU" sz="2400" dirty="0" err="1"/>
              <a:t>стомы</a:t>
            </a:r>
            <a:r>
              <a:rPr lang="ru-RU" sz="2400" dirty="0"/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476672"/>
            <a:ext cx="7543800" cy="914400"/>
          </a:xfrm>
        </p:spPr>
        <p:txBody>
          <a:bodyPr/>
          <a:lstStyle/>
          <a:p>
            <a:pPr algn="ctr"/>
            <a:r>
              <a:rPr lang="ru-RU" sz="5400" dirty="0" smtClean="0"/>
              <a:t>ОСНАЩЕНИЕ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83517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772816"/>
            <a:ext cx="8352928" cy="4680520"/>
          </a:xfrm>
        </p:spPr>
        <p:txBody>
          <a:bodyPr>
            <a:noAutofit/>
          </a:bodyPr>
          <a:lstStyle/>
          <a:p>
            <a:pPr marL="18288" indent="0" algn="just">
              <a:buNone/>
            </a:pPr>
            <a:r>
              <a:rPr lang="ru-RU" sz="1700" dirty="0">
                <a:effectLst/>
              </a:rPr>
              <a:t>1. Представиться пациенту. Объяснить суть и ход предстоящей манипуляции, получить информированное согласие </a:t>
            </a:r>
          </a:p>
          <a:p>
            <a:pPr marL="18288" indent="0" algn="just">
              <a:buNone/>
            </a:pPr>
            <a:r>
              <a:rPr lang="ru-RU" sz="1700" dirty="0">
                <a:effectLst/>
              </a:rPr>
              <a:t>2. Если манипуляция проводится в палате - поставить ширму, помочь пациенту занять положение лёжа.	</a:t>
            </a:r>
          </a:p>
          <a:p>
            <a:pPr marL="18288" indent="0" algn="just">
              <a:buNone/>
            </a:pPr>
            <a:r>
              <a:rPr lang="ru-RU" sz="1700" dirty="0">
                <a:effectLst/>
              </a:rPr>
              <a:t>3. Обернуть пациента простыней или пелёнкой ниже </a:t>
            </a:r>
            <a:r>
              <a:rPr lang="ru-RU" sz="1700" dirty="0" err="1">
                <a:effectLst/>
              </a:rPr>
              <a:t>стомы</a:t>
            </a:r>
            <a:r>
              <a:rPr lang="ru-RU" sz="1700" dirty="0">
                <a:effectLst/>
              </a:rPr>
              <a:t> для ограничения манипуляционного поля.	</a:t>
            </a:r>
          </a:p>
          <a:p>
            <a:pPr marL="18288" indent="0" algn="just">
              <a:buNone/>
            </a:pPr>
            <a:r>
              <a:rPr lang="ru-RU" sz="1700" dirty="0">
                <a:effectLst/>
              </a:rPr>
              <a:t>4. Вымыть руки с мылом. Снять повязку и поместить в лоток для отработанного материала. Удалить выделяемые жидкие или оформленные каловые массы. </a:t>
            </a:r>
          </a:p>
          <a:p>
            <a:pPr marL="18288" indent="0" algn="just">
              <a:buNone/>
            </a:pPr>
            <a:r>
              <a:rPr lang="ru-RU" sz="1700" dirty="0">
                <a:effectLst/>
              </a:rPr>
              <a:t>5. Аккуратно очистить область </a:t>
            </a:r>
            <a:r>
              <a:rPr lang="ru-RU" sz="1700" dirty="0" err="1">
                <a:effectLst/>
              </a:rPr>
              <a:t>стомы</a:t>
            </a:r>
            <a:r>
              <a:rPr lang="ru-RU" sz="1700" dirty="0">
                <a:effectLst/>
              </a:rPr>
              <a:t> и кожу вокруг неё водой с мягким (жидким) мылом, просушить. </a:t>
            </a:r>
          </a:p>
          <a:p>
            <a:pPr marL="18288" indent="0" algn="just">
              <a:buNone/>
            </a:pPr>
            <a:r>
              <a:rPr lang="ru-RU" sz="1700" dirty="0" smtClean="0">
                <a:effectLst/>
              </a:rPr>
              <a:t>6. </a:t>
            </a:r>
            <a:r>
              <a:rPr lang="ru-RU" sz="1700" dirty="0">
                <a:effectLst/>
              </a:rPr>
              <a:t>Снять перчатки. Обработать руки антисептиком и надеть новые </a:t>
            </a:r>
            <a:r>
              <a:rPr lang="ru-RU" sz="1700" dirty="0" smtClean="0">
                <a:effectLst/>
              </a:rPr>
              <a:t>перчатки. </a:t>
            </a:r>
          </a:p>
          <a:p>
            <a:pPr marL="18288" indent="0" algn="just">
              <a:buNone/>
            </a:pPr>
            <a:r>
              <a:rPr lang="ru-RU" sz="1700" dirty="0">
                <a:effectLst/>
              </a:rPr>
              <a:t>7</a:t>
            </a:r>
            <a:r>
              <a:rPr lang="ru-RU" sz="1700" dirty="0" smtClean="0">
                <a:effectLst/>
              </a:rPr>
              <a:t>. </a:t>
            </a:r>
            <a:r>
              <a:rPr lang="ru-RU" sz="1700" dirty="0">
                <a:effectLst/>
              </a:rPr>
              <a:t>Проверить состояние кожи, её цвет в области </a:t>
            </a:r>
            <a:r>
              <a:rPr lang="ru-RU" sz="1700" dirty="0" err="1">
                <a:effectLst/>
              </a:rPr>
              <a:t>стомы</a:t>
            </a:r>
            <a:r>
              <a:rPr lang="ru-RU" sz="1700" dirty="0">
                <a:effectLst/>
              </a:rPr>
              <a:t> на предмет выявления отёка вокруг свища или других изменений.</a:t>
            </a:r>
          </a:p>
          <a:p>
            <a:pPr marL="18288" indent="0" algn="just">
              <a:buNone/>
            </a:pPr>
            <a:r>
              <a:rPr lang="ru-RU" sz="1700" dirty="0">
                <a:effectLst/>
              </a:rPr>
              <a:t>8</a:t>
            </a:r>
            <a:r>
              <a:rPr lang="ru-RU" sz="1700" dirty="0" smtClean="0">
                <a:effectLst/>
              </a:rPr>
              <a:t>. </a:t>
            </a:r>
            <a:r>
              <a:rPr lang="ru-RU" sz="1700" dirty="0">
                <a:effectLst/>
              </a:rPr>
              <a:t>На выступающую слизистую оболочку («розочку») наложить пропитанную мазью салфетку.	</a:t>
            </a:r>
          </a:p>
          <a:p>
            <a:pPr marL="18288" indent="0" algn="just">
              <a:buNone/>
            </a:pPr>
            <a:r>
              <a:rPr lang="ru-RU" sz="1700" dirty="0" smtClean="0">
                <a:effectLst/>
              </a:rPr>
              <a:t>9. </a:t>
            </a:r>
            <a:r>
              <a:rPr lang="ru-RU" sz="1700" dirty="0">
                <a:effectLst/>
              </a:rPr>
              <a:t>Покрыть свищ марлевой салфеткой. Положить сверху слой ваты. Укрепить повязку бинтом или бандажом</a:t>
            </a:r>
            <a:r>
              <a:rPr lang="ru-RU" sz="1700" dirty="0" smtClean="0">
                <a:effectLst/>
              </a:rPr>
              <a:t>.</a:t>
            </a:r>
            <a:endParaRPr lang="ru-RU" sz="1700" dirty="0">
              <a:effectLst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260648"/>
            <a:ext cx="7543800" cy="1418456"/>
          </a:xfrm>
        </p:spPr>
        <p:txBody>
          <a:bodyPr/>
          <a:lstStyle/>
          <a:p>
            <a:pPr algn="ctr"/>
            <a:r>
              <a:rPr lang="ru-RU" sz="4400" dirty="0"/>
              <a:t>УХОД ЗА СТОМАМИ ТОЛСТОГО КИШЕЧНИКА </a:t>
            </a:r>
          </a:p>
        </p:txBody>
      </p:sp>
    </p:spTree>
    <p:extLst>
      <p:ext uri="{BB962C8B-B14F-4D97-AF65-F5344CB8AC3E}">
        <p14:creationId xmlns:p14="http://schemas.microsoft.com/office/powerpoint/2010/main" xmlns="" val="315550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916832"/>
            <a:ext cx="8424936" cy="4608512"/>
          </a:xfrm>
        </p:spPr>
        <p:txBody>
          <a:bodyPr>
            <a:normAutofit fontScale="85000" lnSpcReduction="20000"/>
          </a:bodyPr>
          <a:lstStyle/>
          <a:p>
            <a:pPr marL="18288" indent="0" algn="just">
              <a:buNone/>
            </a:pPr>
            <a:r>
              <a:rPr lang="ru-RU" dirty="0" smtClean="0"/>
              <a:t>1</a:t>
            </a:r>
            <a:r>
              <a:rPr lang="ru-RU" dirty="0"/>
              <a:t>. Обернуть пациента простыней или пелёнкой ниже </a:t>
            </a:r>
            <a:r>
              <a:rPr lang="ru-RU" dirty="0" err="1"/>
              <a:t>стомы</a:t>
            </a:r>
            <a:r>
              <a:rPr lang="ru-RU" dirty="0"/>
              <a:t> для ограничения манипуляционного поля.	</a:t>
            </a:r>
          </a:p>
          <a:p>
            <a:pPr marL="18288" indent="0" algn="just">
              <a:buNone/>
            </a:pPr>
            <a:r>
              <a:rPr lang="ru-RU" dirty="0"/>
              <a:t>2.  Взять чистый калоприемник: на верхней стороне бумаги, которая прилипает к коже, начертить окружность диаметром на 3-4 мм шире, чем  </a:t>
            </a:r>
            <a:r>
              <a:rPr lang="ru-RU" dirty="0" err="1"/>
              <a:t>стома</a:t>
            </a:r>
            <a:r>
              <a:rPr lang="ru-RU" dirty="0"/>
              <a:t> (размер </a:t>
            </a:r>
            <a:r>
              <a:rPr lang="ru-RU" dirty="0" err="1"/>
              <a:t>стомы</a:t>
            </a:r>
            <a:r>
              <a:rPr lang="ru-RU" dirty="0"/>
              <a:t>  2,5 – 3,5 см);  </a:t>
            </a:r>
          </a:p>
          <a:p>
            <a:pPr marL="18288" indent="0" algn="just">
              <a:buNone/>
            </a:pPr>
            <a:r>
              <a:rPr lang="ru-RU" dirty="0"/>
              <a:t>3. Наложить шаблон с вырезанным отверстием на защитное бумажное покрытие клеевого слоя калоприемника и, если оно не совпадает ни с одной из нанесенных линий, обвести карандашом или ручкой контур вырезанного отверстия.</a:t>
            </a:r>
          </a:p>
          <a:p>
            <a:pPr marL="18288" indent="0" algn="just">
              <a:buNone/>
            </a:pPr>
            <a:r>
              <a:rPr lang="ru-RU" dirty="0"/>
              <a:t>4. Вырезать отверстие в клеевом слое по нанесенному контуру, следя за тем, чтобы не прорезать калоприемник насквозь. При этом удобно пользоваться зеркалом.</a:t>
            </a:r>
          </a:p>
          <a:p>
            <a:pPr marL="18288" indent="0" algn="just">
              <a:buNone/>
            </a:pPr>
            <a:r>
              <a:rPr lang="ru-RU" dirty="0"/>
              <a:t>5.  При </a:t>
            </a:r>
            <a:r>
              <a:rPr lang="ru-RU" dirty="0" err="1"/>
              <a:t>стоме</a:t>
            </a:r>
            <a:r>
              <a:rPr lang="ru-RU" dirty="0"/>
              <a:t> неправильной формы отверстие можно моделировать ножницами (удобно применять ножницы тупоконечные вертикально-изогнутые для </a:t>
            </a:r>
            <a:r>
              <a:rPr lang="ru-RU" dirty="0" err="1"/>
              <a:t>избежания</a:t>
            </a:r>
            <a:r>
              <a:rPr lang="ru-RU" dirty="0"/>
              <a:t> повреждения мешка).	</a:t>
            </a:r>
          </a:p>
          <a:p>
            <a:pPr marL="18288" indent="0" algn="just">
              <a:buNone/>
            </a:pPr>
            <a:r>
              <a:rPr lang="ru-RU" dirty="0"/>
              <a:t>Со временем послеоперационный отек кишки спадает, и диаметр </a:t>
            </a:r>
            <a:r>
              <a:rPr lang="ru-RU" dirty="0" err="1"/>
              <a:t>стомы</a:t>
            </a:r>
            <a:r>
              <a:rPr lang="ru-RU" dirty="0"/>
              <a:t> уменьшается. Поэтому следует постоянно проверять размер </a:t>
            </a:r>
            <a:r>
              <a:rPr lang="ru-RU" dirty="0" err="1"/>
              <a:t>стомы</a:t>
            </a:r>
            <a:r>
              <a:rPr lang="ru-RU" dirty="0"/>
              <a:t> при помощи шаблона или линейки.</a:t>
            </a:r>
          </a:p>
          <a:p>
            <a:pPr marL="18288" indent="0" algn="just">
              <a:buNone/>
            </a:pPr>
            <a:r>
              <a:rPr lang="ru-RU" dirty="0"/>
              <a:t>6. Вымыть руки, осушить, надеть нестерильные перчатки, маску.	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38433"/>
            <a:ext cx="5887616" cy="1368152"/>
          </a:xfrm>
        </p:spPr>
        <p:txBody>
          <a:bodyPr/>
          <a:lstStyle/>
          <a:p>
            <a:pPr algn="ctr"/>
            <a:r>
              <a:rPr lang="ru-RU" sz="4400" dirty="0" smtClean="0"/>
              <a:t>СМЕНА КАЛОПРИЕМНИКА</a:t>
            </a:r>
            <a:endParaRPr lang="ru-RU" sz="4400" dirty="0"/>
          </a:p>
        </p:txBody>
      </p:sp>
      <p:pic>
        <p:nvPicPr>
          <p:cNvPr id="5122" name="Picture 2" descr="C:\Users\Yura\Desktop\htmlconvd-2qtlkp_html_m7d60ef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16632"/>
            <a:ext cx="1897764" cy="1611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6390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772816"/>
            <a:ext cx="8424936" cy="4824536"/>
          </a:xfrm>
        </p:spPr>
        <p:txBody>
          <a:bodyPr>
            <a:noAutofit/>
          </a:bodyPr>
          <a:lstStyle/>
          <a:p>
            <a:pPr marL="18288" indent="0" algn="just">
              <a:buNone/>
            </a:pPr>
            <a:r>
              <a:rPr lang="ru-RU" sz="1600" dirty="0" smtClean="0">
                <a:effectLst/>
              </a:rPr>
              <a:t>7. </a:t>
            </a:r>
            <a:r>
              <a:rPr lang="ru-RU" sz="1600" dirty="0">
                <a:effectLst/>
              </a:rPr>
              <a:t>Осторожно отделить использованный калоприемник, начиная с верхней части. Кожу не тянуть!</a:t>
            </a:r>
          </a:p>
          <a:p>
            <a:pPr marL="18288" indent="0" algn="just">
              <a:buNone/>
            </a:pPr>
            <a:r>
              <a:rPr lang="ru-RU" sz="1600" dirty="0" smtClean="0">
                <a:effectLst/>
              </a:rPr>
              <a:t>8. </a:t>
            </a:r>
            <a:r>
              <a:rPr lang="ru-RU" sz="1600" dirty="0">
                <a:effectLst/>
              </a:rPr>
              <a:t>Поместить использованный калоприемник в бумажный или целлофановый пакет. Отложить в </a:t>
            </a:r>
            <a:r>
              <a:rPr lang="ru-RU" sz="1600" dirty="0" smtClean="0">
                <a:effectLst/>
              </a:rPr>
              <a:t>сторону.</a:t>
            </a:r>
          </a:p>
          <a:p>
            <a:pPr marL="18288" indent="0" algn="just">
              <a:buNone/>
            </a:pPr>
            <a:r>
              <a:rPr lang="ru-RU" sz="1600" dirty="0" smtClean="0">
                <a:effectLst/>
              </a:rPr>
              <a:t>Примечание</a:t>
            </a:r>
            <a:r>
              <a:rPr lang="ru-RU" sz="1600" dirty="0">
                <a:effectLst/>
              </a:rPr>
              <a:t>: в случае, если калоприемник не может быть сменен на новый, им можно пользоваться несколько раз: кал выливается в унитаз, калоприемник промывается водой, затем дезинфицируется, после чего вновь промывается водой</a:t>
            </a:r>
            <a:r>
              <a:rPr lang="ru-RU" sz="1600" dirty="0" smtClean="0">
                <a:effectLst/>
              </a:rPr>
              <a:t>.</a:t>
            </a:r>
          </a:p>
          <a:p>
            <a:pPr marL="18288" indent="0" algn="just">
              <a:buNone/>
            </a:pPr>
            <a:r>
              <a:rPr lang="ru-RU" sz="1600" dirty="0" smtClean="0">
                <a:effectLst/>
              </a:rPr>
              <a:t>9. </a:t>
            </a:r>
            <a:r>
              <a:rPr lang="ru-RU" sz="1600" dirty="0">
                <a:effectLst/>
              </a:rPr>
              <a:t>Вытереть кожу вокруг </a:t>
            </a:r>
            <a:r>
              <a:rPr lang="ru-RU" sz="1600" dirty="0" err="1">
                <a:effectLst/>
              </a:rPr>
              <a:t>стомы</a:t>
            </a:r>
            <a:r>
              <a:rPr lang="ru-RU" sz="1600" dirty="0">
                <a:effectLst/>
              </a:rPr>
              <a:t> сухой салфеткой, сбросить ее в нестерильный лоток.	</a:t>
            </a:r>
          </a:p>
          <a:p>
            <a:pPr marL="18288" indent="0" algn="just">
              <a:buNone/>
            </a:pPr>
            <a:r>
              <a:rPr lang="ru-RU" sz="1600" dirty="0" smtClean="0">
                <a:effectLst/>
              </a:rPr>
              <a:t>10. </a:t>
            </a:r>
            <a:r>
              <a:rPr lang="ru-RU" sz="1600" dirty="0">
                <a:effectLst/>
              </a:rPr>
              <a:t>Аккуратно очистить область </a:t>
            </a:r>
            <a:r>
              <a:rPr lang="ru-RU" sz="1600" dirty="0" err="1">
                <a:effectLst/>
              </a:rPr>
              <a:t>стомы</a:t>
            </a:r>
            <a:r>
              <a:rPr lang="ru-RU" sz="1600" dirty="0">
                <a:effectLst/>
              </a:rPr>
              <a:t> и кожу вокруг неё водой с мягким (жидким) мылом, просушить её стерильными салфетками ( можно обработать раствором фурацилина или перманганата калия ).	</a:t>
            </a:r>
          </a:p>
          <a:p>
            <a:pPr marL="18288" indent="0" algn="just">
              <a:buNone/>
            </a:pPr>
            <a:r>
              <a:rPr lang="ru-RU" sz="1600" dirty="0" smtClean="0">
                <a:effectLst/>
              </a:rPr>
              <a:t>11. </a:t>
            </a:r>
            <a:r>
              <a:rPr lang="ru-RU" sz="1600" dirty="0">
                <a:effectLst/>
              </a:rPr>
              <a:t>Снять перчатки,  поместить их в ёмкость для дезинфекции. Обработать руки антисептиком и надеть новые перчатки.	</a:t>
            </a:r>
          </a:p>
          <a:p>
            <a:pPr marL="18288" indent="0" algn="just">
              <a:buNone/>
            </a:pPr>
            <a:r>
              <a:rPr lang="ru-RU" sz="1600" dirty="0" smtClean="0">
                <a:effectLst/>
              </a:rPr>
              <a:t>12. </a:t>
            </a:r>
            <a:r>
              <a:rPr lang="ru-RU" sz="1600" dirty="0">
                <a:effectLst/>
              </a:rPr>
              <a:t>Проверить состояние кожи, её цвет в области </a:t>
            </a:r>
            <a:r>
              <a:rPr lang="ru-RU" sz="1600" dirty="0" err="1">
                <a:effectLst/>
              </a:rPr>
              <a:t>стомы</a:t>
            </a:r>
            <a:r>
              <a:rPr lang="ru-RU" sz="1600" dirty="0">
                <a:effectLst/>
              </a:rPr>
              <a:t> и саму </a:t>
            </a:r>
            <a:r>
              <a:rPr lang="ru-RU" sz="1600" dirty="0" err="1">
                <a:effectLst/>
              </a:rPr>
              <a:t>стому</a:t>
            </a:r>
            <a:r>
              <a:rPr lang="ru-RU" sz="1600" dirty="0">
                <a:effectLst/>
              </a:rPr>
              <a:t> на предмет выявления отёка или изъязвления.</a:t>
            </a:r>
          </a:p>
          <a:p>
            <a:pPr marL="18288" indent="0" algn="just">
              <a:buNone/>
            </a:pPr>
            <a:r>
              <a:rPr lang="ru-RU" sz="1600" dirty="0" smtClean="0">
                <a:effectLst/>
              </a:rPr>
              <a:t>13. </a:t>
            </a:r>
            <a:r>
              <a:rPr lang="ru-RU" sz="1600" dirty="0">
                <a:effectLst/>
              </a:rPr>
              <a:t>Наложить </a:t>
            </a:r>
            <a:r>
              <a:rPr lang="ru-RU" sz="1600" dirty="0" err="1">
                <a:effectLst/>
              </a:rPr>
              <a:t>оклюзионное</a:t>
            </a:r>
            <a:r>
              <a:rPr lang="ru-RU" sz="1600" dirty="0">
                <a:effectLst/>
              </a:rPr>
              <a:t> защитное приспособление для кожи или нанести шпателем на кожу вокруг </a:t>
            </a:r>
            <a:r>
              <a:rPr lang="ru-RU" sz="1600" dirty="0" err="1">
                <a:effectLst/>
              </a:rPr>
              <a:t>стомы</a:t>
            </a:r>
            <a:r>
              <a:rPr lang="ru-RU" sz="1600" dirty="0">
                <a:effectLst/>
              </a:rPr>
              <a:t> толстый слой пасты или мази. После впитывания, излишки удалить салфеткой для предупреждение мацерации кожи вокруг </a:t>
            </a:r>
            <a:r>
              <a:rPr lang="ru-RU" sz="1600" dirty="0" err="1">
                <a:effectLst/>
              </a:rPr>
              <a:t>стомы</a:t>
            </a:r>
            <a:r>
              <a:rPr lang="ru-RU" sz="1600" dirty="0" smtClean="0">
                <a:effectLst/>
              </a:rPr>
              <a:t>.</a:t>
            </a:r>
            <a:endParaRPr lang="ru-RU" sz="1600" dirty="0">
              <a:effectLst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348633"/>
            <a:ext cx="5887616" cy="1368152"/>
          </a:xfrm>
        </p:spPr>
        <p:txBody>
          <a:bodyPr/>
          <a:lstStyle/>
          <a:p>
            <a:pPr algn="ctr"/>
            <a:r>
              <a:rPr lang="ru-RU" sz="4400" dirty="0" smtClean="0"/>
              <a:t>СМЕНА КАЛОПРИЕМНИКА</a:t>
            </a:r>
            <a:endParaRPr lang="ru-RU" sz="4400" dirty="0"/>
          </a:p>
        </p:txBody>
      </p:sp>
      <p:pic>
        <p:nvPicPr>
          <p:cNvPr id="6146" name="Picture 2" descr="C:\Users\Yura\Desktop\image_8_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88198" y="116632"/>
            <a:ext cx="1960874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5067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844824"/>
            <a:ext cx="8424936" cy="4752528"/>
          </a:xfrm>
        </p:spPr>
        <p:txBody>
          <a:bodyPr>
            <a:normAutofit fontScale="85000" lnSpcReduction="20000"/>
          </a:bodyPr>
          <a:lstStyle/>
          <a:p>
            <a:pPr marL="18288" indent="0" algn="just">
              <a:buNone/>
            </a:pPr>
            <a:r>
              <a:rPr lang="ru-RU" dirty="0" smtClean="0"/>
              <a:t>14. </a:t>
            </a:r>
            <a:r>
              <a:rPr lang="ru-RU" dirty="0"/>
              <a:t>Сбросить шпатель в лоток для отработанного материала.</a:t>
            </a:r>
          </a:p>
          <a:p>
            <a:pPr marL="18288" indent="0" algn="just">
              <a:buNone/>
            </a:pPr>
            <a:r>
              <a:rPr lang="ru-RU" dirty="0" smtClean="0"/>
              <a:t>15. </a:t>
            </a:r>
            <a:r>
              <a:rPr lang="ru-RU" dirty="0"/>
              <a:t>Снять защитное бумажное покрытие с нанесенной разметкой и, не торопясь, совместить нижний край вырезанного отверстия с нижней границей </a:t>
            </a:r>
            <a:r>
              <a:rPr lang="ru-RU" dirty="0" err="1"/>
              <a:t>стомы</a:t>
            </a:r>
            <a:r>
              <a:rPr lang="ru-RU" dirty="0"/>
              <a:t>.  Приложить и правильно центрировать чистый калоприемник прямо на кожу пациента  или на кольцо калоприемника (при использовании многоразового).	</a:t>
            </a:r>
          </a:p>
          <a:p>
            <a:pPr marL="18288" indent="0" algn="just">
              <a:buNone/>
            </a:pPr>
            <a:r>
              <a:rPr lang="ru-RU" dirty="0" smtClean="0"/>
              <a:t>16. </a:t>
            </a:r>
            <a:r>
              <a:rPr lang="ru-RU" dirty="0"/>
              <a:t>Прижать, начиная с нижнего края пластины, липкую основу вокруг </a:t>
            </a:r>
            <a:r>
              <a:rPr lang="ru-RU" dirty="0" err="1"/>
              <a:t>стомы</a:t>
            </a:r>
            <a:r>
              <a:rPr lang="ru-RU" dirty="0"/>
              <a:t>, не допуская образования складок, через которые будут просачиваться выделения из </a:t>
            </a:r>
            <a:r>
              <a:rPr lang="ru-RU" dirty="0" err="1"/>
              <a:t>стомы</a:t>
            </a:r>
            <a:r>
              <a:rPr lang="ru-RU" dirty="0"/>
              <a:t>..</a:t>
            </a:r>
          </a:p>
          <a:p>
            <a:pPr marL="18288" indent="0" algn="just">
              <a:buNone/>
            </a:pPr>
            <a:r>
              <a:rPr lang="ru-RU" dirty="0" smtClean="0"/>
              <a:t>17. </a:t>
            </a:r>
            <a:r>
              <a:rPr lang="ru-RU" dirty="0"/>
              <a:t>Аккуратно расправить нижние края калоприемника (при применении многоразового), а на конце закрепите зажим.	</a:t>
            </a:r>
          </a:p>
          <a:p>
            <a:pPr marL="18288" indent="0" algn="just">
              <a:buNone/>
            </a:pPr>
            <a:r>
              <a:rPr lang="ru-RU" dirty="0" smtClean="0"/>
              <a:t>18. </a:t>
            </a:r>
            <a:r>
              <a:rPr lang="ru-RU" dirty="0"/>
              <a:t>При использовании многоразового калоприемника, прикрепить края калоприемника к кожному барьерному приспособлению пластырем. Присоединить пояс к кромке калоприемника.</a:t>
            </a:r>
          </a:p>
          <a:p>
            <a:pPr marL="18288" indent="0" algn="just">
              <a:buNone/>
            </a:pPr>
            <a:r>
              <a:rPr lang="ru-RU" dirty="0" smtClean="0"/>
              <a:t>19. </a:t>
            </a:r>
            <a:r>
              <a:rPr lang="ru-RU" dirty="0"/>
              <a:t>Пакет с использованным калоприемником утилизировать.	</a:t>
            </a:r>
          </a:p>
          <a:p>
            <a:pPr marL="18288" indent="0" algn="just">
              <a:buNone/>
            </a:pPr>
            <a:r>
              <a:rPr lang="ru-RU" dirty="0" smtClean="0"/>
              <a:t>20. </a:t>
            </a:r>
            <a:r>
              <a:rPr lang="ru-RU" dirty="0"/>
              <a:t>Отработанный материал и инструменты отправить на дезинфекцию.	</a:t>
            </a:r>
          </a:p>
          <a:p>
            <a:pPr marL="18288" indent="0" algn="just">
              <a:buNone/>
            </a:pPr>
            <a:r>
              <a:rPr lang="ru-RU" dirty="0" smtClean="0"/>
              <a:t>21. </a:t>
            </a:r>
            <a:r>
              <a:rPr lang="ru-RU" dirty="0"/>
              <a:t>Снять перчатки, вымыть руки с мылом, осушить. Сделать запись о результатах выполнения манипуляции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8419" y="429671"/>
            <a:ext cx="5815608" cy="1368152"/>
          </a:xfrm>
        </p:spPr>
        <p:txBody>
          <a:bodyPr/>
          <a:lstStyle/>
          <a:p>
            <a:pPr algn="ctr"/>
            <a:r>
              <a:rPr lang="ru-RU" sz="4400" dirty="0" smtClean="0"/>
              <a:t>СМЕНА КАЛОПРИЕМНИКА</a:t>
            </a:r>
            <a:endParaRPr lang="ru-RU" sz="4400" dirty="0"/>
          </a:p>
        </p:txBody>
      </p:sp>
      <p:pic>
        <p:nvPicPr>
          <p:cNvPr id="7170" name="Picture 2" descr="C:\Users\Yura\Desktop\depositphotos_27130575-Ileostomy-bag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88594" y="260648"/>
            <a:ext cx="2455172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87901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052736"/>
            <a:ext cx="8352928" cy="2880320"/>
          </a:xfrm>
        </p:spPr>
        <p:txBody>
          <a:bodyPr>
            <a:noAutofit/>
          </a:bodyPr>
          <a:lstStyle/>
          <a:p>
            <a:pPr marL="18288" indent="0" algn="just">
              <a:buNone/>
            </a:pPr>
            <a:r>
              <a:rPr lang="ru-RU" sz="1700" dirty="0" smtClean="0"/>
              <a:t>От </a:t>
            </a:r>
            <a:r>
              <a:rPr lang="ru-RU" sz="1700" dirty="0"/>
              <a:t>лат. «</a:t>
            </a:r>
            <a:r>
              <a:rPr lang="ru-RU" sz="1700" dirty="0" err="1"/>
              <a:t>cisticus</a:t>
            </a:r>
            <a:r>
              <a:rPr lang="ru-RU" sz="1700" dirty="0"/>
              <a:t> </a:t>
            </a:r>
            <a:r>
              <a:rPr lang="ru-RU" sz="1700" dirty="0" err="1"/>
              <a:t>urinoria</a:t>
            </a:r>
            <a:r>
              <a:rPr lang="ru-RU" sz="1700" dirty="0"/>
              <a:t>» - пузырь мочевой, «</a:t>
            </a:r>
            <a:r>
              <a:rPr lang="ru-RU" sz="1700" dirty="0" err="1"/>
              <a:t>stoma</a:t>
            </a:r>
            <a:r>
              <a:rPr lang="ru-RU" sz="1700" dirty="0"/>
              <a:t>» - </a:t>
            </a:r>
            <a:r>
              <a:rPr lang="ru-RU" sz="1700" dirty="0" smtClean="0"/>
              <a:t>отверстие</a:t>
            </a:r>
            <a:r>
              <a:rPr lang="ru-RU" sz="1700" dirty="0"/>
              <a:t> </a:t>
            </a:r>
            <a:r>
              <a:rPr lang="ru-RU" sz="1700" dirty="0" smtClean="0"/>
              <a:t>– </a:t>
            </a:r>
            <a:r>
              <a:rPr lang="ru-RU" sz="1700" dirty="0"/>
              <a:t>отверстие или свищ в мочевом </a:t>
            </a:r>
            <a:r>
              <a:rPr lang="ru-RU" sz="1700" dirty="0" smtClean="0"/>
              <a:t>пузыре.</a:t>
            </a:r>
          </a:p>
          <a:p>
            <a:pPr marL="18288" indent="0" algn="just">
              <a:buNone/>
            </a:pPr>
            <a:r>
              <a:rPr lang="ru-RU" sz="1700" dirty="0">
                <a:effectLst/>
              </a:rPr>
              <a:t>П</a:t>
            </a:r>
            <a:r>
              <a:rPr lang="ru-RU" sz="1700" dirty="0" smtClean="0">
                <a:effectLst/>
              </a:rPr>
              <a:t>риспособление</a:t>
            </a:r>
            <a:r>
              <a:rPr lang="ru-RU" sz="1700" dirty="0">
                <a:effectLst/>
              </a:rPr>
              <a:t>, представляющее собой полую трубку для отведения мочи из мочевого пузыря. Отличие </a:t>
            </a:r>
            <a:r>
              <a:rPr lang="ru-RU" sz="1700" dirty="0" err="1">
                <a:effectLst/>
              </a:rPr>
              <a:t>цистостомы</a:t>
            </a:r>
            <a:r>
              <a:rPr lang="ru-RU" sz="1700" dirty="0">
                <a:effectLst/>
              </a:rPr>
              <a:t> от катетера в том, что мочевой катетер в полость пузыря вводится через уретральный канал, а </a:t>
            </a:r>
            <a:r>
              <a:rPr lang="ru-RU" sz="1700" dirty="0" err="1">
                <a:effectLst/>
              </a:rPr>
              <a:t>цистостома</a:t>
            </a:r>
            <a:r>
              <a:rPr lang="ru-RU" sz="1700" dirty="0">
                <a:effectLst/>
              </a:rPr>
              <a:t> – через брюшную </a:t>
            </a:r>
            <a:r>
              <a:rPr lang="ru-RU" sz="1700" dirty="0" smtClean="0">
                <a:effectLst/>
              </a:rPr>
              <a:t>стенку.</a:t>
            </a:r>
          </a:p>
          <a:p>
            <a:pPr marL="18288" indent="0">
              <a:buNone/>
            </a:pPr>
            <a:r>
              <a:rPr lang="ru-RU" sz="1700" dirty="0" err="1" smtClean="0">
                <a:effectLst/>
              </a:rPr>
              <a:t>Цистостома</a:t>
            </a:r>
            <a:r>
              <a:rPr lang="ru-RU" sz="1700" dirty="0" smtClean="0">
                <a:effectLst/>
              </a:rPr>
              <a:t> </a:t>
            </a:r>
            <a:r>
              <a:rPr lang="ru-RU" sz="1700" dirty="0">
                <a:effectLst/>
              </a:rPr>
              <a:t>применяется для дренирования жидкости из мочевого пузыря в мочеприемник в тех случаях, когда самостоятельное мочеиспускание невозможно, а применение уретрального катетера по каким-то причинам </a:t>
            </a:r>
            <a:r>
              <a:rPr lang="ru-RU" sz="1700" dirty="0" smtClean="0">
                <a:effectLst/>
              </a:rPr>
              <a:t>не может быть осуществлено.</a:t>
            </a:r>
            <a:r>
              <a:rPr lang="ru-RU" sz="1700" dirty="0">
                <a:effectLst/>
              </a:rPr>
              <a:t/>
            </a:r>
            <a:br>
              <a:rPr lang="ru-RU" sz="1700" dirty="0">
                <a:effectLst/>
              </a:rPr>
            </a:br>
            <a:endParaRPr lang="ru-RU" sz="17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543800" cy="914400"/>
          </a:xfrm>
        </p:spPr>
        <p:txBody>
          <a:bodyPr/>
          <a:lstStyle/>
          <a:p>
            <a:pPr algn="ctr"/>
            <a:r>
              <a:rPr lang="ru-RU" sz="5000" dirty="0" smtClean="0"/>
              <a:t>ЦИСТОСТОМА</a:t>
            </a:r>
            <a:endParaRPr lang="ru-RU" sz="5000" dirty="0"/>
          </a:p>
        </p:txBody>
      </p:sp>
      <p:pic>
        <p:nvPicPr>
          <p:cNvPr id="8194" name="Picture 2" descr="C:\Users\Yura\Desktop\1100_bi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808134"/>
            <a:ext cx="2952328" cy="283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Yura\Desktop\15_фото мошонки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763839"/>
            <a:ext cx="288032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599585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1628800"/>
            <a:ext cx="7776864" cy="4089647"/>
          </a:xfrm>
        </p:spPr>
        <p:txBody>
          <a:bodyPr>
            <a:norm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ru-RU" sz="2400" dirty="0">
                <a:effectLst/>
              </a:rPr>
              <a:t>В</a:t>
            </a:r>
            <a:r>
              <a:rPr lang="ru-RU" sz="2400" dirty="0" smtClean="0">
                <a:effectLst/>
              </a:rPr>
              <a:t>ыведение </a:t>
            </a:r>
            <a:r>
              <a:rPr lang="ru-RU" sz="2400" dirty="0">
                <a:effectLst/>
              </a:rPr>
              <a:t>мочи в тех случаях, когда естественным путем она не выделяется; </a:t>
            </a:r>
            <a:endParaRPr lang="ru-RU" sz="2400" dirty="0" smtClean="0">
              <a:effectLst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400" dirty="0">
                <a:effectLst/>
              </a:rPr>
              <a:t>Т</a:t>
            </a:r>
            <a:r>
              <a:rPr lang="ru-RU" sz="2400" dirty="0" smtClean="0">
                <a:effectLst/>
              </a:rPr>
              <a:t>равмы </a:t>
            </a:r>
            <a:r>
              <a:rPr lang="ru-RU" sz="2400" dirty="0">
                <a:effectLst/>
              </a:rPr>
              <a:t>мочеиспускательного канала; </a:t>
            </a:r>
            <a:endParaRPr lang="ru-RU" sz="2400" dirty="0" smtClean="0">
              <a:effectLst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400" dirty="0" smtClean="0">
                <a:effectLst/>
              </a:rPr>
              <a:t>Состояние </a:t>
            </a:r>
            <a:r>
              <a:rPr lang="ru-RU" sz="2400" dirty="0">
                <a:effectLst/>
              </a:rPr>
              <a:t>после операции при злокачественных новообразованиях, аденоме предстательной железы.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476672"/>
            <a:ext cx="7543800" cy="914400"/>
          </a:xfrm>
        </p:spPr>
        <p:txBody>
          <a:bodyPr/>
          <a:lstStyle/>
          <a:p>
            <a:pPr algn="ctr"/>
            <a:r>
              <a:rPr lang="ru-RU" sz="5400" dirty="0" smtClean="0">
                <a:effectLst/>
              </a:rPr>
              <a:t>ПОКАЗАНИЯ </a:t>
            </a:r>
            <a:endParaRPr lang="ru-RU" sz="5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92111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628800"/>
            <a:ext cx="8496944" cy="4896544"/>
          </a:xfrm>
        </p:spPr>
        <p:txBody>
          <a:bodyPr>
            <a:normAutofit fontScale="92500"/>
          </a:bodyPr>
          <a:lstStyle/>
          <a:p>
            <a:pPr marL="18288" indent="0" algn="just">
              <a:buNone/>
            </a:pPr>
            <a:r>
              <a:rPr lang="ru-RU" sz="2400" dirty="0" smtClean="0"/>
              <a:t>Стерильные</a:t>
            </a:r>
            <a:r>
              <a:rPr lang="ru-RU" sz="2400" dirty="0"/>
              <a:t>: перчатки,  лотки,  пинцеты, тампоны и салфетки, ножницы; </a:t>
            </a:r>
          </a:p>
          <a:p>
            <a:pPr marL="18288" indent="0" algn="just">
              <a:buNone/>
            </a:pPr>
            <a:r>
              <a:rPr lang="ru-RU" sz="2400" dirty="0" smtClean="0"/>
              <a:t>• антисептический </a:t>
            </a:r>
            <a:r>
              <a:rPr lang="ru-RU" sz="2400" dirty="0"/>
              <a:t>раствор (70% этиловый спирт или 1% раствор </a:t>
            </a:r>
            <a:r>
              <a:rPr lang="ru-RU" sz="2400" dirty="0" err="1"/>
              <a:t>йодоната</a:t>
            </a:r>
            <a:r>
              <a:rPr lang="ru-RU" sz="2400" dirty="0"/>
              <a:t>  или  раствор фурацилина 1:5000);</a:t>
            </a:r>
          </a:p>
          <a:p>
            <a:pPr marL="18288" indent="0" algn="just">
              <a:buNone/>
            </a:pPr>
            <a:r>
              <a:rPr lang="ru-RU" sz="2400" dirty="0" smtClean="0"/>
              <a:t>• бинт</a:t>
            </a:r>
            <a:r>
              <a:rPr lang="ru-RU" sz="2400" dirty="0"/>
              <a:t>; шприц Жане; лоток для отработанного </a:t>
            </a:r>
            <a:r>
              <a:rPr lang="ru-RU" sz="2400" dirty="0" smtClean="0"/>
              <a:t>материала.</a:t>
            </a:r>
            <a:endParaRPr lang="ru-RU" sz="2400" dirty="0"/>
          </a:p>
          <a:p>
            <a:pPr marL="18288" indent="0" algn="just">
              <a:buNone/>
            </a:pPr>
            <a:r>
              <a:rPr lang="ru-RU" sz="2400" dirty="0"/>
              <a:t>Примечание:  при уходе за </a:t>
            </a:r>
            <a:r>
              <a:rPr lang="ru-RU" sz="2400" dirty="0" err="1"/>
              <a:t>цистостомой</a:t>
            </a:r>
            <a:r>
              <a:rPr lang="ru-RU" sz="2400" dirty="0"/>
              <a:t> особое значение придается наблюдению за функционированием дренажей. Если дренаж забит сгустками слизи и гноя, то необходимо промыть его раствором фурацилина 1:5000, вводя его малыми порциями в количестве 40-50 мл с помощью шприца Жане. Очень важно заметить прекращение оттока по дренажу, что может быть обусловлено закупоркой, выпадением или перегибом катетера.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476672"/>
            <a:ext cx="7543800" cy="914400"/>
          </a:xfrm>
        </p:spPr>
        <p:txBody>
          <a:bodyPr/>
          <a:lstStyle/>
          <a:p>
            <a:pPr algn="ctr"/>
            <a:r>
              <a:rPr lang="ru-RU" sz="5400" dirty="0" smtClean="0"/>
              <a:t>ОСНАЩЕНИЕ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4873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700808"/>
            <a:ext cx="8352928" cy="4608512"/>
          </a:xfrm>
        </p:spPr>
        <p:txBody>
          <a:bodyPr>
            <a:normAutofit/>
          </a:bodyPr>
          <a:lstStyle/>
          <a:p>
            <a:pPr marL="18288" indent="0" algn="just">
              <a:buNone/>
            </a:pPr>
            <a:r>
              <a:rPr lang="ru-RU" dirty="0" smtClean="0">
                <a:effectLst/>
              </a:rPr>
              <a:t>1. Объяснить </a:t>
            </a:r>
            <a:r>
              <a:rPr lang="ru-RU" dirty="0">
                <a:effectLst/>
              </a:rPr>
              <a:t>пациенту ход предстоящей манипуляции и получить его  согласие.	</a:t>
            </a:r>
          </a:p>
          <a:p>
            <a:pPr marL="18288" indent="0" algn="just">
              <a:buNone/>
            </a:pPr>
            <a:r>
              <a:rPr lang="ru-RU" dirty="0">
                <a:effectLst/>
              </a:rPr>
              <a:t>2. Опустить изголовье кровати. Помочь пациенту занять удобное положение, лежа на спине.	</a:t>
            </a:r>
          </a:p>
          <a:p>
            <a:pPr marL="18288" indent="0" algn="just">
              <a:buNone/>
            </a:pPr>
            <a:r>
              <a:rPr lang="ru-RU" dirty="0" smtClean="0">
                <a:effectLst/>
              </a:rPr>
              <a:t>3. Провести </a:t>
            </a:r>
            <a:r>
              <a:rPr lang="ru-RU" dirty="0">
                <a:effectLst/>
              </a:rPr>
              <a:t>гигиеническую дезинфекцию рук. Надеть стерильные перчатки.</a:t>
            </a:r>
          </a:p>
          <a:p>
            <a:pPr marL="18288" indent="0" algn="just">
              <a:buNone/>
            </a:pPr>
            <a:r>
              <a:rPr lang="ru-RU" dirty="0">
                <a:effectLst/>
              </a:rPr>
              <a:t>4. Снять промокшую повязку стерильным пинцетом и поместить её вместе с пинцетом в лоток для отработанного материала.	</a:t>
            </a:r>
          </a:p>
          <a:p>
            <a:pPr marL="18288" indent="0" algn="just">
              <a:buNone/>
            </a:pPr>
            <a:r>
              <a:rPr lang="ru-RU" dirty="0">
                <a:effectLst/>
              </a:rPr>
              <a:t>5. Взять пинцетом тампон, смоченный в 70% растворе этилового спирта или 1% растворе </a:t>
            </a:r>
            <a:r>
              <a:rPr lang="ru-RU" dirty="0" err="1">
                <a:effectLst/>
              </a:rPr>
              <a:t>йодоната</a:t>
            </a:r>
            <a:r>
              <a:rPr lang="ru-RU" dirty="0">
                <a:effectLst/>
              </a:rPr>
              <a:t> и обработать кожу вокруг раны. При необходимости обработку повторить, сменив тампон.</a:t>
            </a:r>
          </a:p>
          <a:p>
            <a:pPr marL="18288" indent="0" algn="just">
              <a:buNone/>
            </a:pPr>
            <a:r>
              <a:rPr lang="ru-RU" dirty="0" smtClean="0">
                <a:effectLst/>
              </a:rPr>
              <a:t>6</a:t>
            </a:r>
            <a:r>
              <a:rPr lang="ru-RU" dirty="0">
                <a:effectLst/>
              </a:rPr>
              <a:t>. Пинцет поместить в лоток для отработанного материала</a:t>
            </a:r>
            <a:r>
              <a:rPr lang="ru-RU" dirty="0" smtClean="0">
                <a:effectLst/>
              </a:rPr>
              <a:t>.</a:t>
            </a:r>
            <a:endParaRPr lang="ru-RU" dirty="0">
              <a:effectLst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188640"/>
            <a:ext cx="7543800" cy="1440160"/>
          </a:xfrm>
        </p:spPr>
        <p:txBody>
          <a:bodyPr/>
          <a:lstStyle/>
          <a:p>
            <a:pPr algn="ctr"/>
            <a:r>
              <a:rPr lang="ru-RU" sz="4600" dirty="0">
                <a:effectLst/>
              </a:rPr>
              <a:t>УХОД ЗА </a:t>
            </a:r>
            <a:r>
              <a:rPr lang="ru-RU" sz="4600" dirty="0" smtClean="0">
                <a:effectLst/>
              </a:rPr>
              <a:t>ЦИСТОСТОМОЙ</a:t>
            </a:r>
            <a:endParaRPr lang="ru-RU" sz="4600" dirty="0"/>
          </a:p>
        </p:txBody>
      </p:sp>
    </p:spTree>
    <p:extLst>
      <p:ext uri="{BB962C8B-B14F-4D97-AF65-F5344CB8AC3E}">
        <p14:creationId xmlns:p14="http://schemas.microsoft.com/office/powerpoint/2010/main" xmlns="" val="1088364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908720"/>
            <a:ext cx="8712968" cy="2520280"/>
          </a:xfrm>
        </p:spPr>
        <p:txBody>
          <a:bodyPr>
            <a:noAutofit/>
          </a:bodyPr>
          <a:lstStyle/>
          <a:p>
            <a:pPr marL="18288" indent="0" algn="just">
              <a:buNone/>
            </a:pPr>
            <a:r>
              <a:rPr lang="ru-RU" sz="2200" dirty="0" smtClean="0"/>
              <a:t>Это </a:t>
            </a:r>
            <a:r>
              <a:rPr lang="ru-RU" sz="2200" dirty="0"/>
              <a:t>отверстие из какого-либо органа, выполненное хирургическим путем, когда при травмах, воспалительных процессах, онкологических заболеваниях удаляются участки пораженной ткани и восстанавливается проходимость. </a:t>
            </a:r>
            <a:r>
              <a:rPr lang="ru-RU" sz="2200" dirty="0" smtClean="0"/>
              <a:t>Обычно </a:t>
            </a:r>
            <a:r>
              <a:rPr lang="ru-RU" sz="2200" dirty="0" err="1"/>
              <a:t>стома</a:t>
            </a:r>
            <a:r>
              <a:rPr lang="ru-RU" sz="2200" dirty="0"/>
              <a:t> имеет округлую или овальную форму и здоровую окраску. </a:t>
            </a:r>
            <a:r>
              <a:rPr lang="ru-RU" sz="2200" dirty="0" smtClean="0"/>
              <a:t>В </a:t>
            </a:r>
            <a:r>
              <a:rPr lang="ru-RU" sz="2200" dirty="0"/>
              <a:t>зависимости от того, из какого органа отверстие, </a:t>
            </a:r>
            <a:r>
              <a:rPr lang="ru-RU" sz="2200" dirty="0" err="1"/>
              <a:t>стома</a:t>
            </a:r>
            <a:r>
              <a:rPr lang="ru-RU" sz="2200" dirty="0"/>
              <a:t> получает свое название.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116632"/>
            <a:ext cx="7543800" cy="914400"/>
          </a:xfrm>
        </p:spPr>
        <p:txBody>
          <a:bodyPr/>
          <a:lstStyle/>
          <a:p>
            <a:pPr algn="ctr"/>
            <a:r>
              <a:rPr lang="ru-RU" sz="5400" dirty="0" smtClean="0"/>
              <a:t>СТОМА</a:t>
            </a:r>
            <a:endParaRPr lang="ru-RU" sz="5400" dirty="0"/>
          </a:p>
        </p:txBody>
      </p:sp>
      <p:pic>
        <p:nvPicPr>
          <p:cNvPr id="1026" name="Picture 2" descr="C:\Users\Yura\Desktop\stoma-car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429000"/>
            <a:ext cx="4176464" cy="3243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Yura\Desktop\84728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423272"/>
            <a:ext cx="4176464" cy="3249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009702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700808"/>
            <a:ext cx="8352928" cy="4608512"/>
          </a:xfrm>
        </p:spPr>
        <p:txBody>
          <a:bodyPr>
            <a:noAutofit/>
          </a:bodyPr>
          <a:lstStyle/>
          <a:p>
            <a:pPr marL="18288" indent="0" algn="just">
              <a:buNone/>
            </a:pPr>
            <a:r>
              <a:rPr lang="ru-RU" dirty="0">
                <a:effectLst/>
              </a:rPr>
              <a:t>7. Снять перчатки, провести гигиеническую дезинфекцию рук и надеть новую пару стерильных перчаток.	</a:t>
            </a:r>
          </a:p>
          <a:p>
            <a:pPr marL="18288" indent="0" algn="just">
              <a:buNone/>
            </a:pPr>
            <a:r>
              <a:rPr lang="ru-RU" dirty="0">
                <a:effectLst/>
              </a:rPr>
              <a:t>8. Наложить пинцетом стерильную марлевую салфетку с разрезом до середины (в виде «штанишек») на </a:t>
            </a:r>
            <a:r>
              <a:rPr lang="ru-RU" dirty="0" err="1">
                <a:effectLst/>
              </a:rPr>
              <a:t>цистостому</a:t>
            </a:r>
            <a:r>
              <a:rPr lang="ru-RU" dirty="0">
                <a:effectLst/>
              </a:rPr>
              <a:t>. Пинцет поместить в лоток для отработанного материала.</a:t>
            </a:r>
          </a:p>
          <a:p>
            <a:pPr marL="18288" indent="0" algn="just">
              <a:buNone/>
            </a:pPr>
            <a:r>
              <a:rPr lang="ru-RU" dirty="0">
                <a:effectLst/>
              </a:rPr>
              <a:t>9. Салфетку фиксировать бинтом. Дренаж фиксировать </a:t>
            </a:r>
            <a:r>
              <a:rPr lang="ru-RU" dirty="0" smtClean="0">
                <a:effectLst/>
              </a:rPr>
              <a:t>тесьмой. Обеспечение </a:t>
            </a:r>
            <a:r>
              <a:rPr lang="ru-RU" dirty="0">
                <a:effectLst/>
              </a:rPr>
              <a:t>нормального оттока мочи по дренажу.</a:t>
            </a:r>
          </a:p>
          <a:p>
            <a:pPr marL="18288" indent="0" algn="just">
              <a:buNone/>
            </a:pPr>
            <a:r>
              <a:rPr lang="ru-RU" dirty="0">
                <a:effectLst/>
              </a:rPr>
              <a:t>10. Спросить пациента о самочувствии.	</a:t>
            </a:r>
          </a:p>
          <a:p>
            <a:pPr marL="18288" indent="0" algn="just">
              <a:buNone/>
            </a:pPr>
            <a:r>
              <a:rPr lang="ru-RU" dirty="0">
                <a:effectLst/>
              </a:rPr>
              <a:t>11. Осуществить дезинфекцию использованного оснащения. Снять использованные перчатки, подвергнуть дезинфекции.</a:t>
            </a:r>
          </a:p>
          <a:p>
            <a:pPr marL="18288" indent="0" algn="just">
              <a:buNone/>
            </a:pPr>
            <a:r>
              <a:rPr lang="ru-RU" dirty="0">
                <a:effectLst/>
              </a:rPr>
              <a:t>12. Вымыть руки, осушить. Сделать соответствующую запись. Проконтролировать состояние пациента.	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188640"/>
            <a:ext cx="7543800" cy="1440160"/>
          </a:xfrm>
        </p:spPr>
        <p:txBody>
          <a:bodyPr/>
          <a:lstStyle/>
          <a:p>
            <a:pPr algn="ctr"/>
            <a:r>
              <a:rPr lang="ru-RU" sz="4600" dirty="0">
                <a:effectLst/>
              </a:rPr>
              <a:t>УХОД ЗА </a:t>
            </a:r>
            <a:r>
              <a:rPr lang="ru-RU" sz="4600" dirty="0" smtClean="0">
                <a:effectLst/>
              </a:rPr>
              <a:t>ЦИСТОСТОМОЙ</a:t>
            </a:r>
            <a:endParaRPr lang="ru-RU" sz="4600" dirty="0"/>
          </a:p>
        </p:txBody>
      </p:sp>
    </p:spTree>
    <p:extLst>
      <p:ext uri="{BB962C8B-B14F-4D97-AF65-F5344CB8AC3E}">
        <p14:creationId xmlns:p14="http://schemas.microsoft.com/office/powerpoint/2010/main" xmlns="" val="40857622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908720"/>
            <a:ext cx="8352928" cy="2664296"/>
          </a:xfrm>
        </p:spPr>
        <p:txBody>
          <a:bodyPr>
            <a:noAutofit/>
          </a:bodyPr>
          <a:lstStyle/>
          <a:p>
            <a:pPr marL="18288" indent="0" algn="just">
              <a:buNone/>
            </a:pPr>
            <a:r>
              <a:rPr lang="ru-RU" sz="2200" dirty="0" err="1">
                <a:effectLst/>
              </a:rPr>
              <a:t>Трахеостома</a:t>
            </a:r>
            <a:r>
              <a:rPr lang="ru-RU" sz="2200" dirty="0">
                <a:effectLst/>
              </a:rPr>
              <a:t>, или искусственное дыхательное горло, это образованное хирургическим путем отверстие на шее в области максимально близкого расположения трахеи к коже. Зачастую такой метод используется в реанимационных целях с тем, чтобы обеспечить дыхательную функцию, когда использование верхних дыхательных путей не представляется возможным по причине травм или различных заболеваний.</a:t>
            </a:r>
            <a:endParaRPr lang="ru-RU" sz="2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543800" cy="914400"/>
          </a:xfrm>
        </p:spPr>
        <p:txBody>
          <a:bodyPr/>
          <a:lstStyle/>
          <a:p>
            <a:pPr algn="ctr"/>
            <a:r>
              <a:rPr lang="ru-RU" sz="5200" dirty="0" smtClean="0"/>
              <a:t>ТРАХЕОСТОМА</a:t>
            </a:r>
            <a:endParaRPr lang="ru-RU" sz="5200" dirty="0"/>
          </a:p>
        </p:txBody>
      </p:sp>
      <p:pic>
        <p:nvPicPr>
          <p:cNvPr id="1026" name="Picture 2" descr="C:\Users\Yura\Desktop\tracheotom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991" y="3573016"/>
            <a:ext cx="4865083" cy="2948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Yura\Desktop\75157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573016"/>
            <a:ext cx="3945992" cy="2962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837882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1628800"/>
            <a:ext cx="7776864" cy="3816423"/>
          </a:xfrm>
        </p:spPr>
        <p:txBody>
          <a:bodyPr>
            <a:norm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ru-RU" sz="2400" dirty="0" smtClean="0">
                <a:effectLst/>
              </a:rPr>
              <a:t>Острый </a:t>
            </a:r>
            <a:r>
              <a:rPr lang="ru-RU" sz="2400" dirty="0">
                <a:effectLst/>
              </a:rPr>
              <a:t>стеноз гортани вследствие инородного тела; </a:t>
            </a:r>
            <a:endParaRPr lang="ru-RU" sz="2400" dirty="0" smtClean="0">
              <a:effectLst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400" dirty="0">
                <a:effectLst/>
              </a:rPr>
              <a:t>Т</a:t>
            </a:r>
            <a:r>
              <a:rPr lang="ru-RU" sz="2400" dirty="0" smtClean="0">
                <a:effectLst/>
              </a:rPr>
              <a:t>равмы</a:t>
            </a:r>
            <a:r>
              <a:rPr lang="ru-RU" sz="2400" dirty="0">
                <a:effectLst/>
              </a:rPr>
              <a:t>, ожоги;    </a:t>
            </a:r>
            <a:endParaRPr lang="ru-RU" sz="2400" dirty="0" smtClean="0">
              <a:effectLst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400" dirty="0">
                <a:effectLst/>
              </a:rPr>
              <a:t>Д</a:t>
            </a:r>
            <a:r>
              <a:rPr lang="ru-RU" sz="2400" dirty="0" smtClean="0">
                <a:effectLst/>
              </a:rPr>
              <a:t>ифтерия</a:t>
            </a:r>
            <a:r>
              <a:rPr lang="ru-RU" sz="2400" dirty="0">
                <a:effectLst/>
              </a:rPr>
              <a:t>, аллергические отеки, опухоли и пр.;  </a:t>
            </a:r>
            <a:endParaRPr lang="ru-RU" sz="2400" dirty="0" smtClean="0">
              <a:effectLst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400" dirty="0" smtClean="0">
                <a:effectLst/>
              </a:rPr>
              <a:t>Для длительного поддержания свободной </a:t>
            </a:r>
            <a:r>
              <a:rPr lang="ru-RU" sz="2400" dirty="0">
                <a:effectLst/>
              </a:rPr>
              <a:t>проходимости в. д. п. состояние после операции.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476672"/>
            <a:ext cx="7543800" cy="914400"/>
          </a:xfrm>
        </p:spPr>
        <p:txBody>
          <a:bodyPr/>
          <a:lstStyle/>
          <a:p>
            <a:pPr algn="ctr"/>
            <a:r>
              <a:rPr lang="ru-RU" sz="5400" dirty="0" smtClean="0">
                <a:effectLst/>
              </a:rPr>
              <a:t>ПОКАЗАНИЯ </a:t>
            </a:r>
            <a:endParaRPr lang="ru-RU" sz="5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58537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412776"/>
            <a:ext cx="8496944" cy="5112568"/>
          </a:xfrm>
        </p:spPr>
        <p:txBody>
          <a:bodyPr>
            <a:normAutofit/>
          </a:bodyPr>
          <a:lstStyle/>
          <a:p>
            <a:pPr marL="18288" indent="0" algn="just">
              <a:buNone/>
            </a:pPr>
            <a:r>
              <a:rPr lang="ru-RU" sz="2200" dirty="0" smtClean="0">
                <a:effectLst/>
              </a:rPr>
              <a:t>Стерильные</a:t>
            </a:r>
            <a:r>
              <a:rPr lang="ru-RU" sz="2200" dirty="0">
                <a:effectLst/>
              </a:rPr>
              <a:t>:  перчатки, пипетка,  пинцеты, лоток, салфетки;  флаконы с лекарственным средством (стерильное вазелиновое масло, стерильный 0,9% раствор натрия хлорида или гидрокарбоната);</a:t>
            </a:r>
          </a:p>
          <a:p>
            <a:pPr marL="18288" indent="0" algn="just">
              <a:buNone/>
            </a:pPr>
            <a:r>
              <a:rPr lang="ru-RU" sz="2200" dirty="0">
                <a:effectLst/>
              </a:rPr>
              <a:t>Примечание: туалет трахеи и бронхов включает отсасывание вязкого содержимого с помощью </a:t>
            </a:r>
            <a:r>
              <a:rPr lang="ru-RU" sz="2200" dirty="0" err="1">
                <a:effectLst/>
              </a:rPr>
              <a:t>электроотсоса</a:t>
            </a:r>
            <a:r>
              <a:rPr lang="ru-RU" sz="2200" dirty="0">
                <a:effectLst/>
              </a:rPr>
              <a:t>. Необходимость удаления секрета можно определить по шуму, который создаёт воздух, входящий через </a:t>
            </a:r>
            <a:r>
              <a:rPr lang="ru-RU" sz="2200" dirty="0" err="1">
                <a:effectLst/>
              </a:rPr>
              <a:t>трахеостомическую</a:t>
            </a:r>
            <a:r>
              <a:rPr lang="ru-RU" sz="2200" dirty="0">
                <a:effectLst/>
              </a:rPr>
              <a:t> трубку. Перед введением отсасывающий катетер  смазывают стерильным вазелиновым маслом. Затем его вводят в трахею на глубину 20-30 см, включают </a:t>
            </a:r>
            <a:r>
              <a:rPr lang="ru-RU" sz="2200" dirty="0" err="1">
                <a:effectLst/>
              </a:rPr>
              <a:t>электроотсос</a:t>
            </a:r>
            <a:r>
              <a:rPr lang="ru-RU" sz="2200" dirty="0">
                <a:effectLst/>
              </a:rPr>
              <a:t>. Пока  катетер находится в трахеи, пациент не может нормально дышать. Для профилактики гипоксии у пациента нельзя проводить отсасывание слизи из трахеи дольше 10-15 секунд за 1 раз.</a:t>
            </a:r>
            <a:endParaRPr lang="ru-RU" sz="2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476672"/>
            <a:ext cx="7543800" cy="914400"/>
          </a:xfrm>
        </p:spPr>
        <p:txBody>
          <a:bodyPr/>
          <a:lstStyle/>
          <a:p>
            <a:pPr algn="ctr"/>
            <a:r>
              <a:rPr lang="ru-RU" sz="5400" dirty="0" smtClean="0"/>
              <a:t>ОСНАЩЕНИЕ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35893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484784"/>
            <a:ext cx="8784976" cy="5184576"/>
          </a:xfrm>
        </p:spPr>
        <p:txBody>
          <a:bodyPr>
            <a:noAutofit/>
          </a:bodyPr>
          <a:lstStyle/>
          <a:p>
            <a:pPr marL="18288" indent="0" algn="just">
              <a:buNone/>
            </a:pPr>
            <a:r>
              <a:rPr lang="ru-RU" sz="1900" dirty="0" smtClean="0">
                <a:effectLst/>
              </a:rPr>
              <a:t>1. Объяснить пациенту ход предстоящей манипуляции, получить  согласие. 	</a:t>
            </a:r>
          </a:p>
          <a:p>
            <a:pPr marL="18288" indent="0" algn="just">
              <a:buNone/>
            </a:pPr>
            <a:r>
              <a:rPr lang="ru-RU" sz="1900" dirty="0" smtClean="0">
                <a:effectLst/>
              </a:rPr>
              <a:t>2. Надеть индивидуальные средства защиты.	</a:t>
            </a:r>
          </a:p>
          <a:p>
            <a:pPr marL="18288" indent="0" algn="just">
              <a:buNone/>
            </a:pPr>
            <a:r>
              <a:rPr lang="ru-RU" sz="1900" dirty="0" smtClean="0">
                <a:effectLst/>
              </a:rPr>
              <a:t>3. Опустить изголовье кровати. Помочь пациенту лечь на спину.</a:t>
            </a:r>
          </a:p>
          <a:p>
            <a:pPr marL="18288" indent="0" algn="just">
              <a:buNone/>
            </a:pPr>
            <a:r>
              <a:rPr lang="ru-RU" sz="1900" dirty="0" smtClean="0">
                <a:effectLst/>
              </a:rPr>
              <a:t>4. Провести гигиеническую дезинфекцию рук и надеть стерильные перчатки.</a:t>
            </a:r>
          </a:p>
          <a:p>
            <a:pPr marL="18288" indent="0" algn="just">
              <a:buNone/>
            </a:pPr>
            <a:r>
              <a:rPr lang="ru-RU" sz="1900" dirty="0" smtClean="0">
                <a:effectLst/>
              </a:rPr>
              <a:t>5. Перед отсасыванием слизи дать пациенту вдыхать увлажненный кислород. Затем  закапать стерильной пипеткой  во внутреннюю трубку канюли 4-5 капель 0,9% раствора натрия хлорида или гидрокарбоната</a:t>
            </a:r>
            <a:r>
              <a:rPr lang="ru-RU" sz="1900" dirty="0">
                <a:effectLst/>
              </a:rPr>
              <a:t> </a:t>
            </a:r>
            <a:r>
              <a:rPr lang="ru-RU" sz="1900" dirty="0" smtClean="0">
                <a:effectLst/>
              </a:rPr>
              <a:t>(химотрипсина).</a:t>
            </a:r>
          </a:p>
          <a:p>
            <a:pPr marL="18288" indent="0" algn="just">
              <a:buNone/>
            </a:pPr>
            <a:r>
              <a:rPr lang="ru-RU" sz="1900" dirty="0" smtClean="0">
                <a:effectLst/>
              </a:rPr>
              <a:t>6. Пипетку поместить в лоток для отработанного материала.</a:t>
            </a:r>
          </a:p>
          <a:p>
            <a:pPr marL="18288" indent="0" algn="just">
              <a:buNone/>
            </a:pPr>
            <a:r>
              <a:rPr lang="ru-RU" sz="1900" dirty="0" smtClean="0">
                <a:effectLst/>
              </a:rPr>
              <a:t>7. Внутреннюю трубку 2 раза в сутки извлекают и очищают от слизи стерильными марлевыми салфетками, промывают стерильным изотоническим раствором и снова вставляют.</a:t>
            </a:r>
          </a:p>
          <a:p>
            <a:pPr marL="18288" indent="0" algn="just">
              <a:buNone/>
            </a:pPr>
            <a:r>
              <a:rPr lang="ru-RU" sz="1900" dirty="0" smtClean="0">
                <a:effectLst/>
              </a:rPr>
              <a:t>Примечание: если внутренняя трубка меняется на новую, то  ставят только стерильную!	</a:t>
            </a:r>
            <a:endParaRPr lang="ru-RU" sz="1900" dirty="0">
              <a:effectLst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116632"/>
            <a:ext cx="7543800" cy="1440160"/>
          </a:xfrm>
        </p:spPr>
        <p:txBody>
          <a:bodyPr/>
          <a:lstStyle/>
          <a:p>
            <a:pPr algn="ctr"/>
            <a:r>
              <a:rPr lang="ru-RU" sz="4600" dirty="0">
                <a:effectLst/>
              </a:rPr>
              <a:t>УХОД ЗА </a:t>
            </a:r>
            <a:r>
              <a:rPr lang="ru-RU" sz="4600" dirty="0" smtClean="0">
                <a:effectLst/>
              </a:rPr>
              <a:t>ТРАХЕОСТОМОЙ</a:t>
            </a:r>
            <a:endParaRPr lang="ru-RU" sz="4600" dirty="0"/>
          </a:p>
        </p:txBody>
      </p:sp>
    </p:spTree>
    <p:extLst>
      <p:ext uri="{BB962C8B-B14F-4D97-AF65-F5344CB8AC3E}">
        <p14:creationId xmlns:p14="http://schemas.microsoft.com/office/powerpoint/2010/main" xmlns="" val="15863449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484784"/>
            <a:ext cx="8784976" cy="5184576"/>
          </a:xfrm>
        </p:spPr>
        <p:txBody>
          <a:bodyPr>
            <a:noAutofit/>
          </a:bodyPr>
          <a:lstStyle/>
          <a:p>
            <a:pPr marL="18288" indent="0" algn="just">
              <a:buNone/>
            </a:pPr>
            <a:r>
              <a:rPr lang="ru-RU" sz="2200" dirty="0">
                <a:effectLst/>
              </a:rPr>
              <a:t>8. Извлечь пинцетом старую салфетку из-под трубки и сбросить вместе с пинцетом в лоток для отработанного материала.	</a:t>
            </a:r>
          </a:p>
          <a:p>
            <a:pPr marL="18288" indent="0" algn="just">
              <a:buNone/>
            </a:pPr>
            <a:r>
              <a:rPr lang="ru-RU" sz="2200" dirty="0">
                <a:effectLst/>
              </a:rPr>
              <a:t>9. Взять новым пинцетом ватный шарик, смоченный в 70% спирте или 2% растворе бриллиантового зеленого и обработать кожу вокруг </a:t>
            </a:r>
            <a:r>
              <a:rPr lang="ru-RU" sz="2200" dirty="0" err="1">
                <a:effectLst/>
              </a:rPr>
              <a:t>стомы</a:t>
            </a:r>
            <a:r>
              <a:rPr lang="ru-RU" sz="2200" dirty="0">
                <a:effectLst/>
              </a:rPr>
              <a:t>.	 Сбросить шарик вместе с пинцетом в лоток для отработанного материала.</a:t>
            </a:r>
          </a:p>
          <a:p>
            <a:pPr marL="18288" indent="0" algn="just">
              <a:buNone/>
            </a:pPr>
            <a:r>
              <a:rPr lang="ru-RU" sz="2200" dirty="0">
                <a:effectLst/>
              </a:rPr>
              <a:t>10. Под трубку пинцетом подложить стерильную марлевую салфетку с разрезом до середины (в виде «штанишек»); трубку прикрыть салфеткой, смоченной 0,9% раствором натрия хлорида, в виде занавески.</a:t>
            </a:r>
          </a:p>
          <a:p>
            <a:pPr marL="18288" indent="0" algn="just">
              <a:buNone/>
            </a:pPr>
            <a:r>
              <a:rPr lang="ru-RU" sz="2200" dirty="0">
                <a:effectLst/>
              </a:rPr>
              <a:t>Примечание: в помещении, где находится пациент, установить специальный увлажнитель.</a:t>
            </a:r>
            <a:r>
              <a:rPr lang="ru-RU" sz="2000" dirty="0">
                <a:effectLst/>
              </a:rPr>
              <a:t>	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332656"/>
            <a:ext cx="7543800" cy="1440160"/>
          </a:xfrm>
        </p:spPr>
        <p:txBody>
          <a:bodyPr/>
          <a:lstStyle/>
          <a:p>
            <a:pPr algn="ctr"/>
            <a:r>
              <a:rPr lang="ru-RU" sz="4800" dirty="0" smtClean="0">
                <a:effectLst/>
              </a:rPr>
              <a:t>УХОД ЗА ТРАХЕОСТОМОЙ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xmlns="" val="18033794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484784"/>
            <a:ext cx="8784976" cy="4320480"/>
          </a:xfrm>
        </p:spPr>
        <p:txBody>
          <a:bodyPr>
            <a:noAutofit/>
          </a:bodyPr>
          <a:lstStyle/>
          <a:p>
            <a:pPr marL="18288" indent="0" algn="just">
              <a:buNone/>
            </a:pPr>
            <a:r>
              <a:rPr lang="ru-RU" sz="2200" dirty="0" smtClean="0">
                <a:effectLst/>
              </a:rPr>
              <a:t>11. Спросить пациента о самочувствии.	</a:t>
            </a:r>
          </a:p>
          <a:p>
            <a:pPr marL="18288" indent="0" algn="just">
              <a:buNone/>
            </a:pPr>
            <a:r>
              <a:rPr lang="ru-RU" sz="2200" dirty="0" smtClean="0">
                <a:effectLst/>
              </a:rPr>
              <a:t>12. Поместить отработанный перевязочный материал и инструменты в емкости с дезинфицирующим раствором.	 </a:t>
            </a:r>
          </a:p>
          <a:p>
            <a:pPr marL="18288" indent="0" algn="just">
              <a:buNone/>
            </a:pPr>
            <a:r>
              <a:rPr lang="ru-RU" sz="2200" dirty="0" smtClean="0">
                <a:effectLst/>
              </a:rPr>
              <a:t>13. Снять использованные перчатки, подвергнуть дезинфекции. Вымыть и осушить руки.</a:t>
            </a:r>
          </a:p>
          <a:p>
            <a:pPr marL="18288" indent="0" algn="just">
              <a:buNone/>
            </a:pPr>
            <a:r>
              <a:rPr lang="ru-RU" sz="2200" dirty="0" smtClean="0">
                <a:effectLst/>
              </a:rPr>
              <a:t>14. Сделать соответствующую запись о результатах выполнения манипуляции.</a:t>
            </a:r>
            <a:endParaRPr lang="ru-RU" sz="2200" dirty="0">
              <a:effectLst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332656"/>
            <a:ext cx="7543800" cy="1440160"/>
          </a:xfrm>
        </p:spPr>
        <p:txBody>
          <a:bodyPr/>
          <a:lstStyle/>
          <a:p>
            <a:pPr algn="ctr"/>
            <a:r>
              <a:rPr lang="ru-RU" sz="4800" dirty="0">
                <a:effectLst/>
              </a:rPr>
              <a:t>УХОД ЗА </a:t>
            </a:r>
            <a:r>
              <a:rPr lang="ru-RU" sz="4800" dirty="0" smtClean="0">
                <a:effectLst/>
              </a:rPr>
              <a:t>ТРАХЕОСТОМОЙ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xmlns="" val="2279067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492896"/>
            <a:ext cx="7543800" cy="1008112"/>
          </a:xfrm>
        </p:spPr>
        <p:txBody>
          <a:bodyPr/>
          <a:lstStyle/>
          <a:p>
            <a:pPr algn="ctr"/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xmlns="" val="2580501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19483" y="1236739"/>
            <a:ext cx="5040560" cy="5323565"/>
          </a:xfrm>
        </p:spPr>
        <p:txBody>
          <a:bodyPr>
            <a:noAutofit/>
          </a:bodyPr>
          <a:lstStyle/>
          <a:p>
            <a:pPr marL="18288" indent="0">
              <a:buNone/>
            </a:pPr>
            <a:endParaRPr lang="ru-RU" sz="2000" dirty="0" smtClean="0"/>
          </a:p>
          <a:p>
            <a:pPr marL="18288" indent="0" algn="just">
              <a:buNone/>
            </a:pPr>
            <a:r>
              <a:rPr lang="ru-RU" sz="2000" dirty="0" smtClean="0">
                <a:effectLst/>
              </a:rPr>
              <a:t>От лат. «</a:t>
            </a:r>
            <a:r>
              <a:rPr lang="ru-RU" sz="2000" dirty="0" err="1" smtClean="0">
                <a:effectLst/>
              </a:rPr>
              <a:t>gastr</a:t>
            </a:r>
            <a:r>
              <a:rPr lang="ru-RU" sz="2000" dirty="0" smtClean="0">
                <a:effectLst/>
              </a:rPr>
              <a:t>» - желудок, «</a:t>
            </a:r>
            <a:r>
              <a:rPr lang="ru-RU" sz="2000" dirty="0" err="1" smtClean="0">
                <a:effectLst/>
              </a:rPr>
              <a:t>stoma</a:t>
            </a:r>
            <a:r>
              <a:rPr lang="ru-RU" sz="2000" dirty="0" smtClean="0">
                <a:effectLst/>
              </a:rPr>
              <a:t>» - отверстие  – желудочное отверстие или желудочный свищ. </a:t>
            </a:r>
          </a:p>
          <a:p>
            <a:pPr marL="18288" indent="0" algn="just">
              <a:buNone/>
            </a:pPr>
            <a:r>
              <a:rPr lang="ru-RU" sz="2000" dirty="0">
                <a:effectLst/>
              </a:rPr>
              <a:t>И</a:t>
            </a:r>
            <a:r>
              <a:rPr lang="ru-RU" sz="2000" dirty="0" smtClean="0">
                <a:effectLst/>
              </a:rPr>
              <a:t>скусственно созданное отверстие в передней брюшной стенке и желудке для создания возможности питания больного через это соустье. </a:t>
            </a:r>
            <a:endParaRPr lang="ru-RU" sz="2000" dirty="0">
              <a:effectLst/>
            </a:endParaRPr>
          </a:p>
          <a:p>
            <a:pPr marL="18288" indent="0" algn="just">
              <a:buNone/>
            </a:pPr>
            <a:r>
              <a:rPr lang="ru-RU" sz="2000" dirty="0" smtClean="0">
                <a:effectLst/>
              </a:rPr>
              <a:t>Операция по наложению </a:t>
            </a:r>
            <a:r>
              <a:rPr lang="ru-RU" sz="2000" dirty="0" err="1" smtClean="0">
                <a:effectLst/>
              </a:rPr>
              <a:t>гастростомы</a:t>
            </a:r>
            <a:r>
              <a:rPr lang="ru-RU" sz="2000" dirty="0" smtClean="0">
                <a:effectLst/>
              </a:rPr>
              <a:t> называется </a:t>
            </a:r>
            <a:r>
              <a:rPr lang="ru-RU" sz="2000" dirty="0" err="1" smtClean="0">
                <a:effectLst/>
              </a:rPr>
              <a:t>гастростомия</a:t>
            </a:r>
            <a:r>
              <a:rPr lang="ru-RU" sz="2000" dirty="0" smtClean="0">
                <a:effectLst/>
              </a:rPr>
              <a:t>.</a:t>
            </a:r>
          </a:p>
          <a:p>
            <a:pPr marL="18288" indent="0" algn="just">
              <a:buNone/>
            </a:pPr>
            <a:r>
              <a:rPr lang="ru-RU" sz="2000" dirty="0" smtClean="0">
                <a:effectLst/>
              </a:rPr>
              <a:t>Впервые такая операция была выполнена у человека в 1849 году французским хирургом </a:t>
            </a:r>
            <a:r>
              <a:rPr lang="ru-RU" sz="2000" dirty="0" err="1" smtClean="0">
                <a:effectLst/>
              </a:rPr>
              <a:t>Седилло</a:t>
            </a:r>
            <a:r>
              <a:rPr lang="ru-RU" sz="2000" dirty="0" smtClean="0">
                <a:effectLst/>
              </a:rPr>
              <a:t> по поводу суживающей просвет пищевода опухоли. С тех пор – это одно из основных показаний.</a:t>
            </a:r>
          </a:p>
          <a:p>
            <a:pPr marL="18288" indent="0" algn="ctr">
              <a:buNone/>
            </a:pP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543800" cy="914400"/>
          </a:xfrm>
        </p:spPr>
        <p:txBody>
          <a:bodyPr/>
          <a:lstStyle/>
          <a:p>
            <a:pPr algn="ctr"/>
            <a:r>
              <a:rPr lang="ru-RU" sz="5400" dirty="0"/>
              <a:t>ГАСТРОСТОМА</a:t>
            </a:r>
          </a:p>
        </p:txBody>
      </p:sp>
      <p:pic>
        <p:nvPicPr>
          <p:cNvPr id="2050" name="Picture 2" descr="C:\Users\Yura\Desktop\18a442f6e99be9208501b9f5c7ce0f4f_4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086346"/>
            <a:ext cx="2520280" cy="2558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Yura\Desktop\6e5c136857b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236739"/>
            <a:ext cx="1939517" cy="276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38129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1340768"/>
            <a:ext cx="8064896" cy="5040560"/>
          </a:xfrm>
        </p:spPr>
        <p:txBody>
          <a:bodyPr>
            <a:normAutofit fontScale="55000" lnSpcReduction="20000"/>
          </a:bodyPr>
          <a:lstStyle/>
          <a:p>
            <a:endParaRPr lang="ru-RU" dirty="0"/>
          </a:p>
          <a:p>
            <a:pPr algn="just"/>
            <a:r>
              <a:rPr lang="ru-RU" sz="3500" dirty="0">
                <a:effectLst/>
              </a:rPr>
              <a:t>Со времен первой операции ее техника претерпела очень много изменений. Вначале края разреза желудка просто подшивали к краям разреза передней брюшной стенки, что приводило к различным осложнениям. В отверстие вводилась резиновая трубка, закрепляемая на теле; она должна была быть там постоянно.</a:t>
            </a:r>
          </a:p>
          <a:p>
            <a:pPr algn="just"/>
            <a:endParaRPr lang="ru-RU" sz="3500" dirty="0">
              <a:effectLst/>
            </a:endParaRPr>
          </a:p>
          <a:p>
            <a:pPr algn="just"/>
            <a:r>
              <a:rPr lang="ru-RU" sz="3500" dirty="0">
                <a:effectLst/>
              </a:rPr>
              <a:t>Теперь из стенки желудка формируют канал с клапаном, что не дает возможности изливаться желудочному содержимому наружу. Резиновая трубочка (катетер) вводится только во время кормления. Кроме того, если нет сужения пищевода, операцию можно провести </a:t>
            </a:r>
            <a:r>
              <a:rPr lang="ru-RU" sz="3500" dirty="0" err="1">
                <a:effectLst/>
              </a:rPr>
              <a:t>эндоскопически</a:t>
            </a:r>
            <a:r>
              <a:rPr lang="ru-RU" sz="3500" dirty="0">
                <a:effectLst/>
              </a:rPr>
              <a:t>.</a:t>
            </a:r>
          </a:p>
          <a:p>
            <a:pPr algn="just"/>
            <a:endParaRPr lang="ru-RU" sz="3500" dirty="0">
              <a:effectLst/>
            </a:endParaRPr>
          </a:p>
          <a:p>
            <a:pPr algn="just"/>
            <a:r>
              <a:rPr lang="ru-RU" sz="3500" dirty="0">
                <a:effectLst/>
              </a:rPr>
              <a:t>В желудок вводится гастроскоп. В точке проекции конца гастроскопа на коже живота делается надрез 3 мм. В этот надрез вводится специальный полый инструмент – троакар, который прокалывает переднюю брюшную стенку и желудок. Затем, с помощью ряда технических приемов, в это экономное отверстие устанавливается тонкая пластиковая </a:t>
            </a:r>
            <a:r>
              <a:rPr lang="ru-RU" sz="3500" dirty="0" err="1">
                <a:effectLst/>
              </a:rPr>
              <a:t>гастростома</a:t>
            </a:r>
            <a:r>
              <a:rPr lang="ru-RU" sz="3500" dirty="0">
                <a:effectLst/>
              </a:rPr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43608" y="1196752"/>
            <a:ext cx="7543800" cy="936104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ТЕХНИКА </a:t>
            </a:r>
            <a:r>
              <a:rPr lang="ru-RU" dirty="0"/>
              <a:t>ОПЕРАЦИИ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24250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1484784"/>
            <a:ext cx="7776864" cy="4392488"/>
          </a:xfrm>
        </p:spPr>
        <p:txBody>
          <a:bodyPr>
            <a:no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ru-RU" sz="2500" dirty="0">
                <a:effectLst/>
              </a:rPr>
              <a:t>У</a:t>
            </a:r>
            <a:r>
              <a:rPr lang="ru-RU" sz="2500" dirty="0" smtClean="0">
                <a:effectLst/>
              </a:rPr>
              <a:t>ход за кожей вокруг </a:t>
            </a:r>
            <a:r>
              <a:rPr lang="ru-RU" sz="2500" dirty="0" err="1" smtClean="0">
                <a:effectLst/>
              </a:rPr>
              <a:t>стомы</a:t>
            </a:r>
            <a:r>
              <a:rPr lang="ru-RU" sz="2500" dirty="0" smtClean="0">
                <a:effectLst/>
              </a:rPr>
              <a:t>; 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500" dirty="0" smtClean="0">
                <a:effectLst/>
              </a:rPr>
              <a:t>Временная или постоянная непроходимость пищевода (травмы, операции, злокачественные новообразования, ожоги пищевода и глотки); 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500" dirty="0">
                <a:effectLst/>
              </a:rPr>
              <a:t>П</a:t>
            </a:r>
            <a:r>
              <a:rPr lang="ru-RU" sz="2500" dirty="0" smtClean="0">
                <a:effectLst/>
              </a:rPr>
              <a:t>осле операции на желудке или обширного вмешательства на других органах брюшной полости.</a:t>
            </a:r>
            <a:endParaRPr lang="ru-RU" sz="2500" dirty="0">
              <a:effectLst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476672"/>
            <a:ext cx="7543800" cy="914400"/>
          </a:xfrm>
        </p:spPr>
        <p:txBody>
          <a:bodyPr/>
          <a:lstStyle/>
          <a:p>
            <a:pPr algn="ctr"/>
            <a:r>
              <a:rPr lang="ru-RU" sz="5400" dirty="0">
                <a:effectLst/>
              </a:rPr>
              <a:t>ПОКАЗАНИЯ</a:t>
            </a:r>
          </a:p>
        </p:txBody>
      </p:sp>
    </p:spTree>
    <p:extLst>
      <p:ext uri="{BB962C8B-B14F-4D97-AF65-F5344CB8AC3E}">
        <p14:creationId xmlns:p14="http://schemas.microsoft.com/office/powerpoint/2010/main" xmlns="" val="4101806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1772816"/>
            <a:ext cx="7920880" cy="4392488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500" dirty="0">
                <a:effectLst/>
              </a:rPr>
              <a:t>Л</a:t>
            </a:r>
            <a:r>
              <a:rPr lang="ru-RU" sz="2500" dirty="0" smtClean="0">
                <a:effectLst/>
              </a:rPr>
              <a:t>екарственные </a:t>
            </a:r>
            <a:r>
              <a:rPr lang="ru-RU" sz="2500" dirty="0">
                <a:effectLst/>
              </a:rPr>
              <a:t>препараты (по назначению врача): цинковая паста, паста </a:t>
            </a:r>
            <a:r>
              <a:rPr lang="ru-RU" sz="2500" dirty="0" err="1">
                <a:effectLst/>
              </a:rPr>
              <a:t>Лассара</a:t>
            </a:r>
            <a:r>
              <a:rPr lang="ru-RU" sz="2500" dirty="0">
                <a:effectLst/>
              </a:rPr>
              <a:t>,  </a:t>
            </a:r>
            <a:r>
              <a:rPr lang="ru-RU" sz="2500" dirty="0" err="1">
                <a:effectLst/>
              </a:rPr>
              <a:t>дерматоловая</a:t>
            </a:r>
            <a:r>
              <a:rPr lang="ru-RU" sz="2500" dirty="0">
                <a:effectLst/>
              </a:rPr>
              <a:t> паста, паста или порошок «</a:t>
            </a:r>
            <a:r>
              <a:rPr lang="ru-RU" sz="2500" dirty="0" err="1">
                <a:effectLst/>
              </a:rPr>
              <a:t>Стомагезив</a:t>
            </a:r>
            <a:r>
              <a:rPr lang="ru-RU" sz="2500" dirty="0">
                <a:effectLst/>
              </a:rPr>
              <a:t>», сухой танин, тальк,  каолин;  запатентованная липкая повязка-наклейка; пластырь;</a:t>
            </a:r>
          </a:p>
          <a:p>
            <a:pPr algn="just"/>
            <a:r>
              <a:rPr lang="ru-RU" sz="2500" dirty="0">
                <a:effectLst/>
              </a:rPr>
              <a:t>С</a:t>
            </a:r>
            <a:r>
              <a:rPr lang="ru-RU" sz="2500" dirty="0" smtClean="0">
                <a:effectLst/>
              </a:rPr>
              <a:t>терильные: салфетки, пинцет, шпатель</a:t>
            </a:r>
            <a:r>
              <a:rPr lang="ru-RU" sz="2500" dirty="0">
                <a:effectLst/>
              </a:rPr>
              <a:t>; перчатки, </a:t>
            </a:r>
            <a:r>
              <a:rPr lang="ru-RU" sz="2500" dirty="0" err="1">
                <a:effectLst/>
              </a:rPr>
              <a:t>и.с.з</a:t>
            </a:r>
            <a:r>
              <a:rPr lang="ru-RU" sz="2500" dirty="0">
                <a:effectLst/>
              </a:rPr>
              <a:t>.</a:t>
            </a:r>
          </a:p>
          <a:p>
            <a:pPr algn="just"/>
            <a:r>
              <a:rPr lang="ru-RU" sz="2500" dirty="0">
                <a:effectLst/>
              </a:rPr>
              <a:t>Е</a:t>
            </a:r>
            <a:r>
              <a:rPr lang="ru-RU" sz="2500" dirty="0" smtClean="0">
                <a:effectLst/>
              </a:rPr>
              <a:t>мкость </a:t>
            </a:r>
            <a:r>
              <a:rPr lang="ru-RU" sz="2500" dirty="0">
                <a:effectLst/>
              </a:rPr>
              <a:t>с теплой кипяченой  водой (либо раствор </a:t>
            </a:r>
            <a:r>
              <a:rPr lang="ru-RU" sz="2500" dirty="0" smtClean="0">
                <a:effectLst/>
              </a:rPr>
              <a:t>фурацилина 1:5000</a:t>
            </a:r>
            <a:r>
              <a:rPr lang="ru-RU" sz="2500" dirty="0">
                <a:effectLst/>
              </a:rPr>
              <a:t>; либо 0,5% раствор перманганата калия);  нестерильный лоток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476672"/>
            <a:ext cx="7543800" cy="914400"/>
          </a:xfrm>
        </p:spPr>
        <p:txBody>
          <a:bodyPr/>
          <a:lstStyle/>
          <a:p>
            <a:pPr algn="ctr"/>
            <a:r>
              <a:rPr lang="ru-RU" sz="5400" dirty="0">
                <a:effectLst/>
              </a:rPr>
              <a:t>ОСНАЩЕНИЕ</a:t>
            </a:r>
          </a:p>
        </p:txBody>
      </p:sp>
    </p:spTree>
    <p:extLst>
      <p:ext uri="{BB962C8B-B14F-4D97-AF65-F5344CB8AC3E}">
        <p14:creationId xmlns:p14="http://schemas.microsoft.com/office/powerpoint/2010/main" xmlns="" val="2873161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844824"/>
            <a:ext cx="8352928" cy="4608512"/>
          </a:xfrm>
        </p:spPr>
        <p:txBody>
          <a:bodyPr>
            <a:normAutofit/>
          </a:bodyPr>
          <a:lstStyle/>
          <a:p>
            <a:pPr marL="18288" indent="0" algn="just">
              <a:buNone/>
            </a:pPr>
            <a:r>
              <a:rPr lang="ru-RU" dirty="0">
                <a:effectLst/>
              </a:rPr>
              <a:t>1. Представиться, объяснить п. (или его родственникам) суть и ход предстоящей манипуляции, получить информированное согласие. </a:t>
            </a:r>
          </a:p>
          <a:p>
            <a:pPr marL="18288" indent="0" algn="just">
              <a:buNone/>
            </a:pPr>
            <a:r>
              <a:rPr lang="ru-RU" dirty="0">
                <a:effectLst/>
              </a:rPr>
              <a:t>2. Помочь пациенту занять удобное положение – лежа на </a:t>
            </a:r>
            <a:r>
              <a:rPr lang="ru-RU" dirty="0" smtClean="0">
                <a:effectLst/>
              </a:rPr>
              <a:t>спине.</a:t>
            </a:r>
          </a:p>
          <a:p>
            <a:pPr marL="18288" indent="0" algn="just">
              <a:buNone/>
            </a:pPr>
            <a:r>
              <a:rPr lang="ru-RU" dirty="0" smtClean="0">
                <a:effectLst/>
              </a:rPr>
              <a:t>3</a:t>
            </a:r>
            <a:r>
              <a:rPr lang="ru-RU" dirty="0">
                <a:effectLst/>
              </a:rPr>
              <a:t>. Провести гигиеническую дезинфекцию рук. Надеть стерильные перчатки.	</a:t>
            </a:r>
          </a:p>
          <a:p>
            <a:pPr marL="18288" indent="0" algn="just">
              <a:buNone/>
            </a:pPr>
            <a:r>
              <a:rPr lang="ru-RU" dirty="0">
                <a:effectLst/>
              </a:rPr>
              <a:t>4. Снять повязку и поместить в лоток для отработанного материала кожи.  Проверить состояние кожи, её цвет в области </a:t>
            </a:r>
            <a:r>
              <a:rPr lang="ru-RU" dirty="0" err="1">
                <a:effectLst/>
              </a:rPr>
              <a:t>стомы</a:t>
            </a:r>
            <a:r>
              <a:rPr lang="ru-RU" dirty="0">
                <a:effectLst/>
              </a:rPr>
              <a:t> и саму </a:t>
            </a:r>
            <a:r>
              <a:rPr lang="ru-RU" dirty="0" err="1">
                <a:effectLst/>
              </a:rPr>
              <a:t>гастростому</a:t>
            </a:r>
            <a:r>
              <a:rPr lang="ru-RU" dirty="0">
                <a:effectLst/>
              </a:rPr>
              <a:t> на предмет выявления отёка слизистой желудка вокруг трубки или других изменений.	</a:t>
            </a:r>
          </a:p>
          <a:p>
            <a:pPr marL="18288" indent="0" algn="just">
              <a:buNone/>
            </a:pPr>
            <a:r>
              <a:rPr lang="ru-RU" dirty="0" smtClean="0">
                <a:effectLst/>
              </a:rPr>
              <a:t>5. </a:t>
            </a:r>
            <a:r>
              <a:rPr lang="ru-RU" dirty="0">
                <a:effectLst/>
              </a:rPr>
              <a:t>Вымыть кожу пациента с мылом вокруг </a:t>
            </a:r>
            <a:r>
              <a:rPr lang="ru-RU" dirty="0" err="1">
                <a:effectLst/>
              </a:rPr>
              <a:t>гастростомы</a:t>
            </a:r>
            <a:r>
              <a:rPr lang="ru-RU" dirty="0">
                <a:effectLst/>
              </a:rPr>
              <a:t>, просушить её стерильными салфетками. </a:t>
            </a:r>
          </a:p>
          <a:p>
            <a:pPr marL="18288" indent="0" algn="just">
              <a:buNone/>
            </a:pPr>
            <a:r>
              <a:rPr lang="ru-RU" dirty="0" smtClean="0">
                <a:effectLst/>
              </a:rPr>
              <a:t>6. </a:t>
            </a:r>
            <a:r>
              <a:rPr lang="ru-RU" dirty="0">
                <a:effectLst/>
              </a:rPr>
              <a:t>Обработать перчатки антисептическим средством.</a:t>
            </a:r>
            <a:r>
              <a:rPr lang="ru-RU" dirty="0"/>
              <a:t>	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188640"/>
            <a:ext cx="7543800" cy="1440160"/>
          </a:xfrm>
        </p:spPr>
        <p:txBody>
          <a:bodyPr/>
          <a:lstStyle/>
          <a:p>
            <a:pPr algn="ctr"/>
            <a:r>
              <a:rPr lang="ru-RU" sz="4400" dirty="0">
                <a:effectLst/>
              </a:rPr>
              <a:t>УХОД ЗА </a:t>
            </a:r>
            <a:r>
              <a:rPr lang="ru-RU" sz="4400" dirty="0" smtClean="0">
                <a:effectLst/>
              </a:rPr>
              <a:t>ГАСТРОСТОМОЙ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xmlns="" val="17153746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700808"/>
            <a:ext cx="8352928" cy="4608512"/>
          </a:xfrm>
        </p:spPr>
        <p:txBody>
          <a:bodyPr>
            <a:normAutofit lnSpcReduction="10000"/>
          </a:bodyPr>
          <a:lstStyle/>
          <a:p>
            <a:pPr marL="18288" indent="0" algn="just">
              <a:buNone/>
            </a:pPr>
            <a:endParaRPr lang="ru-RU" dirty="0" smtClean="0"/>
          </a:p>
          <a:p>
            <a:pPr marL="18288" indent="0" algn="just">
              <a:buNone/>
            </a:pPr>
            <a:r>
              <a:rPr lang="ru-RU" dirty="0" smtClean="0">
                <a:effectLst/>
              </a:rPr>
              <a:t>7. </a:t>
            </a:r>
            <a:r>
              <a:rPr lang="ru-RU" dirty="0">
                <a:effectLst/>
              </a:rPr>
              <a:t>По назначению врача наложить слой мази, пасты или припудрить кожу присыпкой для образование корки, предохраняющей кожу от раздражения при попадании на нее желудочного сока.</a:t>
            </a:r>
          </a:p>
          <a:p>
            <a:pPr marL="18288" indent="0" algn="just">
              <a:buNone/>
            </a:pPr>
            <a:r>
              <a:rPr lang="ru-RU" dirty="0">
                <a:effectLst/>
              </a:rPr>
              <a:t>8</a:t>
            </a:r>
            <a:r>
              <a:rPr lang="ru-RU" dirty="0" smtClean="0">
                <a:effectLst/>
              </a:rPr>
              <a:t>. Наложить </a:t>
            </a:r>
            <a:r>
              <a:rPr lang="ru-RU" dirty="0">
                <a:effectLst/>
              </a:rPr>
              <a:t>стерильную салфетку или одноразовую запатентованную липкую повязку-наклейку вокруг </a:t>
            </a:r>
            <a:r>
              <a:rPr lang="ru-RU" dirty="0" err="1">
                <a:effectLst/>
              </a:rPr>
              <a:t>гастростомической</a:t>
            </a:r>
            <a:r>
              <a:rPr lang="ru-RU" dirty="0">
                <a:effectLst/>
              </a:rPr>
              <a:t> трубки.	</a:t>
            </a:r>
          </a:p>
          <a:p>
            <a:pPr marL="18288" indent="0" algn="just">
              <a:buNone/>
            </a:pPr>
            <a:r>
              <a:rPr lang="ru-RU" dirty="0" smtClean="0">
                <a:effectLst/>
              </a:rPr>
              <a:t>9. </a:t>
            </a:r>
            <a:r>
              <a:rPr lang="ru-RU" dirty="0">
                <a:effectLst/>
              </a:rPr>
              <a:t>Аккуратно закрепить пластырем к коже пациента поверх повязки наружную часть </a:t>
            </a:r>
            <a:r>
              <a:rPr lang="ru-RU" dirty="0" err="1">
                <a:effectLst/>
              </a:rPr>
              <a:t>гастростомической</a:t>
            </a:r>
            <a:r>
              <a:rPr lang="ru-RU" dirty="0">
                <a:effectLst/>
              </a:rPr>
              <a:t>  трубки.	</a:t>
            </a:r>
          </a:p>
          <a:p>
            <a:pPr marL="18288" indent="0" algn="just">
              <a:buNone/>
            </a:pPr>
            <a:r>
              <a:rPr lang="ru-RU" dirty="0" smtClean="0">
                <a:effectLst/>
              </a:rPr>
              <a:t>10. </a:t>
            </a:r>
            <a:r>
              <a:rPr lang="ru-RU" dirty="0">
                <a:effectLst/>
              </a:rPr>
              <a:t>Использованное  оснащение,  перчатки, подвергнуть дезинфекции, вымыть и осушить руки.	</a:t>
            </a:r>
          </a:p>
          <a:p>
            <a:pPr marL="18288" indent="0" algn="just">
              <a:buNone/>
            </a:pPr>
            <a:r>
              <a:rPr lang="ru-RU" dirty="0" smtClean="0">
                <a:effectLst/>
              </a:rPr>
              <a:t>11. Придать </a:t>
            </a:r>
            <a:r>
              <a:rPr lang="ru-RU" dirty="0">
                <a:effectLst/>
              </a:rPr>
              <a:t>пациенту удобное положение, оформить соответствующую  документацию.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188640"/>
            <a:ext cx="7543800" cy="1440160"/>
          </a:xfrm>
        </p:spPr>
        <p:txBody>
          <a:bodyPr/>
          <a:lstStyle/>
          <a:p>
            <a:pPr algn="ctr"/>
            <a:r>
              <a:rPr lang="ru-RU" sz="4400" dirty="0">
                <a:effectLst/>
              </a:rPr>
              <a:t>УХОД ЗА </a:t>
            </a:r>
            <a:r>
              <a:rPr lang="ru-RU" sz="4400" dirty="0" smtClean="0">
                <a:effectLst/>
              </a:rPr>
              <a:t>ГАСТРОСТОМОЙ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xmlns="" val="20568370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916832"/>
            <a:ext cx="5760640" cy="4176464"/>
          </a:xfrm>
        </p:spPr>
        <p:txBody>
          <a:bodyPr>
            <a:noAutofit/>
          </a:bodyPr>
          <a:lstStyle/>
          <a:p>
            <a:pPr marL="18288" indent="0" algn="just">
              <a:buNone/>
            </a:pPr>
            <a:r>
              <a:rPr lang="ru-RU" sz="1700" dirty="0" err="1" smtClean="0">
                <a:effectLst/>
              </a:rPr>
              <a:t>Илеостома</a:t>
            </a:r>
            <a:r>
              <a:rPr lang="ru-RU" sz="1700" dirty="0" smtClean="0">
                <a:effectLst/>
              </a:rPr>
              <a:t> </a:t>
            </a:r>
            <a:r>
              <a:rPr lang="ru-RU" sz="1700" dirty="0">
                <a:effectLst/>
              </a:rPr>
              <a:t>(от лат. «</a:t>
            </a:r>
            <a:r>
              <a:rPr lang="ru-RU" sz="1700" dirty="0" err="1">
                <a:effectLst/>
              </a:rPr>
              <a:t>ileum</a:t>
            </a:r>
            <a:r>
              <a:rPr lang="ru-RU" sz="1700" dirty="0">
                <a:effectLst/>
              </a:rPr>
              <a:t>» - подвздошная кишка, «</a:t>
            </a:r>
            <a:r>
              <a:rPr lang="ru-RU" sz="1700" dirty="0" err="1">
                <a:effectLst/>
              </a:rPr>
              <a:t>stoma</a:t>
            </a:r>
            <a:r>
              <a:rPr lang="ru-RU" sz="1700" dirty="0">
                <a:effectLst/>
              </a:rPr>
              <a:t>» - отверстие) – отверстие подвздошной </a:t>
            </a:r>
            <a:r>
              <a:rPr lang="ru-RU" sz="1700" dirty="0" smtClean="0">
                <a:effectLst/>
              </a:rPr>
              <a:t>кишки.</a:t>
            </a:r>
            <a:endParaRPr lang="ru-RU" sz="1700" dirty="0">
              <a:effectLst/>
            </a:endParaRPr>
          </a:p>
          <a:p>
            <a:pPr marL="18288" indent="0" algn="just">
              <a:buNone/>
            </a:pPr>
            <a:r>
              <a:rPr lang="ru-RU" sz="1700" dirty="0">
                <a:effectLst/>
              </a:rPr>
              <a:t>Э</a:t>
            </a:r>
            <a:r>
              <a:rPr lang="ru-RU" sz="1700" dirty="0" smtClean="0">
                <a:effectLst/>
              </a:rPr>
              <a:t>то </a:t>
            </a:r>
            <a:r>
              <a:rPr lang="ru-RU" sz="1700" dirty="0">
                <a:effectLst/>
              </a:rPr>
              <a:t>выведенный и закрепленный хирургическим путём на поверхности живота тонкий кишечник. </a:t>
            </a:r>
            <a:endParaRPr lang="ru-RU" sz="1700" dirty="0" smtClean="0">
              <a:effectLst/>
            </a:endParaRPr>
          </a:p>
          <a:p>
            <a:pPr marL="18288" indent="0" algn="just">
              <a:buNone/>
            </a:pPr>
            <a:r>
              <a:rPr lang="ru-RU" sz="1700" dirty="0" err="1" smtClean="0">
                <a:effectLst/>
              </a:rPr>
              <a:t>Илеостома</a:t>
            </a:r>
            <a:r>
              <a:rPr lang="ru-RU" sz="1700" dirty="0" smtClean="0">
                <a:effectLst/>
              </a:rPr>
              <a:t> </a:t>
            </a:r>
            <a:r>
              <a:rPr lang="ru-RU" sz="1700" dirty="0">
                <a:effectLst/>
              </a:rPr>
              <a:t>выводится, для предотвращения поступления стула в толстый кишечник или в результате </a:t>
            </a:r>
            <a:r>
              <a:rPr lang="ru-RU" sz="1700" dirty="0" smtClean="0">
                <a:effectLst/>
              </a:rPr>
              <a:t>полного </a:t>
            </a:r>
            <a:r>
              <a:rPr lang="ru-RU" sz="1700" dirty="0">
                <a:effectLst/>
              </a:rPr>
              <a:t>удаления толстого кишечника</a:t>
            </a:r>
            <a:r>
              <a:rPr lang="ru-RU" sz="1700" dirty="0" smtClean="0">
                <a:effectLst/>
              </a:rPr>
              <a:t>.</a:t>
            </a:r>
          </a:p>
          <a:p>
            <a:pPr marL="18288" indent="0" algn="just">
              <a:buNone/>
            </a:pPr>
            <a:endParaRPr lang="ru-RU" sz="1700" dirty="0" smtClean="0">
              <a:effectLst/>
            </a:endParaRPr>
          </a:p>
          <a:p>
            <a:pPr marL="18288" indent="0" algn="just">
              <a:buNone/>
            </a:pPr>
            <a:r>
              <a:rPr lang="ru-RU" sz="1700" dirty="0" err="1" smtClean="0">
                <a:effectLst/>
              </a:rPr>
              <a:t>Колоностома</a:t>
            </a:r>
            <a:r>
              <a:rPr lang="ru-RU" sz="1700" dirty="0" smtClean="0">
                <a:effectLst/>
              </a:rPr>
              <a:t> </a:t>
            </a:r>
            <a:r>
              <a:rPr lang="ru-RU" sz="1700" dirty="0">
                <a:effectLst/>
              </a:rPr>
              <a:t>(от лат. «</a:t>
            </a:r>
            <a:r>
              <a:rPr lang="ru-RU" sz="1700" dirty="0" err="1">
                <a:effectLst/>
              </a:rPr>
              <a:t>colon</a:t>
            </a:r>
            <a:r>
              <a:rPr lang="ru-RU" sz="1700" dirty="0">
                <a:effectLst/>
              </a:rPr>
              <a:t>» - толстая кишка, «</a:t>
            </a:r>
            <a:r>
              <a:rPr lang="ru-RU" sz="1700" dirty="0" err="1">
                <a:effectLst/>
              </a:rPr>
              <a:t>stoma</a:t>
            </a:r>
            <a:r>
              <a:rPr lang="ru-RU" sz="1700" dirty="0">
                <a:effectLst/>
              </a:rPr>
              <a:t>» - отверстие) – отверстие или свищ толстой </a:t>
            </a:r>
            <a:r>
              <a:rPr lang="ru-RU" sz="1700" dirty="0" smtClean="0">
                <a:effectLst/>
              </a:rPr>
              <a:t>кишки.</a:t>
            </a:r>
          </a:p>
          <a:p>
            <a:pPr marL="18288" indent="0" algn="just">
              <a:buNone/>
            </a:pPr>
            <a:r>
              <a:rPr lang="ru-RU" sz="1700" dirty="0" err="1">
                <a:effectLst/>
              </a:rPr>
              <a:t>Колостома</a:t>
            </a:r>
            <a:r>
              <a:rPr lang="ru-RU" sz="1700" dirty="0">
                <a:effectLst/>
              </a:rPr>
              <a:t> – незакрытый конец ободочной кишки, который выводят и закрепляют </a:t>
            </a:r>
            <a:r>
              <a:rPr lang="ru-RU" sz="1700" dirty="0" smtClean="0">
                <a:effectLst/>
              </a:rPr>
              <a:t>к брюшной </a:t>
            </a:r>
            <a:r>
              <a:rPr lang="ru-RU" sz="1700" dirty="0">
                <a:effectLst/>
              </a:rPr>
              <a:t>стенке спереди, </a:t>
            </a:r>
            <a:r>
              <a:rPr lang="ru-RU" sz="1700" dirty="0" err="1">
                <a:effectLst/>
              </a:rPr>
              <a:t>колостома</a:t>
            </a:r>
            <a:r>
              <a:rPr lang="ru-RU" sz="1700" dirty="0">
                <a:effectLst/>
              </a:rPr>
              <a:t> служит для выведения каловых масс.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476672"/>
            <a:ext cx="5671592" cy="1368152"/>
          </a:xfrm>
        </p:spPr>
        <p:txBody>
          <a:bodyPr/>
          <a:lstStyle/>
          <a:p>
            <a:pPr algn="ctr"/>
            <a:r>
              <a:rPr lang="ru-RU" sz="4400" dirty="0" smtClean="0">
                <a:effectLst/>
              </a:rPr>
              <a:t>СТОМЫ </a:t>
            </a:r>
            <a:r>
              <a:rPr lang="ru-RU" sz="4400" dirty="0">
                <a:effectLst/>
              </a:rPr>
              <a:t>ТОЛСТОГО КИШЕЧНИКА </a:t>
            </a:r>
            <a:endParaRPr lang="ru-RU" sz="4400" dirty="0"/>
          </a:p>
        </p:txBody>
      </p:sp>
      <p:pic>
        <p:nvPicPr>
          <p:cNvPr id="3075" name="Picture 3" descr="C:\Users\Yura\Desktop\1.-Stoma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1" y="188640"/>
            <a:ext cx="2485438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Yura\Desktop\illeostomy-245x3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80211" y="2082601"/>
            <a:ext cx="2269415" cy="2238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199" y="4437112"/>
            <a:ext cx="2485438" cy="2157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154647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624</TotalTime>
  <Words>1470</Words>
  <Application>Microsoft Office PowerPoint</Application>
  <PresentationFormat>Экран (4:3)</PresentationFormat>
  <Paragraphs>147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Базовая</vt:lpstr>
      <vt:lpstr>Слайд 1</vt:lpstr>
      <vt:lpstr>СТОМА</vt:lpstr>
      <vt:lpstr>ГАСТРОСТОМА</vt:lpstr>
      <vt:lpstr>         ТЕХНИКА ОПЕРАЦИИ </vt:lpstr>
      <vt:lpstr>ПОКАЗАНИЯ</vt:lpstr>
      <vt:lpstr>ОСНАЩЕНИЕ</vt:lpstr>
      <vt:lpstr>УХОД ЗА ГАСТРОСТОМОЙ</vt:lpstr>
      <vt:lpstr>УХОД ЗА ГАСТРОСТОМОЙ</vt:lpstr>
      <vt:lpstr>СТОМЫ ТОЛСТОГО КИШЕЧНИКА </vt:lpstr>
      <vt:lpstr>ПОКАЗАНИЯ </vt:lpstr>
      <vt:lpstr>ОСНАЩЕНИЕ </vt:lpstr>
      <vt:lpstr>УХОД ЗА СТОМАМИ ТОЛСТОГО КИШЕЧНИКА </vt:lpstr>
      <vt:lpstr>СМЕНА КАЛОПРИЕМНИКА</vt:lpstr>
      <vt:lpstr>СМЕНА КАЛОПРИЕМНИКА</vt:lpstr>
      <vt:lpstr>СМЕНА КАЛОПРИЕМНИКА</vt:lpstr>
      <vt:lpstr>ЦИСТОСТОМА</vt:lpstr>
      <vt:lpstr>ПОКАЗАНИЯ </vt:lpstr>
      <vt:lpstr>ОСНАЩЕНИЕ </vt:lpstr>
      <vt:lpstr>УХОД ЗА ЦИСТОСТОМОЙ</vt:lpstr>
      <vt:lpstr>УХОД ЗА ЦИСТОСТОМОЙ</vt:lpstr>
      <vt:lpstr>ТРАХЕОСТОМА</vt:lpstr>
      <vt:lpstr>ПОКАЗАНИЯ </vt:lpstr>
      <vt:lpstr>ОСНАЩЕНИЕ </vt:lpstr>
      <vt:lpstr>УХОД ЗА ТРАХЕОСТОМОЙ</vt:lpstr>
      <vt:lpstr>УХОД ЗА ТРАХЕОСТОМОЙ</vt:lpstr>
      <vt:lpstr>УХОД ЗА ТРАХЕОСТОМОЙ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Yura</dc:creator>
  <cp:lastModifiedBy>Лара</cp:lastModifiedBy>
  <cp:revision>32</cp:revision>
  <dcterms:created xsi:type="dcterms:W3CDTF">2016-04-25T07:42:52Z</dcterms:created>
  <dcterms:modified xsi:type="dcterms:W3CDTF">2020-04-07T20:17:23Z</dcterms:modified>
</cp:coreProperties>
</file>