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996952"/>
            <a:ext cx="84436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rgbClr val="002060"/>
                </a:solidFill>
              </a:rPr>
              <a:t>«Что должен знать и уметь выпускник подготовительной к школе группы»</a:t>
            </a:r>
            <a:endParaRPr lang="ru-RU" sz="5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4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8784976" cy="65527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Развитие </a:t>
            </a:r>
            <a:r>
              <a:rPr lang="ru-RU" sz="2400" b="1" i="1" dirty="0">
                <a:solidFill>
                  <a:srgbClr val="C00000"/>
                </a:solidFill>
              </a:rPr>
              <a:t>речи и </a:t>
            </a:r>
            <a:r>
              <a:rPr lang="ru-RU" sz="2400" b="1" i="1" dirty="0" smtClean="0">
                <a:solidFill>
                  <a:srgbClr val="C00000"/>
                </a:solidFill>
              </a:rPr>
              <a:t>готовность </a:t>
            </a:r>
            <a:r>
              <a:rPr lang="ru-RU" sz="2400" b="1" i="1" dirty="0">
                <a:solidFill>
                  <a:srgbClr val="C00000"/>
                </a:solidFill>
              </a:rPr>
              <a:t>к овладению </a:t>
            </a:r>
            <a:r>
              <a:rPr lang="ru-RU" sz="2400" b="1" i="1" dirty="0" smtClean="0">
                <a:solidFill>
                  <a:srgbClr val="C00000"/>
                </a:solidFill>
              </a:rPr>
              <a:t>грамотой.</a:t>
            </a:r>
            <a:endParaRPr lang="ru-RU" sz="2400" b="1" i="1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• уметь чётко произносить все звуки речи;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интонационно выделять звук в словах;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выделять заданный звук в потоке речи;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определять место звука в слове </a:t>
            </a:r>
            <a:r>
              <a:rPr lang="ru-RU" sz="2000" i="1" dirty="0">
                <a:solidFill>
                  <a:srgbClr val="002060"/>
                </a:solidFill>
              </a:rPr>
              <a:t>(в начале, в середине, в конце)</a:t>
            </a:r>
            <a:r>
              <a:rPr lang="ru-RU" sz="2000" dirty="0">
                <a:solidFill>
                  <a:srgbClr val="002060"/>
                </a:solidFill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произносить слова по слогам;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составлять предложения из 3-5 слов;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называть в предложении только 2-е слово, только 3-е слово, только 4-е слово и т. д. 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использовать обобщающие понятия </a:t>
            </a:r>
            <a:r>
              <a:rPr lang="ru-RU" sz="2000" i="1" dirty="0">
                <a:solidFill>
                  <a:srgbClr val="002060"/>
                </a:solidFill>
              </a:rPr>
              <a:t>(медведь, лиса, волк – это животные)</a:t>
            </a:r>
            <a:r>
              <a:rPr lang="ru-RU" sz="2000" dirty="0">
                <a:solidFill>
                  <a:srgbClr val="002060"/>
                </a:solidFill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составлять рассказ по </a:t>
            </a:r>
            <a:r>
              <a:rPr lang="ru-RU" sz="2000" dirty="0" smtClean="0">
                <a:solidFill>
                  <a:srgbClr val="002060"/>
                </a:solidFill>
              </a:rPr>
              <a:t>картинке;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• уметь составлять несколько предложений о предмете;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 различать жанры художественной литературы </a:t>
            </a:r>
            <a:r>
              <a:rPr lang="ru-RU" sz="2000" i="1" dirty="0">
                <a:solidFill>
                  <a:srgbClr val="002060"/>
                </a:solidFill>
              </a:rPr>
              <a:t>(сказка, рассказ, стихотворение, басня)</a:t>
            </a:r>
            <a:r>
              <a:rPr lang="ru-RU" sz="2000" dirty="0">
                <a:solidFill>
                  <a:srgbClr val="002060"/>
                </a:solidFill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наизусть читать любимые стихотворения;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 уметь последовательно передавать содержание сказки.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2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88640"/>
            <a:ext cx="8712968" cy="633670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Математические представления.</a:t>
            </a: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  <a:p>
            <a:r>
              <a:rPr lang="ru-RU" sz="1800" dirty="0">
                <a:solidFill>
                  <a:srgbClr val="002060"/>
                </a:solidFill>
              </a:rPr>
              <a:t>• знать цифры от 0 до 9;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считать до 10 и обратно, от 6 до 10, от 7 до 2 и т. д;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называть предыдущее и последующее число относительно любого числа в пределах первого десятка;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знать знаки +, -, =, &lt;, &gt;;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сравнивать числа первого десятка (например, 7&lt;8, 5&gt;4, 6=6)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составлять числа первого десятка из двух меньших;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соотносить цифру и число предметов;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сравнивать две группы предметов;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составлять и решать задачи в одно действие на сложение и вычитание;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сравнивать предметы по </a:t>
            </a:r>
            <a:r>
              <a:rPr lang="ru-RU" sz="1800" dirty="0" smtClean="0">
                <a:solidFill>
                  <a:srgbClr val="002060"/>
                </a:solidFill>
              </a:rPr>
              <a:t>цвету, форме</a:t>
            </a:r>
            <a:r>
              <a:rPr lang="ru-RU" sz="1800" dirty="0">
                <a:solidFill>
                  <a:srgbClr val="002060"/>
                </a:solidFill>
              </a:rPr>
              <a:t>, </a:t>
            </a:r>
            <a:r>
              <a:rPr lang="ru-RU" sz="1800" dirty="0" smtClean="0">
                <a:solidFill>
                  <a:srgbClr val="002060"/>
                </a:solidFill>
              </a:rPr>
              <a:t>размеру;</a:t>
            </a:r>
            <a:endParaRPr lang="ru-RU" sz="1800" dirty="0">
              <a:solidFill>
                <a:srgbClr val="002060"/>
              </a:solidFill>
            </a:endParaRPr>
          </a:p>
          <a:p>
            <a:r>
              <a:rPr lang="ru-RU" sz="1800" dirty="0">
                <a:solidFill>
                  <a:srgbClr val="002060"/>
                </a:solidFill>
              </a:rPr>
              <a:t>• знать названия </a:t>
            </a:r>
            <a:r>
              <a:rPr lang="ru-RU" sz="1800" dirty="0" smtClean="0">
                <a:solidFill>
                  <a:srgbClr val="002060"/>
                </a:solidFill>
              </a:rPr>
              <a:t>геометрических фигур;</a:t>
            </a:r>
            <a:endParaRPr lang="ru-RU" sz="1800" dirty="0">
              <a:solidFill>
                <a:srgbClr val="002060"/>
              </a:solidFill>
            </a:endParaRPr>
          </a:p>
          <a:p>
            <a:r>
              <a:rPr lang="ru-RU" sz="1800" dirty="0">
                <a:solidFill>
                  <a:srgbClr val="002060"/>
                </a:solidFill>
              </a:rPr>
              <a:t>• уметь оперировать понятиями: «налево», «направо», «вверх», «вниз», «раньше», «позже», «перед», «за», «между» и т. д. 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группировать по определённому признаку предложенные предметы;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 уметь ориентироваться на листе бумаги в </a:t>
            </a:r>
            <a:r>
              <a:rPr lang="ru-RU" sz="1800" dirty="0" smtClean="0">
                <a:solidFill>
                  <a:srgbClr val="002060"/>
                </a:solidFill>
              </a:rPr>
              <a:t>клетку.</a:t>
            </a:r>
            <a:endParaRPr lang="ru-RU" sz="1800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51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8784976" cy="64807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Окружающий мир</a:t>
            </a:r>
            <a:endParaRPr lang="ru-RU" sz="2400" b="1" i="1" dirty="0">
              <a:solidFill>
                <a:srgbClr val="C00000"/>
              </a:solidFill>
            </a:endParaRPr>
          </a:p>
          <a:p>
            <a:r>
              <a:rPr lang="ru-RU" sz="2000" u="sng" dirty="0">
                <a:solidFill>
                  <a:srgbClr val="FF0000"/>
                </a:solidFill>
              </a:rPr>
              <a:t>Предметный мир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Дети должны уметь: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сравнивать, группировать, классифицировать предметы;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называть материалы, из которых они изготовлены;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понимать значение обобщающих слов.</a:t>
            </a:r>
          </a:p>
          <a:p>
            <a:r>
              <a:rPr lang="ru-RU" sz="2000" u="sng" dirty="0">
                <a:solidFill>
                  <a:srgbClr val="FF0000"/>
                </a:solidFill>
              </a:rPr>
              <a:t>Неживая природа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Дети должны: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иметь представление о сезонных изменениях в природе;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определять состояние погоды: солнечно, пасмурно, ветрено, дождливо, выпал снег.</a:t>
            </a:r>
          </a:p>
          <a:p>
            <a:r>
              <a:rPr lang="ru-RU" u="sng" dirty="0">
                <a:solidFill>
                  <a:srgbClr val="FF0000"/>
                </a:solidFill>
              </a:rPr>
              <a:t>Животный мир</a:t>
            </a:r>
          </a:p>
          <a:p>
            <a:r>
              <a:rPr lang="ru-RU" dirty="0">
                <a:solidFill>
                  <a:srgbClr val="002060"/>
                </a:solidFill>
              </a:rPr>
              <a:t>Дети </a:t>
            </a:r>
            <a:r>
              <a:rPr lang="ru-RU" b="1" dirty="0">
                <a:solidFill>
                  <a:srgbClr val="002060"/>
                </a:solidFill>
              </a:rPr>
              <a:t>должны иметь представление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r>
              <a:rPr lang="ru-RU" dirty="0">
                <a:solidFill>
                  <a:srgbClr val="002060"/>
                </a:solidFill>
              </a:rPr>
              <a:t>- о домашних и диких животных;</a:t>
            </a:r>
          </a:p>
          <a:p>
            <a:r>
              <a:rPr lang="ru-RU" dirty="0">
                <a:solidFill>
                  <a:srgbClr val="002060"/>
                </a:solidFill>
              </a:rPr>
              <a:t>- о перелетных и зимующих птицах;</a:t>
            </a:r>
          </a:p>
          <a:p>
            <a:r>
              <a:rPr lang="ru-RU" dirty="0">
                <a:solidFill>
                  <a:srgbClr val="002060"/>
                </a:solidFill>
              </a:rPr>
              <a:t>- о зависимости изменений в живой природе от изменений в неживой природе.</a:t>
            </a:r>
          </a:p>
          <a:p>
            <a:r>
              <a:rPr lang="ru-RU" u="sng" dirty="0">
                <a:solidFill>
                  <a:srgbClr val="FF0000"/>
                </a:solidFill>
              </a:rPr>
              <a:t>Растительный мир</a:t>
            </a:r>
          </a:p>
          <a:p>
            <a:r>
              <a:rPr lang="ru-RU" dirty="0">
                <a:solidFill>
                  <a:srgbClr val="002060"/>
                </a:solidFill>
              </a:rPr>
              <a:t>Дети </a:t>
            </a:r>
            <a:r>
              <a:rPr lang="ru-RU" b="1" dirty="0">
                <a:solidFill>
                  <a:srgbClr val="002060"/>
                </a:solidFill>
              </a:rPr>
              <a:t>должны иметь представление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r>
              <a:rPr lang="ru-RU" dirty="0">
                <a:solidFill>
                  <a:srgbClr val="002060"/>
                </a:solidFill>
              </a:rPr>
              <a:t>- об условиях необходимых для роста растений;</a:t>
            </a:r>
          </a:p>
          <a:p>
            <a:r>
              <a:rPr lang="ru-RU" dirty="0">
                <a:solidFill>
                  <a:srgbClr val="002060"/>
                </a:solidFill>
              </a:rPr>
              <a:t>- о лесных ягодах и грибах;</a:t>
            </a:r>
          </a:p>
          <a:p>
            <a:r>
              <a:rPr lang="ru-RU" dirty="0">
                <a:solidFill>
                  <a:srgbClr val="002060"/>
                </a:solidFill>
              </a:rPr>
              <a:t>- об овощах и фруктах;</a:t>
            </a:r>
          </a:p>
          <a:p>
            <a:r>
              <a:rPr lang="ru-RU" dirty="0">
                <a:solidFill>
                  <a:srgbClr val="002060"/>
                </a:solidFill>
              </a:rPr>
              <a:t>- о деревьях, кустарниках и цветах.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816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 Общий </a:t>
            </a:r>
            <a:r>
              <a:rPr lang="ru-RU" sz="2400" b="1" i="1" dirty="0" smtClean="0">
                <a:solidFill>
                  <a:srgbClr val="C00000"/>
                </a:solidFill>
              </a:rPr>
              <a:t>кругозор</a:t>
            </a:r>
            <a:endParaRPr lang="ru-RU" sz="2400" b="1" i="1" dirty="0">
              <a:solidFill>
                <a:srgbClr val="C0000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- Фамилия, имя.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Дата рождения.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Свой возраст.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Имя и отчество </a:t>
            </a:r>
            <a:r>
              <a:rPr lang="ru-RU" sz="2400" dirty="0" smtClean="0">
                <a:solidFill>
                  <a:srgbClr val="002060"/>
                </a:solidFill>
              </a:rPr>
              <a:t>родителей.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- Домашний адрес.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В какой стране, городе живет.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Знание животных </a:t>
            </a:r>
            <a:r>
              <a:rPr lang="ru-RU" sz="2400" i="1" dirty="0">
                <a:solidFill>
                  <a:srgbClr val="002060"/>
                </a:solidFill>
              </a:rPr>
              <a:t>(диких, домашних, северных и южных стран)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Знание растений.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Знание профессий, видов спорта, транспорта.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Быт людей.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Правила поведения в общественных местах и на улице.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Времена года, месяцы по сезонам, дни недели.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2338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r>
              <a:rPr lang="ru-RU" sz="2000" b="1" i="1" u="sng" dirty="0">
                <a:solidFill>
                  <a:srgbClr val="C00000"/>
                </a:solidFill>
              </a:rPr>
              <a:t>Мышление</a:t>
            </a:r>
            <a:r>
              <a:rPr lang="ru-RU" sz="2000" b="1" i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Определение четвертого лишнего.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Классификация, обобщение.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Сходство/различия.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Умение решать логические задачи.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Сложение фигур из частей.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Сложение из счетных палочек.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Постройки из кубиков по чертежу, счет использованных кубиков.</a:t>
            </a:r>
          </a:p>
          <a:p>
            <a:r>
              <a:rPr lang="ru-RU" sz="2000" b="1" i="1" u="sng" dirty="0">
                <a:solidFill>
                  <a:srgbClr val="C00000"/>
                </a:solidFill>
              </a:rPr>
              <a:t>Внимание</a:t>
            </a:r>
            <a:r>
              <a:rPr lang="ru-RU" sz="2000" b="1" i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Устойчивость </a:t>
            </a:r>
            <a:r>
              <a:rPr lang="ru-RU" sz="2000" i="1" dirty="0">
                <a:solidFill>
                  <a:srgbClr val="002060"/>
                </a:solidFill>
              </a:rPr>
              <a:t>(сравнение 2-х картинок с 10-15 различиями)</a:t>
            </a:r>
            <a:r>
              <a:rPr lang="ru-RU" sz="2000" dirty="0">
                <a:solidFill>
                  <a:srgbClr val="002060"/>
                </a:solidFill>
              </a:rPr>
              <a:t>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Переключение.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Распределение.</a:t>
            </a:r>
          </a:p>
          <a:p>
            <a:r>
              <a:rPr lang="ru-RU" sz="2000" b="1" i="1" u="sng" dirty="0">
                <a:solidFill>
                  <a:srgbClr val="C00000"/>
                </a:solidFill>
              </a:rPr>
              <a:t>Память</a:t>
            </a:r>
            <a:r>
              <a:rPr lang="ru-RU" sz="2000" b="1" i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Повтор 10 слов или цифр.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Запоминание картинок, фигур, символов </a:t>
            </a:r>
            <a:r>
              <a:rPr lang="ru-RU" sz="2000" i="1" dirty="0">
                <a:solidFill>
                  <a:srgbClr val="002060"/>
                </a:solidFill>
              </a:rPr>
              <a:t>(до 10 шт.)</a:t>
            </a:r>
            <a:r>
              <a:rPr lang="ru-RU" sz="2000" dirty="0">
                <a:solidFill>
                  <a:srgbClr val="002060"/>
                </a:solidFill>
              </a:rPr>
              <a:t>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 Пересказ текстов.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14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Моторика</a:t>
            </a:r>
            <a:endParaRPr lang="ru-RU" sz="2800" b="1" i="1" dirty="0">
              <a:solidFill>
                <a:srgbClr val="C0000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- Правильно держать ручку, карандаш, кисточку.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Проводить прямые, не дрожащие линии;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 </a:t>
            </a:r>
            <a:r>
              <a:rPr lang="ru-RU" sz="2400" i="1" dirty="0">
                <a:solidFill>
                  <a:srgbClr val="002060"/>
                </a:solidFill>
              </a:rPr>
              <a:t>Видеть</a:t>
            </a:r>
            <a:r>
              <a:rPr lang="ru-RU" sz="2400" dirty="0">
                <a:solidFill>
                  <a:srgbClr val="002060"/>
                </a:solidFill>
              </a:rPr>
              <a:t> строку и писать в ней;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Видеть клеточки и точно вести по ним рисунок.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Писать печатную букву по образцу.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Вырезать из бумаги.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Аккуратно клеить.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Рисовать как отдельные образцы, так и сюжетные картинки.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Лепить как отдельные образы, так и целые композиции.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Изготавливать аппликации.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Застегивать пуговицы, завязывать шнурки.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977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104</TotalTime>
  <Words>356</Words>
  <Application>Microsoft Office PowerPoint</Application>
  <PresentationFormat>Экран (4:3)</PresentationFormat>
  <Paragraphs>93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User</cp:lastModifiedBy>
  <cp:revision>9</cp:revision>
  <dcterms:created xsi:type="dcterms:W3CDTF">2019-10-23T04:03:59Z</dcterms:created>
  <dcterms:modified xsi:type="dcterms:W3CDTF">2020-04-07T18:19:57Z</dcterms:modified>
</cp:coreProperties>
</file>