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20"/>
  </p:notesMasterIdLst>
  <p:sldIdLst>
    <p:sldId id="256" r:id="rId2"/>
    <p:sldId id="279" r:id="rId3"/>
    <p:sldId id="257" r:id="rId4"/>
    <p:sldId id="258" r:id="rId5"/>
    <p:sldId id="259" r:id="rId6"/>
    <p:sldId id="280" r:id="rId7"/>
    <p:sldId id="260" r:id="rId8"/>
    <p:sldId id="261" r:id="rId9"/>
    <p:sldId id="262" r:id="rId10"/>
    <p:sldId id="263" r:id="rId11"/>
    <p:sldId id="264" r:id="rId12"/>
    <p:sldId id="274" r:id="rId13"/>
    <p:sldId id="278" r:id="rId14"/>
    <p:sldId id="266" r:id="rId15"/>
    <p:sldId id="276" r:id="rId16"/>
    <p:sldId id="277" r:id="rId17"/>
    <p:sldId id="265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2902" autoAdjust="0"/>
  </p:normalViewPr>
  <p:slideViewPr>
    <p:cSldViewPr>
      <p:cViewPr>
        <p:scale>
          <a:sx n="80" d="100"/>
          <a:sy n="80" d="100"/>
        </p:scale>
        <p:origin x="-864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97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F440F-2AF6-4745-9A25-88571147277B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910A1-C614-4AE8-BCE4-A8D03B340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997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910A1-C614-4AE8-BCE4-A8D03B340C0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D33F-98F3-4772-B4B2-75B8C48EFBCA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A5D16-78E4-482A-BF81-B0D392002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D33F-98F3-4772-B4B2-75B8C48EFBCA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A5D16-78E4-482A-BF81-B0D392002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D33F-98F3-4772-B4B2-75B8C48EFBCA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A5D16-78E4-482A-BF81-B0D392002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D33F-98F3-4772-B4B2-75B8C48EFBCA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A5D16-78E4-482A-BF81-B0D392002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D33F-98F3-4772-B4B2-75B8C48EFBCA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A5D16-78E4-482A-BF81-B0D392002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D33F-98F3-4772-B4B2-75B8C48EFBCA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A5D16-78E4-482A-BF81-B0D392002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D33F-98F3-4772-B4B2-75B8C48EFBCA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A5D16-78E4-482A-BF81-B0D392002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D33F-98F3-4772-B4B2-75B8C48EFBCA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A5D16-78E4-482A-BF81-B0D392002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D33F-98F3-4772-B4B2-75B8C48EFBCA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A5D16-78E4-482A-BF81-B0D392002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D33F-98F3-4772-B4B2-75B8C48EFBCA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A5D16-78E4-482A-BF81-B0D392002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D33F-98F3-4772-B4B2-75B8C48EFBCA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A5D16-78E4-482A-BF81-B0D392002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664D33F-98F3-4772-B4B2-75B8C48EFBCA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0CA5D16-78E4-482A-BF81-B0D392002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Сабина\презентация\b6082_8014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4316" y="2285992"/>
            <a:ext cx="6928145" cy="44190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8786874" cy="1785926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Выписка, хранение и раздача лекарственных средств.</a:t>
            </a:r>
            <a:endParaRPr lang="ru-RU" sz="3600" b="1" i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046" y="50385"/>
            <a:ext cx="6429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dirty="0" err="1">
                <a:latin typeface="Times New Roman"/>
                <a:ea typeface="Times New Roman"/>
              </a:rPr>
              <a:t>Ессентукский</a:t>
            </a:r>
            <a:r>
              <a:rPr lang="ru-RU" sz="1600" dirty="0">
                <a:latin typeface="Times New Roman"/>
                <a:ea typeface="Times New Roman"/>
              </a:rPr>
              <a:t> филиал</a:t>
            </a:r>
            <a:endParaRPr lang="ru-RU" sz="14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600">
                <a:latin typeface="Times New Roman"/>
                <a:ea typeface="Times New Roman"/>
              </a:rPr>
              <a:t> </a:t>
            </a:r>
            <a:r>
              <a:rPr lang="ru-RU" sz="1600" smtClean="0">
                <a:latin typeface="Times New Roman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ФГБОУ ВО </a:t>
            </a:r>
            <a:r>
              <a:rPr lang="ru-RU" sz="1600" dirty="0" err="1">
                <a:latin typeface="Times New Roman"/>
                <a:ea typeface="Times New Roman"/>
              </a:rPr>
              <a:t>СтГМУ</a:t>
            </a:r>
            <a:r>
              <a:rPr lang="ru-RU" sz="1600" dirty="0">
                <a:latin typeface="Times New Roman"/>
                <a:ea typeface="Times New Roman"/>
              </a:rPr>
              <a:t> Минздрава России</a:t>
            </a:r>
            <a:endParaRPr lang="ru-RU" sz="14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0062" y="6205954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Потёмкина Л.В.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1050" y="1783506"/>
            <a:ext cx="707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«МДК технология оказания медицинских услуг»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643570" y="357166"/>
            <a:ext cx="3290118" cy="6312194"/>
          </a:xfrm>
        </p:spPr>
        <p:txBody>
          <a:bodyPr>
            <a:normAutofit/>
          </a:bodyPr>
          <a:lstStyle/>
          <a:p>
            <a:pPr lvl="0"/>
            <a:r>
              <a:rPr lang="ru-RU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Вскрытие ампул, введение </a:t>
            </a:r>
            <a:r>
              <a:rPr lang="ru-RU" sz="2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ампулированных</a:t>
            </a:r>
            <a:r>
              <a:rPr lang="ru-RU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наркотических средств и психотропных веществ пациенту производится процедурной (палатной) медицинской сестрой, имеющей допуск к работе с наркотическими средствами, в присутствии врача с отметкой о проведенной инъекции в истории болезни и листке назначения, заверенной подписями медицинской сестры и врача.</a:t>
            </a:r>
            <a:endParaRPr lang="ru-RU" sz="2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C:\Users\admin\Desktop\Schutzimpfung_4706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85728"/>
            <a:ext cx="4429156" cy="3000396"/>
          </a:xfrm>
          <a:prstGeom prst="rect">
            <a:avLst/>
          </a:prstGeom>
          <a:noFill/>
        </p:spPr>
      </p:pic>
      <p:pic>
        <p:nvPicPr>
          <p:cNvPr id="20483" name="Picture 3" descr="C:\Users\admin\Desktop\image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6276" y="4221088"/>
            <a:ext cx="3459679" cy="237683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643050"/>
            <a:ext cx="7786742" cy="4000528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/>
              <a:t>Дежурные врачи, использованные ампулы из-под наркотических средств и психотропных веществ, обязаны сдавать в этот же день, за исключением выходных и праздничных дней, заместителю руководителя по лечебной части, а в учреждениях, где он отсутствует, - руководителю лечебно-профилактического учреждения. </a:t>
            </a:r>
            <a:r>
              <a:rPr lang="ru-RU" sz="2000" smtClean="0"/>
              <a:t>Уничтожение </a:t>
            </a:r>
            <a:r>
              <a:rPr lang="ru-RU" sz="2000" dirty="0" smtClean="0"/>
              <a:t>использованных ампул производить не реже одного раза в 10 дней комиссией под председательством руководителя, с оформлением соответствующего акта по установленной форме.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214414" y="1357298"/>
            <a:ext cx="721523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cs typeface="Arial" pitchFamily="34" charset="0"/>
              </a:rPr>
              <a:t>Утилизация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cs typeface="Arial" pitchFamily="34" charset="0"/>
              </a:rPr>
              <a:t> ампул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Comic Sans MS" pitchFamily="66" charset="0"/>
                <a:cs typeface="Miriam Fixed" pitchFamily="49" charset="-79"/>
              </a:rPr>
              <a:t>В холодильнике хранятся:</a:t>
            </a:r>
            <a:endParaRPr lang="ru-RU" sz="3600" dirty="0">
              <a:latin typeface="Comic Sans MS" pitchFamily="66" charset="0"/>
              <a:cs typeface="Miriam Fixed" pitchFamily="49" charset="-79"/>
            </a:endParaRPr>
          </a:p>
        </p:txBody>
      </p:sp>
      <p:pic>
        <p:nvPicPr>
          <p:cNvPr id="2050" name="Picture 2" descr="C:\Users\admin\Desktop\Сабина\презентация\4315c00cd5a386bce930419cf9b4690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71612"/>
            <a:ext cx="3571899" cy="4286280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574878" y="1500174"/>
            <a:ext cx="4569122" cy="478634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Miriam Fixed" pitchFamily="49" charset="-79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572000" y="1500174"/>
            <a:ext cx="4429156" cy="4870564"/>
          </a:xfrm>
          <a:prstGeom prst="rect">
            <a:avLst/>
          </a:prstGeom>
          <a:ln>
            <a:headEnd/>
            <a:tailEnd/>
          </a:ln>
          <a:effectLst>
            <a:outerShdw blurRad="50800" dist="25000" dir="5400000" rotWithShape="0">
              <a:srgbClr val="000000">
                <a:alpha val="40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135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-Oblique"/>
              </a:rPr>
              <a:t>холодильнике </a:t>
            </a: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при определенной температуре (от</a:t>
            </a:r>
            <a:endParaRPr kumimoji="0" lang="ru-RU" sz="13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+2 до +10 °С) хранятся вакцины, сыворотки, инсулин, белковые препараты.</a:t>
            </a:r>
            <a:r>
              <a:rPr lang="ru-RU" sz="135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35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-Oblique"/>
              </a:rPr>
              <a:t>Скоропортящиеся </a:t>
            </a: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лекарственные средства (настои, отвары, микстуры), а также</a:t>
            </a:r>
            <a:r>
              <a:rPr lang="ru-RU" sz="135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мази размещают тоже в холодильнике, предназначенном для хранения лекарственных</a:t>
            </a:r>
            <a:r>
              <a:rPr lang="ru-RU" sz="135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препаратов. На разных полках холодильника температура колеблется от +2 (на</a:t>
            </a:r>
            <a:r>
              <a:rPr lang="ru-RU" sz="135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верхней) до + 10 ° С (на нижней). Препарат может стать непригодным, если его поместить не на ту полку холодильника. Температура, при которой должен храниться</a:t>
            </a:r>
            <a:r>
              <a:rPr lang="ru-RU" sz="135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лекарственный препарат, указана на упаковке. Срок хранения настоев и микстур в</a:t>
            </a:r>
            <a:r>
              <a:rPr lang="ru-RU" sz="135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холодильнике </a:t>
            </a: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не более 3 дней. Признаками непригодности таких лекарственных</a:t>
            </a:r>
            <a:r>
              <a:rPr lang="ru-RU" sz="135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средств являются помутнение, изменение цвета, появление неприятного запаха . Настойки, растворы, экстракты, </a:t>
            </a:r>
            <a:r>
              <a:rPr kumimoji="0" lang="ru-RU" sz="135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-Oblique"/>
              </a:rPr>
              <a:t>приготовленные на спирту, </a:t>
            </a: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со временем становятся</a:t>
            </a:r>
            <a:r>
              <a:rPr lang="ru-RU" sz="135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более концентрированными вследствие испарения спирта, поэтому эти лекарственные</a:t>
            </a:r>
            <a:r>
              <a:rPr lang="ru-RU" sz="135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формы следует хранить во флаконах с плотно притертыми пробками</a:t>
            </a:r>
            <a:r>
              <a:rPr lang="ru-RU" sz="135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3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или хорошо завинчивающимися крышками.</a:t>
            </a:r>
            <a:endParaRPr kumimoji="0" lang="ru-RU" sz="13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7926708" cy="1214446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Segoe Script" pitchFamily="34" charset="0"/>
              </a:rPr>
              <a:t>Nota </a:t>
            </a:r>
            <a:r>
              <a:rPr lang="en-US" sz="4800" dirty="0" err="1" smtClean="0">
                <a:solidFill>
                  <a:srgbClr val="C00000"/>
                </a:solidFill>
                <a:latin typeface="Segoe Script" pitchFamily="34" charset="0"/>
              </a:rPr>
              <a:t>bene</a:t>
            </a:r>
            <a:endParaRPr lang="ru-RU" sz="4800" dirty="0">
              <a:solidFill>
                <a:srgbClr val="C0000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1357298"/>
            <a:ext cx="4075936" cy="560009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Сестринский персонал не имеет права: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менять форму лекарственных средств и их упаковку;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одинаковые лекарственные средства из разных упаковок объединять в одну;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заменять и исправлять надписи на этикетке с лекарственным средством;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хранить лекарственные средства без этикеток.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C:\Users\admin\Desktop\Сабина\презентация\pillen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428736"/>
            <a:ext cx="3786214" cy="43577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1720" y="0"/>
            <a:ext cx="5000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 </a:t>
            </a: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357298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Пути введения лекарственных средств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785926"/>
            <a:ext cx="2707764" cy="107157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2800" b="1" dirty="0" err="1" smtClean="0">
                <a:solidFill>
                  <a:srgbClr val="00B0F0"/>
                </a:solidFill>
              </a:rPr>
              <a:t>энтеральный</a:t>
            </a:r>
            <a:endParaRPr lang="ru-RU" sz="12800" b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sz="5600" b="1" dirty="0" smtClean="0">
                <a:solidFill>
                  <a:srgbClr val="00B0F0"/>
                </a:solidFill>
              </a:rPr>
              <a:t>(через желудочно-кишечный тракт)</a:t>
            </a:r>
            <a:endParaRPr lang="ru-RU" sz="5600" b="1" dirty="0">
              <a:solidFill>
                <a:srgbClr val="00B0F0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 rot="19802055">
            <a:off x="6732714" y="1195074"/>
            <a:ext cx="285752" cy="1090004"/>
          </a:xfrm>
          <a:prstGeom prst="downArrow">
            <a:avLst>
              <a:gd name="adj1" fmla="val 50000"/>
              <a:gd name="adj2" fmla="val 594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647794">
            <a:off x="2655952" y="1220887"/>
            <a:ext cx="285752" cy="1054657"/>
          </a:xfrm>
          <a:prstGeom prst="downArrow">
            <a:avLst>
              <a:gd name="adj1" fmla="val 50000"/>
              <a:gd name="adj2" fmla="val 594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143504" y="2071678"/>
            <a:ext cx="378621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00B0F0"/>
                </a:solidFill>
              </a:rPr>
              <a:t>Парантеральный</a:t>
            </a:r>
            <a:endParaRPr lang="ru-RU" sz="3200" b="1" dirty="0" smtClean="0">
              <a:solidFill>
                <a:srgbClr val="00B0F0"/>
              </a:solidFill>
            </a:endParaRPr>
          </a:p>
          <a:p>
            <a:r>
              <a:rPr lang="ru-RU" sz="1400" b="1" dirty="0" smtClean="0">
                <a:solidFill>
                  <a:srgbClr val="00B0F0"/>
                </a:solidFill>
              </a:rPr>
              <a:t>(минуя желудочно-кишечный тракт)</a:t>
            </a:r>
          </a:p>
          <a:p>
            <a:endParaRPr lang="ru-RU" sz="3200" b="1" dirty="0">
              <a:solidFill>
                <a:srgbClr val="00B0F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rot="2640000" flipH="1">
            <a:off x="1204235" y="2671866"/>
            <a:ext cx="136669" cy="64294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trike="sngStrike" dirty="0"/>
          </a:p>
        </p:txBody>
      </p:sp>
      <p:sp>
        <p:nvSpPr>
          <p:cNvPr id="12" name="Стрелка вниз 11"/>
          <p:cNvSpPr/>
          <p:nvPr/>
        </p:nvSpPr>
        <p:spPr>
          <a:xfrm rot="1020000">
            <a:off x="1805347" y="3007210"/>
            <a:ext cx="142876" cy="64294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trike="sngStrike" dirty="0"/>
          </a:p>
        </p:txBody>
      </p:sp>
      <p:sp>
        <p:nvSpPr>
          <p:cNvPr id="13" name="Стрелка вниз 12"/>
          <p:cNvSpPr/>
          <p:nvPr/>
        </p:nvSpPr>
        <p:spPr>
          <a:xfrm rot="-120000">
            <a:off x="2654350" y="3002669"/>
            <a:ext cx="142876" cy="64294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trike="sngStrike" dirty="0"/>
          </a:p>
        </p:txBody>
      </p:sp>
      <p:sp>
        <p:nvSpPr>
          <p:cNvPr id="14" name="Стрелка вниз 13"/>
          <p:cNvSpPr/>
          <p:nvPr/>
        </p:nvSpPr>
        <p:spPr>
          <a:xfrm rot="-2340000">
            <a:off x="3421069" y="2813854"/>
            <a:ext cx="142876" cy="64294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trike="sngStrike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3143248"/>
            <a:ext cx="13573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Пероральный</a:t>
            </a:r>
            <a:r>
              <a:rPr lang="en-US" sz="1400" dirty="0" smtClean="0"/>
              <a:t> </a:t>
            </a:r>
            <a:r>
              <a:rPr lang="ru-RU" sz="1400" dirty="0" smtClean="0"/>
              <a:t>(</a:t>
            </a:r>
            <a:r>
              <a:rPr lang="en-US" sz="1100" dirty="0" smtClean="0"/>
              <a:t>per </a:t>
            </a:r>
            <a:r>
              <a:rPr lang="en-US" sz="1100" dirty="0" err="1" smtClean="0"/>
              <a:t>os</a:t>
            </a:r>
            <a:r>
              <a:rPr lang="ru-RU" sz="1100" dirty="0" smtClean="0"/>
              <a:t> –</a:t>
            </a:r>
            <a:r>
              <a:rPr lang="ru-RU" sz="1400" dirty="0" smtClean="0"/>
              <a:t>внутрь </a:t>
            </a:r>
            <a:r>
              <a:rPr lang="ru-RU" sz="1400" dirty="0" err="1" smtClean="0"/>
              <a:t>чероз</a:t>
            </a:r>
            <a:r>
              <a:rPr lang="ru-RU" sz="1400" dirty="0" smtClean="0"/>
              <a:t> рот</a:t>
            </a:r>
            <a:r>
              <a:rPr lang="en-US" sz="1400" dirty="0" smtClean="0"/>
              <a:t>)</a:t>
            </a:r>
            <a:endParaRPr lang="ru-RU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928662" y="3571876"/>
            <a:ext cx="150019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err="1" smtClean="0"/>
              <a:t>Сублингвальный</a:t>
            </a:r>
            <a:r>
              <a:rPr lang="ru-RU" sz="1300" dirty="0" smtClean="0"/>
              <a:t> </a:t>
            </a:r>
          </a:p>
          <a:p>
            <a:r>
              <a:rPr lang="ru-RU" sz="1300" dirty="0" smtClean="0"/>
              <a:t>(</a:t>
            </a:r>
            <a:r>
              <a:rPr lang="en-US" sz="1300" dirty="0" smtClean="0"/>
              <a:t>sub lingua-</a:t>
            </a:r>
            <a:r>
              <a:rPr lang="ru-RU" sz="1300" dirty="0" smtClean="0"/>
              <a:t>под язык)</a:t>
            </a:r>
            <a:r>
              <a:rPr lang="en-US" sz="1300" dirty="0" smtClean="0"/>
              <a:t> </a:t>
            </a:r>
            <a:endParaRPr lang="ru-RU" sz="1300" dirty="0"/>
          </a:p>
        </p:txBody>
      </p:sp>
      <p:sp>
        <p:nvSpPr>
          <p:cNvPr id="21" name="TextBox 20"/>
          <p:cNvSpPr txBox="1"/>
          <p:nvPr/>
        </p:nvSpPr>
        <p:spPr>
          <a:xfrm>
            <a:off x="2214546" y="3643314"/>
            <a:ext cx="150019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err="1" smtClean="0"/>
              <a:t>Трансбуккальный</a:t>
            </a:r>
            <a:endParaRPr lang="ru-RU" sz="1300" dirty="0" smtClean="0"/>
          </a:p>
          <a:p>
            <a:r>
              <a:rPr lang="ru-RU" sz="1300" dirty="0" smtClean="0"/>
              <a:t>      (за щеку)</a:t>
            </a:r>
            <a:endParaRPr lang="ru-RU" sz="1300" dirty="0"/>
          </a:p>
        </p:txBody>
      </p:sp>
      <p:sp>
        <p:nvSpPr>
          <p:cNvPr id="22" name="TextBox 21"/>
          <p:cNvSpPr txBox="1"/>
          <p:nvPr/>
        </p:nvSpPr>
        <p:spPr>
          <a:xfrm>
            <a:off x="3571868" y="335756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Ректальный (</a:t>
            </a:r>
            <a:r>
              <a:rPr lang="en-US" sz="1200" dirty="0" smtClean="0"/>
              <a:t>per rectum-</a:t>
            </a:r>
            <a:r>
              <a:rPr lang="ru-RU" sz="1200" dirty="0" smtClean="0"/>
              <a:t>через прямую кишку)</a:t>
            </a:r>
            <a:endParaRPr lang="ru-RU" sz="1200" dirty="0"/>
          </a:p>
        </p:txBody>
      </p:sp>
      <p:sp>
        <p:nvSpPr>
          <p:cNvPr id="23" name="Стрелка вниз 22"/>
          <p:cNvSpPr/>
          <p:nvPr/>
        </p:nvSpPr>
        <p:spPr>
          <a:xfrm rot="1620000">
            <a:off x="5567414" y="2783452"/>
            <a:ext cx="142876" cy="64294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trike="sngStrike" dirty="0"/>
          </a:p>
        </p:txBody>
      </p:sp>
      <p:sp>
        <p:nvSpPr>
          <p:cNvPr id="24" name="Стрелка вниз 23"/>
          <p:cNvSpPr/>
          <p:nvPr/>
        </p:nvSpPr>
        <p:spPr>
          <a:xfrm>
            <a:off x="6643702" y="2857496"/>
            <a:ext cx="142876" cy="928694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trike="sngStrike" dirty="0"/>
          </a:p>
        </p:txBody>
      </p:sp>
      <p:sp>
        <p:nvSpPr>
          <p:cNvPr id="25" name="Стрелка вниз 24"/>
          <p:cNvSpPr/>
          <p:nvPr/>
        </p:nvSpPr>
        <p:spPr>
          <a:xfrm rot="-1500000">
            <a:off x="7950270" y="2773103"/>
            <a:ext cx="142876" cy="64294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trike="sngStrike" dirty="0"/>
          </a:p>
        </p:txBody>
      </p:sp>
      <p:sp>
        <p:nvSpPr>
          <p:cNvPr id="26" name="TextBox 25"/>
          <p:cNvSpPr txBox="1"/>
          <p:nvPr/>
        </p:nvSpPr>
        <p:spPr>
          <a:xfrm>
            <a:off x="4929190" y="3357562"/>
            <a:ext cx="1285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Ингаляционный</a:t>
            </a:r>
            <a:endParaRPr lang="ru-RU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7715272" y="3357562"/>
            <a:ext cx="1428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 smtClean="0"/>
              <a:t>Трансдермальный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    (через кожу)</a:t>
            </a:r>
            <a:endParaRPr lang="ru-RU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5929322" y="3786190"/>
            <a:ext cx="1714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        Инъекционный </a:t>
            </a:r>
            <a:endParaRPr lang="ru-RU" sz="1200" dirty="0"/>
          </a:p>
        </p:txBody>
      </p:sp>
      <p:sp>
        <p:nvSpPr>
          <p:cNvPr id="29" name="Стрелка вниз 28"/>
          <p:cNvSpPr/>
          <p:nvPr/>
        </p:nvSpPr>
        <p:spPr>
          <a:xfrm rot="-2820000">
            <a:off x="7305504" y="3987587"/>
            <a:ext cx="162183" cy="90352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trike="sngStrike" dirty="0"/>
          </a:p>
        </p:txBody>
      </p:sp>
      <p:sp>
        <p:nvSpPr>
          <p:cNvPr id="30" name="Стрелка вниз 29"/>
          <p:cNvSpPr/>
          <p:nvPr/>
        </p:nvSpPr>
        <p:spPr>
          <a:xfrm>
            <a:off x="6715140" y="4143380"/>
            <a:ext cx="142876" cy="64294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trike="sngStrike" dirty="0"/>
          </a:p>
        </p:txBody>
      </p:sp>
      <p:sp>
        <p:nvSpPr>
          <p:cNvPr id="31" name="Стрелка вниз 30"/>
          <p:cNvSpPr/>
          <p:nvPr/>
        </p:nvSpPr>
        <p:spPr>
          <a:xfrm rot="-3480000">
            <a:off x="7509993" y="3865422"/>
            <a:ext cx="142876" cy="64294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trike="sngStrike" dirty="0"/>
          </a:p>
        </p:txBody>
      </p:sp>
      <p:sp>
        <p:nvSpPr>
          <p:cNvPr id="32" name="Стрелка вниз 31"/>
          <p:cNvSpPr/>
          <p:nvPr/>
        </p:nvSpPr>
        <p:spPr>
          <a:xfrm rot="1740000">
            <a:off x="6147656" y="4066270"/>
            <a:ext cx="142876" cy="64294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trike="sngStrike" dirty="0"/>
          </a:p>
        </p:txBody>
      </p:sp>
      <p:sp>
        <p:nvSpPr>
          <p:cNvPr id="33" name="TextBox 32"/>
          <p:cNvSpPr txBox="1"/>
          <p:nvPr/>
        </p:nvSpPr>
        <p:spPr>
          <a:xfrm>
            <a:off x="7786710" y="4214818"/>
            <a:ext cx="13572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Внутриполостной</a:t>
            </a:r>
            <a:endParaRPr lang="ru-RU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7500958" y="4714884"/>
            <a:ext cx="1857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Через оболочки мозга:</a:t>
            </a:r>
          </a:p>
          <a:p>
            <a:r>
              <a:rPr lang="ru-RU" sz="1200" dirty="0" smtClean="0"/>
              <a:t>-субарахноидальный; </a:t>
            </a:r>
          </a:p>
          <a:p>
            <a:r>
              <a:rPr lang="ru-RU" sz="1200" dirty="0" smtClean="0"/>
              <a:t>-</a:t>
            </a:r>
            <a:r>
              <a:rPr lang="ru-RU" sz="1200" dirty="0" err="1" smtClean="0"/>
              <a:t>субдуральный</a:t>
            </a:r>
            <a:r>
              <a:rPr lang="ru-RU" sz="1200" dirty="0" smtClean="0"/>
              <a:t>;</a:t>
            </a:r>
          </a:p>
          <a:p>
            <a:r>
              <a:rPr lang="ru-RU" sz="1200" dirty="0" smtClean="0"/>
              <a:t>-</a:t>
            </a:r>
            <a:r>
              <a:rPr lang="ru-RU" sz="1200" dirty="0" err="1" smtClean="0"/>
              <a:t>субокципитальный</a:t>
            </a:r>
            <a:endParaRPr lang="ru-RU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6215074" y="4786322"/>
            <a:ext cx="1428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Внутримышечный</a:t>
            </a:r>
            <a:endParaRPr lang="ru-RU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5429256" y="4643446"/>
            <a:ext cx="1143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Подкожный</a:t>
            </a:r>
            <a:endParaRPr lang="ru-RU" sz="1200" dirty="0"/>
          </a:p>
        </p:txBody>
      </p:sp>
      <p:sp>
        <p:nvSpPr>
          <p:cNvPr id="37" name="Стрелка вниз 36"/>
          <p:cNvSpPr/>
          <p:nvPr/>
        </p:nvSpPr>
        <p:spPr>
          <a:xfrm rot="3240000">
            <a:off x="5493893" y="3678029"/>
            <a:ext cx="161399" cy="1478259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trike="sngStrike" dirty="0"/>
          </a:p>
        </p:txBody>
      </p:sp>
      <p:sp>
        <p:nvSpPr>
          <p:cNvPr id="38" name="TextBox 37"/>
          <p:cNvSpPr txBox="1"/>
          <p:nvPr/>
        </p:nvSpPr>
        <p:spPr>
          <a:xfrm>
            <a:off x="4071934" y="4857760"/>
            <a:ext cx="1500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Внутрисосудистый</a:t>
            </a:r>
            <a:endParaRPr lang="ru-RU" sz="1200" dirty="0"/>
          </a:p>
        </p:txBody>
      </p:sp>
      <p:sp>
        <p:nvSpPr>
          <p:cNvPr id="44" name="Стрелка вниз 43"/>
          <p:cNvSpPr/>
          <p:nvPr/>
        </p:nvSpPr>
        <p:spPr>
          <a:xfrm rot="-2160000">
            <a:off x="5397772" y="5074496"/>
            <a:ext cx="134406" cy="57630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 вниз 44"/>
          <p:cNvSpPr/>
          <p:nvPr/>
        </p:nvSpPr>
        <p:spPr>
          <a:xfrm rot="1980000">
            <a:off x="4146592" y="5062188"/>
            <a:ext cx="134406" cy="57630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трелка вниз 46"/>
          <p:cNvSpPr/>
          <p:nvPr/>
        </p:nvSpPr>
        <p:spPr>
          <a:xfrm>
            <a:off x="4714876" y="5143512"/>
            <a:ext cx="142876" cy="64294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trike="sngStrike" dirty="0"/>
          </a:p>
        </p:txBody>
      </p:sp>
      <p:sp>
        <p:nvSpPr>
          <p:cNvPr id="48" name="TextBox 47"/>
          <p:cNvSpPr txBox="1"/>
          <p:nvPr/>
        </p:nvSpPr>
        <p:spPr>
          <a:xfrm>
            <a:off x="5429256" y="5572140"/>
            <a:ext cx="1643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Внутриартериальный</a:t>
            </a:r>
            <a:endParaRPr lang="ru-RU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4143372" y="5715016"/>
            <a:ext cx="1500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Внутриаортальный</a:t>
            </a:r>
            <a:endParaRPr lang="ru-RU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3071802" y="5572140"/>
            <a:ext cx="1214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Внутривенный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266"/>
            <a:ext cx="74980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Энтеральный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764704"/>
            <a:ext cx="7954638" cy="6192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Преимущества: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Простота, удобство и доступность применения пациентом;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требует помощи медперсонала и специального инструментария;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Пролонгированное действие лекарственных веществ.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Частичная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инактивация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лекарственного препарата в печени;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Зависимость действия от возраста, состояния организма, индивидуальной чувствительности и патологических процессов в организме;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Неполное всасывание в пищеварительном тракте;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эффективен для оказания экстренной медицинской помощи;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Введение лекарственных средств через рот невозможно при рвоте и в бессознательном состоянии;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Побочное воздействие на слизистую оболочку ЖКТ.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49808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Инъекционный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548680"/>
            <a:ext cx="7848872" cy="619268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Преимущества: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Быстрота фармакотерапевтического действия;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биодоступность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введения л/с разрушающихся в ЖКТ;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Точность дозирования лекарственных веществ;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локального воздействия на конкретную область;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преодолевать барьеры - гематоэнцефалический и др.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Обязательное участие обученного медицинского персонала;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Болезненность манипуляции и возможность осложнений;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Обязательность соблюдения правил асептики и антисептики;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специального инструментария;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Относительная сложность введения.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2536" y="0"/>
            <a:ext cx="8171464" cy="836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приема лекарственных средств в медицинских организациях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47864" y="1052736"/>
            <a:ext cx="5796136" cy="580526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редства с пометкой «до еды» пациент принимает за 15 мин до приема пищи;</a:t>
            </a:r>
          </a:p>
          <a:p>
            <a:pPr>
              <a:buFont typeface="Wingdings" pitchFamily="2" charset="2"/>
              <a:buChar char="q"/>
            </a:pP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пометкой «после еды» — через 15 мин после него;</a:t>
            </a:r>
          </a:p>
          <a:p>
            <a:pPr>
              <a:buFont typeface="Wingdings" pitchFamily="2" charset="2"/>
              <a:buChar char="q"/>
            </a:pP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средства, предназначенные для приема «натощак» (противоглистные, слабительные и др.), пациент принимает утром за 20—60 мин до завтрака; </a:t>
            </a:r>
          </a:p>
          <a:p>
            <a:pPr>
              <a:buFont typeface="Wingdings" pitchFamily="2" charset="2"/>
              <a:buChar char="q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нотворные пациентом принимает за 30 мин до сна (если одновременно назначено обезболивающее, его дают за 15—20 мин до снотворного средства);</a:t>
            </a:r>
          </a:p>
          <a:p>
            <a:pPr>
              <a:buFont typeface="Wingdings" pitchFamily="2" charset="2"/>
              <a:buChar char="q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аблетки, драже, капсулы, пилюли пациент помещает на корень языка и запивает небольшим количеством (не менее 50 мл) воды (в некоторых случаях — киселем или молоком);</a:t>
            </a:r>
          </a:p>
          <a:p>
            <a:pPr algn="just">
              <a:buFont typeface="Wingdings" pitchFamily="2" charset="2"/>
              <a:buChar char="q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 пациент не может проглотить таблетку целиком, можно предложить ему предварительно разжевать ее (если это разрешено в аннотации к лекарственному средству);</a:t>
            </a:r>
          </a:p>
          <a:p>
            <a:pPr algn="just">
              <a:buFont typeface="Wingdings" pitchFamily="2" charset="2"/>
              <a:buChar char="q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раже, капсулы, пилюли принимают в неизмененном виде;</a:t>
            </a:r>
          </a:p>
          <a:p>
            <a:pPr>
              <a:buFont typeface="Wingdings" pitchFamily="2" charset="2"/>
              <a:buChar char="q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орошок высыпают пациенту на корень языка, дают запить водой или предварительно разводят в воде (если это разрешено в аннотации);</a:t>
            </a:r>
          </a:p>
          <a:p>
            <a:pPr>
              <a:buFont typeface="Wingdings" pitchFamily="2" charset="2"/>
              <a:buChar char="q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астои, растворы, микстуры, отвары чаще всего назначают по столовой ложке (15 мл);</a:t>
            </a:r>
          </a:p>
          <a:p>
            <a:pPr>
              <a:buFont typeface="Wingdings" pitchFamily="2" charset="2"/>
              <a:buChar char="q"/>
            </a:pP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спиртовые настойки, экстракты и некоторые растворы (например 0,1-процентный раствор атропина сульфата) назначают в каплях.</a:t>
            </a:r>
          </a:p>
        </p:txBody>
      </p:sp>
      <p:pic>
        <p:nvPicPr>
          <p:cNvPr id="1026" name="Picture 2" descr="C:\Users\admin\Desktop\Сабина\презентация\a7b73c30f7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80624"/>
            <a:ext cx="3347864" cy="37184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357298"/>
            <a:ext cx="7708392" cy="5500702"/>
          </a:xfrm>
        </p:spPr>
        <p:txBody>
          <a:bodyPr>
            <a:normAutofit/>
          </a:bodyPr>
          <a:lstStyle/>
          <a:p>
            <a:pPr algn="just"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600" i="1" u="sng" dirty="0">
                <a:latin typeface="Times New Roman"/>
                <a:ea typeface="Times New Roman"/>
              </a:rPr>
              <a:t>Основные источники: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180340" algn="l"/>
                <a:tab pos="630555" algn="l"/>
              </a:tabLst>
            </a:pPr>
            <a:r>
              <a:rPr lang="ru-RU" sz="1600" dirty="0">
                <a:latin typeface="Times New Roman"/>
                <a:ea typeface="Times New Roman"/>
                <a:cs typeface="Arial"/>
              </a:rPr>
              <a:t>Мухина, С.А. Теоретические основы сестринского дела [Текст] / С.А Мухина, И. </a:t>
            </a:r>
            <a:r>
              <a:rPr lang="ru-RU" sz="1600" dirty="0" err="1">
                <a:latin typeface="Times New Roman"/>
                <a:ea typeface="Times New Roman"/>
                <a:cs typeface="Arial"/>
              </a:rPr>
              <a:t>Тарновская</a:t>
            </a:r>
            <a:r>
              <a:rPr lang="ru-RU" sz="1600" dirty="0">
                <a:latin typeface="Times New Roman"/>
                <a:ea typeface="Times New Roman"/>
                <a:cs typeface="Arial"/>
              </a:rPr>
              <a:t>. – М.: ГЭОТАР – Медиа, </a:t>
            </a:r>
            <a:r>
              <a:rPr lang="ru-RU" sz="1600" dirty="0" smtClean="0">
                <a:latin typeface="Times New Roman"/>
                <a:ea typeface="Times New Roman"/>
                <a:cs typeface="Arial"/>
              </a:rPr>
              <a:t>2016. </a:t>
            </a:r>
            <a:r>
              <a:rPr lang="ru-RU" sz="1600" dirty="0">
                <a:latin typeface="Times New Roman"/>
                <a:ea typeface="Times New Roman"/>
                <a:cs typeface="Arial"/>
              </a:rPr>
              <a:t>- 368с.</a:t>
            </a:r>
            <a:endParaRPr lang="ru-RU" sz="1400" dirty="0">
              <a:latin typeface="Times New Roman"/>
              <a:ea typeface="Times New Roman"/>
              <a:cs typeface="Arial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180340" algn="l"/>
                <a:tab pos="630555" algn="l"/>
              </a:tabLst>
            </a:pPr>
            <a:r>
              <a:rPr lang="ru-RU" sz="1600" dirty="0">
                <a:latin typeface="Times New Roman"/>
                <a:ea typeface="Times New Roman"/>
                <a:cs typeface="Arial"/>
              </a:rPr>
              <a:t>Мухина, С.А. Практическое руководство к предмету «Основы сестринского дела»  [Текст] / С.А Мухина, И. </a:t>
            </a:r>
            <a:r>
              <a:rPr lang="ru-RU" sz="1600" dirty="0" err="1">
                <a:latin typeface="Times New Roman"/>
                <a:ea typeface="Times New Roman"/>
                <a:cs typeface="Arial"/>
              </a:rPr>
              <a:t>Тарновская</a:t>
            </a:r>
            <a:r>
              <a:rPr lang="ru-RU" sz="1600" dirty="0">
                <a:latin typeface="Times New Roman"/>
                <a:ea typeface="Times New Roman"/>
                <a:cs typeface="Arial"/>
              </a:rPr>
              <a:t>.  – М.: ГЭОТАР – Медиа, </a:t>
            </a:r>
            <a:r>
              <a:rPr lang="ru-RU" sz="1600" dirty="0" smtClean="0">
                <a:latin typeface="Times New Roman"/>
                <a:ea typeface="Times New Roman"/>
                <a:cs typeface="Arial"/>
              </a:rPr>
              <a:t>2016. </a:t>
            </a:r>
            <a:r>
              <a:rPr lang="ru-RU" sz="1600" dirty="0">
                <a:latin typeface="Times New Roman"/>
                <a:ea typeface="Times New Roman"/>
                <a:cs typeface="Arial"/>
              </a:rPr>
              <a:t>- 512с.</a:t>
            </a:r>
            <a:endParaRPr lang="ru-RU" sz="1400" dirty="0">
              <a:latin typeface="Times New Roman"/>
              <a:ea typeface="Times New Roman"/>
              <a:cs typeface="Arial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180340" algn="l"/>
                <a:tab pos="630555" algn="l"/>
              </a:tabLst>
            </a:pPr>
            <a:r>
              <a:rPr lang="ru-RU" sz="1600" dirty="0" err="1">
                <a:latin typeface="Times New Roman"/>
                <a:ea typeface="Times New Roman"/>
                <a:cs typeface="Arial"/>
              </a:rPr>
              <a:t>Обуховец</a:t>
            </a:r>
            <a:r>
              <a:rPr lang="ru-RU" sz="1600" dirty="0">
                <a:latin typeface="Times New Roman"/>
                <a:ea typeface="Times New Roman"/>
                <a:cs typeface="Arial"/>
              </a:rPr>
              <a:t>, Т.П. Основы сестринского дела [Текст] / Т.П. </a:t>
            </a:r>
            <a:r>
              <a:rPr lang="ru-RU" sz="1600" dirty="0" err="1">
                <a:latin typeface="Times New Roman"/>
                <a:ea typeface="Times New Roman"/>
                <a:cs typeface="Arial"/>
              </a:rPr>
              <a:t>Обуховец</a:t>
            </a:r>
            <a:r>
              <a:rPr lang="ru-RU" sz="1600" dirty="0">
                <a:latin typeface="Times New Roman"/>
                <a:ea typeface="Times New Roman"/>
                <a:cs typeface="Arial"/>
              </a:rPr>
              <a:t>, О. Чернова. – Ростов-на-Дону.: Феникс </a:t>
            </a:r>
            <a:r>
              <a:rPr lang="ru-RU" sz="1600" dirty="0" smtClean="0">
                <a:latin typeface="Times New Roman"/>
                <a:ea typeface="Times New Roman"/>
                <a:cs typeface="Arial"/>
              </a:rPr>
              <a:t>2016. </a:t>
            </a:r>
            <a:r>
              <a:rPr lang="ru-RU" sz="1600" dirty="0">
                <a:latin typeface="Times New Roman"/>
                <a:ea typeface="Times New Roman"/>
                <a:cs typeface="Arial"/>
              </a:rPr>
              <a:t>- 766с.</a:t>
            </a:r>
            <a:endParaRPr lang="ru-RU" sz="1400" dirty="0">
              <a:latin typeface="Times New Roman"/>
              <a:ea typeface="Times New Roman"/>
              <a:cs typeface="Arial"/>
            </a:endParaRPr>
          </a:p>
          <a:p>
            <a:pPr marL="82296" indent="0" algn="just"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400" dirty="0">
                <a:latin typeface="Times New Roman"/>
                <a:ea typeface="Times New Roman"/>
              </a:rPr>
              <a:t> </a:t>
            </a:r>
          </a:p>
          <a:p>
            <a:pPr algn="just"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600" i="1" u="sng" dirty="0">
                <a:latin typeface="Times New Roman"/>
                <a:ea typeface="Times New Roman"/>
              </a:rPr>
              <a:t>Дополнительные источники:</a:t>
            </a:r>
            <a:endParaRPr lang="ru-RU" sz="1400" dirty="0">
              <a:latin typeface="Times New Roman"/>
              <a:ea typeface="Times New Roman"/>
            </a:endParaRPr>
          </a:p>
          <a:p>
            <a:pPr marL="82296" indent="0" algn="just"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600" dirty="0">
                <a:solidFill>
                  <a:srgbClr val="FF0000"/>
                </a:solidFill>
                <a:latin typeface="Times New Roman"/>
                <a:ea typeface="Times New Roman"/>
              </a:rPr>
              <a:t> </a:t>
            </a:r>
            <a:endParaRPr lang="ru-RU" sz="1400" dirty="0">
              <a:latin typeface="Times New Roman"/>
              <a:ea typeface="Times New Roman"/>
            </a:endParaRPr>
          </a:p>
          <a:p>
            <a:pPr marL="82296" indent="0" algn="just"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600" dirty="0">
                <a:latin typeface="Times New Roman"/>
                <a:ea typeface="Times New Roman"/>
              </a:rPr>
              <a:t>1. Мухина, С.А. Теоретические основы сестринского дела [Текст] / С.А Мухина, И. </a:t>
            </a:r>
            <a:r>
              <a:rPr lang="ru-RU" sz="1600" dirty="0" err="1">
                <a:latin typeface="Times New Roman"/>
                <a:ea typeface="Times New Roman"/>
              </a:rPr>
              <a:t>Тарновская</a:t>
            </a:r>
            <a:r>
              <a:rPr lang="ru-RU" sz="1600" dirty="0">
                <a:latin typeface="Times New Roman"/>
                <a:ea typeface="Times New Roman"/>
              </a:rPr>
              <a:t>. – М.: ГЭОТАР – Медиа, </a:t>
            </a:r>
            <a:r>
              <a:rPr lang="ru-RU" sz="1600" dirty="0" smtClean="0">
                <a:latin typeface="Times New Roman"/>
                <a:ea typeface="Times New Roman"/>
              </a:rPr>
              <a:t>2013. </a:t>
            </a:r>
            <a:r>
              <a:rPr lang="ru-RU" sz="1600" dirty="0">
                <a:latin typeface="Times New Roman"/>
                <a:ea typeface="Times New Roman"/>
              </a:rPr>
              <a:t>- 368с.</a:t>
            </a:r>
            <a:endParaRPr lang="ru-RU" sz="1400" dirty="0">
              <a:latin typeface="Times New Roman"/>
              <a:ea typeface="Times New Roman"/>
            </a:endParaRPr>
          </a:p>
          <a:p>
            <a:pPr marL="82296" indent="0" algn="just"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600" dirty="0">
                <a:latin typeface="Times New Roman"/>
                <a:ea typeface="Times New Roman"/>
              </a:rPr>
              <a:t>2. Мухина, С.А. Практическое руководство к предмету «Основы сестринского дела»  [Текст] / С.А Мухина, И. </a:t>
            </a:r>
            <a:r>
              <a:rPr lang="ru-RU" sz="1600" dirty="0" err="1">
                <a:latin typeface="Times New Roman"/>
                <a:ea typeface="Times New Roman"/>
              </a:rPr>
              <a:t>Тарновская</a:t>
            </a:r>
            <a:r>
              <a:rPr lang="ru-RU" sz="1600" dirty="0">
                <a:latin typeface="Times New Roman"/>
                <a:ea typeface="Times New Roman"/>
              </a:rPr>
              <a:t>.  – М.: ГЭОТАР – Медиа, </a:t>
            </a:r>
            <a:r>
              <a:rPr lang="ru-RU" sz="1600" dirty="0" smtClean="0">
                <a:latin typeface="Times New Roman"/>
                <a:ea typeface="Times New Roman"/>
              </a:rPr>
              <a:t>2013. </a:t>
            </a:r>
            <a:r>
              <a:rPr lang="ru-RU" sz="1600" dirty="0">
                <a:latin typeface="Times New Roman"/>
                <a:ea typeface="Times New Roman"/>
              </a:rPr>
              <a:t>- 512с.</a:t>
            </a:r>
            <a:endParaRPr lang="ru-RU" sz="1400" dirty="0">
              <a:latin typeface="Times New Roman"/>
              <a:ea typeface="Times New Roman"/>
            </a:endParaRPr>
          </a:p>
          <a:p>
            <a:pPr marL="82296" indent="0" algn="just"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600" dirty="0">
                <a:latin typeface="Times New Roman"/>
                <a:ea typeface="Times New Roman"/>
              </a:rPr>
              <a:t>3. </a:t>
            </a:r>
            <a:r>
              <a:rPr lang="ru-RU" sz="1600" dirty="0" err="1">
                <a:latin typeface="Times New Roman"/>
                <a:ea typeface="Times New Roman"/>
              </a:rPr>
              <a:t>Обуховец</a:t>
            </a:r>
            <a:r>
              <a:rPr lang="ru-RU" sz="1600" dirty="0">
                <a:latin typeface="Times New Roman"/>
                <a:ea typeface="Times New Roman"/>
              </a:rPr>
              <a:t>, Т.П. Основы сестринского дела [Текст] / Т.П. </a:t>
            </a:r>
            <a:r>
              <a:rPr lang="ru-RU" sz="1600" dirty="0" err="1">
                <a:latin typeface="Times New Roman"/>
                <a:ea typeface="Times New Roman"/>
              </a:rPr>
              <a:t>Обуховец</a:t>
            </a:r>
            <a:r>
              <a:rPr lang="ru-RU" sz="1600" dirty="0">
                <a:latin typeface="Times New Roman"/>
                <a:ea typeface="Times New Roman"/>
              </a:rPr>
              <a:t>, О. Чернова. – Ростов-на-Дону.: </a:t>
            </a:r>
            <a:r>
              <a:rPr lang="ru-RU" sz="1600">
                <a:latin typeface="Times New Roman"/>
                <a:ea typeface="Times New Roman"/>
              </a:rPr>
              <a:t>Феникс </a:t>
            </a:r>
            <a:r>
              <a:rPr lang="ru-RU" sz="1600" smtClean="0">
                <a:latin typeface="Times New Roman"/>
                <a:ea typeface="Times New Roman"/>
              </a:rPr>
              <a:t>2014. </a:t>
            </a:r>
            <a:r>
              <a:rPr lang="ru-RU" sz="1600" dirty="0">
                <a:latin typeface="Times New Roman"/>
                <a:ea typeface="Times New Roman"/>
              </a:rPr>
              <a:t>- 766с.</a:t>
            </a:r>
            <a:endParaRPr lang="ru-RU" sz="1400" dirty="0">
              <a:latin typeface="Times New Roman"/>
              <a:ea typeface="Times New Roman"/>
            </a:endParaRPr>
          </a:p>
          <a:p>
            <a:pPr marL="82296" indent="0">
              <a:buNone/>
            </a:pPr>
            <a:endParaRPr lang="ru-RU" sz="1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      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9496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Выписывание требований на лекарственные средства и порядок получения их из аптеки.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Правила хранения и распределения лекарственных средств в отделении, на сестринском посту, в процедурном кабинете. Выписка, учет и хранение наркотических , сильнодействующих, остродефицитных и дорогостоящих лекарственных средств. Хранение  препаратов списка А и Б. Оформление журнала учета лекарственных средств.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Пути введения лекарственных средств.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Информация необходимая пациенту для осознания участия в лекарственной терапии.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Список литературы. </a:t>
            </a:r>
          </a:p>
          <a:p>
            <a:pPr>
              <a:buFont typeface="Wingdings" pitchFamily="2" charset="2"/>
              <a:buChar char="Ø"/>
            </a:pPr>
            <a:endParaRPr lang="ru-RU" sz="22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719274" cy="17859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Рецепты на лекарственные средства выписываются  на специальных бланках.</a:t>
            </a: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три формы  рецептурных бланков: </a:t>
            </a: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/>
            </a:r>
            <a:br>
              <a:rPr lang="ru-RU" sz="2800" b="1" dirty="0" smtClean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5572132" y="1357298"/>
            <a:ext cx="33575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111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015" y="1357298"/>
            <a:ext cx="4234115" cy="5189113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107-1/ у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эрготамина </a:t>
            </a: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гидротартрат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эфедрина гидрохлорид, </a:t>
            </a: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псевдоэфедринагидрохлорид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декстрометорфана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гидробромид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фенобарбитал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хлордиазепоксид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препаратов групп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ядовитых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сильнодействующих, не входящих в специальные ограничивающие списки (подлежащих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количественному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учету (ПКУ)).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одном рецептурном бланке выписываются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3-х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лекарственных средств. Заверяется такой рецепт подписью и личной печатью врача.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Рецепт действителен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2-х месяцев со дня выписки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User\Desktop\1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41964"/>
            <a:ext cx="4326085" cy="516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369332"/>
            <a:ext cx="4429156" cy="634581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57200" indent="-457200"/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  </a:t>
            </a:r>
            <a:r>
              <a:rPr lang="ru-RU" sz="22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148-1/ у – 88</a:t>
            </a:r>
            <a:r>
              <a:rPr lang="ru-RU" sz="22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на этом бланке выписываются  психотропные вещества списка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Перечня наркотических лекарственных средств; иные лекарственные средства, подлежащие ПКУ; анаболические стероиды. На одном бланке разрешается выписывать только одно наименование лекарственного средства. Заверяется такой рецепт дополнительно к подписи и личной печати врача,  печатью медицинской</a:t>
            </a:r>
            <a:r>
              <a:rPr lang="ru-RU" sz="2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организации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«Для рецептов». Рецепт действителен в течение 10 дней.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0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	</a:t>
            </a:r>
            <a:endParaRPr lang="ru-RU" dirty="0"/>
          </a:p>
        </p:txBody>
      </p:sp>
      <p:pic>
        <p:nvPicPr>
          <p:cNvPr id="2050" name="Picture 2" descr="C:\Users\User\Desktop\бланк 1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9332"/>
            <a:ext cx="4427984" cy="655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116632"/>
            <a:ext cx="3065544" cy="6624736"/>
          </a:xfrm>
        </p:spPr>
        <p:txBody>
          <a:bodyPr>
            <a:noAutofit/>
          </a:bodyPr>
          <a:lstStyle/>
          <a:p>
            <a:r>
              <a:rPr lang="ru-RU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</a:t>
            </a:r>
            <a:r>
              <a:rPr lang="ru-RU" sz="13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107/у-НП</a:t>
            </a:r>
            <a:r>
              <a:rPr lang="ru-RU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Наркотические лекарственные средства и психотропные вещества списка  </a:t>
            </a:r>
            <a:r>
              <a:rPr lang="en-US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установленные Правительством РФ, должны выписываться амбулаторным больным </a:t>
            </a:r>
            <a:r>
              <a:rPr lang="ru-RU" sz="13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специализированных рецептурных бланках </a:t>
            </a:r>
            <a:r>
              <a:rPr lang="ru-RU" sz="13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розового</a:t>
            </a:r>
            <a:r>
              <a:rPr lang="ru-RU" sz="13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цвета с водяными знаками</a:t>
            </a:r>
            <a:r>
              <a:rPr lang="ru-RU" sz="13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 имеет серийный номер</a:t>
            </a:r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одном рецептурном бланке разрешается выписывать только </a:t>
            </a:r>
            <a:r>
              <a:rPr lang="ru-RU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 наименование лекарственного средства</a:t>
            </a:r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Рецепт действителен в течение 5 дней со дня выписки.</a:t>
            </a:r>
            <a:b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Рецепт  должен быть написан рукой врача, подписавшего его,  и заверен его личной печатью. Кроме того, рецепт подписывается главным врачом лечебного учреждения или его заместителем, или заведующим отделением, которые несут ответственность за назначение наркотических лекарственных средств, заверяется круглой печатью лечебно-профилактического учреждения.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Хранение бланков на наркотические средства должно осуществляться только в сейфе, ключ от которого должен находиться у руководителей медицинской организации . Запас этих бланков не должен превышать месячной потребности.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User\Desktop\107уНП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6632"/>
            <a:ext cx="4539039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498080" cy="50405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Раздача лекарственных средств в отделении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620688"/>
            <a:ext cx="7498080" cy="61206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своевременное обеспечение пациентов лекарственными средствами.</a:t>
            </a:r>
          </a:p>
          <a:p>
            <a:pPr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ПРИГОТОВЬТЕ: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Передвижной столик.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Графин с кипяченой водой комнатной температуры.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Мензурки (по кол-ву пациентов).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Лоток для использованных мензурок.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Минеральную воду.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Стаканы (по кол-ву пациентов).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Лекарственные средства в упаковках.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Мази.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Стеклянные палочки.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Мелко порубленные кусочки сахара.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Дальнейший набор зависит от заболеваний пациентов.</a:t>
            </a:r>
          </a:p>
          <a:p>
            <a:pPr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ДЕЙСТВИЙ: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Медсестра раздает лекарственные средства непосредственно из упаковки в рот пациенту и дает запить их водой (0,5 стакана).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Лекарственные средства раздаются не менее, чем три раза в день.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Медсестра обязана объяснить пациенту свойства препарата и ответить на его вопросы.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Если лекарственное средство применяется во время еды или на ночь, медсестра обязана именно в это время принести его и дать выпить пациенту.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Медсестра обязана следить за тем, чтобы пациент не накапливал таблетки и родственники не приносили ему их из дома.</a:t>
            </a:r>
          </a:p>
          <a:p>
            <a:pPr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У пациента могут находиться препараты, снимающие боли в сердце (валидол, нитроглицерин,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нитромазь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валокордин и др.).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928670"/>
            <a:ext cx="7926708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Segoe Script" pitchFamily="34" charset="0"/>
              </a:rPr>
              <a:t>Правила хранения и распределения лекарственных средств в отделение списка А и Б.</a:t>
            </a:r>
            <a:r>
              <a:rPr lang="ru-RU" b="1" dirty="0" smtClean="0">
                <a:solidFill>
                  <a:srgbClr val="FF0000"/>
                </a:solidFill>
                <a:latin typeface="Segoe Script" pitchFamily="34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Segoe Script" pitchFamily="34" charset="0"/>
              </a:rPr>
            </a:br>
            <a:endParaRPr lang="ru-RU" b="1" dirty="0">
              <a:solidFill>
                <a:srgbClr val="FF0000"/>
              </a:solidFill>
              <a:latin typeface="Segoe Script" pitchFamily="34" charset="0"/>
            </a:endParaRPr>
          </a:p>
        </p:txBody>
      </p:sp>
      <p:pic>
        <p:nvPicPr>
          <p:cNvPr id="17410" name="Picture 2" descr="C:\Users\admin\Desktop\Сабина\презентация\ab1-297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714620"/>
            <a:ext cx="5286412" cy="38481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0"/>
            <a:ext cx="4289680" cy="6858000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Хранение наркотических средств и психотропных веществ осуществляется юридическими лицами, имеющими лицензию на деятельность, связанную с оборотом наркотических средств и с правом их хранения. Хранение наркотических средств и психотропных веществ осуществляется в изолированных помещениях, специально оборудованных инженерными и техническими средствами охраны, и в местах 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временного хранения. </a:t>
            </a:r>
            <a:b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В соответствии с Приказом </a:t>
            </a:r>
            <a:r>
              <a:rPr lang="ru-RU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Минздравсоцразвития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РФ от 23.08.2010 N 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706н "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 утверждении Правил хранения лекарственных средств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b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руководители медицинских организаций должны нести персональную ответственность за учет, сохранность, отпуск, назначение и использование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наркотических средств и психотропных веществ и специальных рецептурных бланков.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5" name="Picture 3" descr="C:\Users\admin\Desktop\Сабина\презентация\13427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429000"/>
            <a:ext cx="3168352" cy="260455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8436" name="Picture 4" descr="C:\Users\admin\Desktop\Сабина\презентация\g_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785794"/>
            <a:ext cx="3140992" cy="228601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7164" y="285728"/>
            <a:ext cx="4821116" cy="4500594"/>
          </a:xfrm>
        </p:spPr>
        <p:txBody>
          <a:bodyPr>
            <a:normAutofit/>
          </a:bodyPr>
          <a:lstStyle/>
          <a:p>
            <a:pPr lvl="0" algn="just"/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Наркотические средства, сильнодействующие и ядовитые вещества должны храниться в прикрепленном к полу или стене закрытом и опечатанном сейфе в специально отведенном помещении. На внутренней стороне дверки сейфа должен находиться перечень наркотических средств и психотропных веществ с указанием высших разовых и суточных доз. Наркотические средства и психотропные вещества для парентерального, внутреннего и наружного применения должны храниться раздельно. Запасы наркотических средств и психотропных веществ в отделениях определяются руководителем лечебно-профилактического учреждения и не должны превышать 3-х дневной потребности в них, а в аптеках лечебно-профилактических учреждений - месячной потребности.</a:t>
            </a: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 descr="C:\Users\admin\Desktop\Сабина\презентация\4e85b7c2b7a6a_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571983"/>
            <a:ext cx="3110436" cy="2286017"/>
          </a:xfrm>
          <a:prstGeom prst="rect">
            <a:avLst/>
          </a:prstGeom>
          <a:noFill/>
        </p:spPr>
      </p:pic>
      <p:pic>
        <p:nvPicPr>
          <p:cNvPr id="1026" name="Picture 2" descr="C:\Users\admin\Desktop\Сабина\обрез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348880"/>
            <a:ext cx="3857652" cy="45857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1784</TotalTime>
  <Words>1545</Words>
  <Application>Microsoft Office PowerPoint</Application>
  <PresentationFormat>Экран (4:3)</PresentationFormat>
  <Paragraphs>131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Выписка, хранение и раздача лекарственных средств.</vt:lpstr>
      <vt:lpstr>           Содержание:</vt:lpstr>
      <vt:lpstr>Рецепты на лекарственные средства выписываются  на специальных бланках.  Существуют три формы  рецептурных бланков:    </vt:lpstr>
      <vt:lpstr>2.    Форма № 148-1/ у – 88  -  на этом бланке выписываются  психотропные вещества списка III  Перечня наркотических лекарственных средств; иные лекарственные средства, подлежащие ПКУ; анаболические стероиды. На одном бланке разрешается выписывать только одно наименование лекарственного средства. Заверяется такой рецепт дополнительно к подписи и личной печати врача,  печатью медицинской организации «Для рецептов». Рецепт действителен в течение 10 дней. </vt:lpstr>
      <vt:lpstr>3.  Форма № 107/у-НП  Наркотические лекарственные средства и психотропные вещества списка  II, установленные Правительством РФ, должны выписываться амбулаторным больным на специализированных рецептурных бланках розового цвета с водяными знаками; бланк имеет серийный номер. На одном рецептурном бланке разрешается выписывать только одно наименование лекарственного средства. Рецепт действителен в течение 5 дней со дня выписки. Рецепт  должен быть написан рукой врача, подписавшего его,  и заверен его личной печатью. Кроме того, рецепт подписывается главным врачом лечебного учреждения или его заместителем, или заведующим отделением, которые несут ответственность за назначение наркотических лекарственных средств, заверяется круглой печатью лечебно-профилактического учреждения. Хранение бланков на наркотические средства должно осуществляться только в сейфе, ключ от которого должен находиться у руководителей медицинской организации . Запас этих бланков не должен превышать месячной потребности. </vt:lpstr>
      <vt:lpstr>Раздача лекарственных средств в отделении</vt:lpstr>
      <vt:lpstr>Правила хранения и распределения лекарственных средств в отделение списка А и Б. </vt:lpstr>
      <vt:lpstr>     Хранение наркотических средств и психотропных веществ осуществляется юридическими лицами, имеющими лицензию на деятельность, связанную с оборотом наркотических средств и с правом их хранения. Хранение наркотических средств и психотропных веществ осуществляется в изолированных помещениях, специально оборудованных инженерными и техническими средствами охраны, и в местах временного хранения.       В соответствии с Приказом Минздравсоцразвития РФ от 23.08.2010 N 706н "Об утверждении Правил хранения лекарственных средств" руководители медицинских организаций должны нести персональную ответственность за учет, сохранность, отпуск, назначение и использование наркотических средств и психотропных веществ и специальных рецептурных бланков. </vt:lpstr>
      <vt:lpstr>        Наркотические средства, сильнодействующие и ядовитые вещества должны храниться в прикрепленном к полу или стене закрытом и опечатанном сейфе в специально отведенном помещении. На внутренней стороне дверки сейфа должен находиться перечень наркотических средств и психотропных веществ с указанием высших разовых и суточных доз. Наркотические средства и психотропные вещества для парентерального, внутреннего и наружного применения должны храниться раздельно. Запасы наркотических средств и психотропных веществ в отделениях определяются руководителем лечебно-профилактического учреждения и не должны превышать 3-х дневной потребности в них, а в аптеках лечебно-профилактических учреждений - месячной потребности. </vt:lpstr>
      <vt:lpstr>Вскрытие ампул, введение ампулированных наркотических средств и психотропных веществ пациенту производится процедурной (палатной) медицинской сестрой, имеющей допуск к работе с наркотическими средствами, в присутствии врача с отметкой о проведенной инъекции в истории болезни и листке назначения, заверенной подписями медицинской сестры и врача.</vt:lpstr>
      <vt:lpstr>Дежурные врачи, использованные ампулы из-под наркотических средств и психотропных веществ, обязаны сдавать в этот же день, за исключением выходных и праздничных дней, заместителю руководителя по лечебной части, а в учреждениях, где он отсутствует, - руководителю лечебно-профилактического учреждения. Уничтожение использованных ампул производить не реже одного раза в 10 дней комиссией под председательством руководителя, с оформлением соответствующего акта по установленной форме. </vt:lpstr>
      <vt:lpstr>В холодильнике хранятся:</vt:lpstr>
      <vt:lpstr>Nota bene</vt:lpstr>
      <vt:lpstr>Пути введения лекарственных средств</vt:lpstr>
      <vt:lpstr>Энтеральный</vt:lpstr>
      <vt:lpstr>Инъекционный</vt:lpstr>
      <vt:lpstr>Правила приема лекарственных средств в медицинских организациях</vt:lpstr>
      <vt:lpstr>Литература 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Выписка, хранение и раздача лекарственных средств.</dc:title>
  <dc:creator>admin</dc:creator>
  <cp:lastModifiedBy>Лилия</cp:lastModifiedBy>
  <cp:revision>173</cp:revision>
  <dcterms:created xsi:type="dcterms:W3CDTF">2013-03-26T16:26:36Z</dcterms:created>
  <dcterms:modified xsi:type="dcterms:W3CDTF">2017-01-29T19:13:55Z</dcterms:modified>
</cp:coreProperties>
</file>