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3" r:id="rId19"/>
    <p:sldId id="274" r:id="rId20"/>
    <p:sldId id="275" r:id="rId21"/>
    <p:sldId id="276" r:id="rId22"/>
    <p:sldId id="27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794" y="-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94D4-BA80-4740-BB12-92DF5AFA6863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F99-6EB7-48CE-963F-FAA5C0BD47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94D4-BA80-4740-BB12-92DF5AFA6863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F99-6EB7-48CE-963F-FAA5C0BD47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94D4-BA80-4740-BB12-92DF5AFA6863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F99-6EB7-48CE-963F-FAA5C0BD47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316A5-21F1-458B-B6F2-7D01BD78A7F6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8A62-B8EA-4553-9655-8BFC318BDB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316A5-21F1-458B-B6F2-7D01BD78A7F6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8A62-B8EA-4553-9655-8BFC318BDB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316A5-21F1-458B-B6F2-7D01BD78A7F6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8A62-B8EA-4553-9655-8BFC318BDB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316A5-21F1-458B-B6F2-7D01BD78A7F6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8A62-B8EA-4553-9655-8BFC318BDB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316A5-21F1-458B-B6F2-7D01BD78A7F6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8A62-B8EA-4553-9655-8BFC318BDB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316A5-21F1-458B-B6F2-7D01BD78A7F6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8A62-B8EA-4553-9655-8BFC318BDB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316A5-21F1-458B-B6F2-7D01BD78A7F6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8A62-B8EA-4553-9655-8BFC318BDB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316A5-21F1-458B-B6F2-7D01BD78A7F6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8A62-B8EA-4553-9655-8BFC318BDB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94D4-BA80-4740-BB12-92DF5AFA6863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F99-6EB7-48CE-963F-FAA5C0BD47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316A5-21F1-458B-B6F2-7D01BD78A7F6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8A62-B8EA-4553-9655-8BFC318BDB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316A5-21F1-458B-B6F2-7D01BD78A7F6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8A62-B8EA-4553-9655-8BFC318BDB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316A5-21F1-458B-B6F2-7D01BD78A7F6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8A62-B8EA-4553-9655-8BFC318BDB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94D4-BA80-4740-BB12-92DF5AFA6863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F99-6EB7-48CE-963F-FAA5C0BD47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94D4-BA80-4740-BB12-92DF5AFA6863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F99-6EB7-48CE-963F-FAA5C0BD47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94D4-BA80-4740-BB12-92DF5AFA6863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F99-6EB7-48CE-963F-FAA5C0BD47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94D4-BA80-4740-BB12-92DF5AFA6863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F99-6EB7-48CE-963F-FAA5C0BD47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94D4-BA80-4740-BB12-92DF5AFA6863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F99-6EB7-48CE-963F-FAA5C0BD47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94D4-BA80-4740-BB12-92DF5AFA6863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F99-6EB7-48CE-963F-FAA5C0BD47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94D4-BA80-4740-BB12-92DF5AFA6863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F99-6EB7-48CE-963F-FAA5C0BD47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694D4-BA80-4740-BB12-92DF5AFA6863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15F99-6EB7-48CE-963F-FAA5C0BD47AF}" type="slidenum">
              <a:rPr lang="ru-RU" smtClean="0"/>
              <a:t>‹#›</a:t>
            </a:fld>
            <a:endParaRPr lang="ru-RU"/>
          </a:p>
        </p:txBody>
      </p:sp>
      <p:pic>
        <p:nvPicPr>
          <p:cNvPr id="11" name="Рисунок 10" descr="244.jp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1" y="0"/>
            <a:ext cx="9113469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C316A5-21F1-458B-B6F2-7D01BD78A7F6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28A62-B8EA-4553-9655-8BFC318BDB96}" type="slidenum">
              <a:rPr lang="ru-RU" smtClean="0"/>
              <a:t>‹#›</a:t>
            </a:fld>
            <a:endParaRPr lang="ru-RU"/>
          </a:p>
        </p:txBody>
      </p:sp>
      <p:pic>
        <p:nvPicPr>
          <p:cNvPr id="11" name="Рисунок 10" descr="2.jp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8097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educationmygame.cf/movies-of-holocaust-online.html" TargetMode="Externa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85728"/>
            <a:ext cx="8272466" cy="1470025"/>
          </a:xfrm>
        </p:spPr>
        <p:txBody>
          <a:bodyPr>
            <a:noAutofit/>
          </a:bodyPr>
          <a:lstStyle/>
          <a:p>
            <a:pPr algn="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Межнациональные отношения, конфликты и пути их разрешения</a:t>
            </a:r>
            <a:endParaRPr lang="ru-RU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642910" y="6286520"/>
            <a:ext cx="1857388" cy="35719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Причины межнациональных конфликтов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Социально-экономические</a:t>
            </a:r>
          </a:p>
          <a:p>
            <a:r>
              <a:rPr lang="ru-RU" dirty="0" smtClean="0"/>
              <a:t>Культурно-языковые</a:t>
            </a:r>
          </a:p>
          <a:p>
            <a:r>
              <a:rPr lang="ru-RU" dirty="0" err="1" smtClean="0"/>
              <a:t>Этнодемографические</a:t>
            </a:r>
            <a:endParaRPr lang="ru-RU" dirty="0" smtClean="0"/>
          </a:p>
          <a:p>
            <a:r>
              <a:rPr lang="ru-RU" dirty="0" smtClean="0"/>
              <a:t>Экологические </a:t>
            </a:r>
          </a:p>
          <a:p>
            <a:r>
              <a:rPr lang="ru-RU" dirty="0" smtClean="0"/>
              <a:t>Экстерриториальные </a:t>
            </a:r>
          </a:p>
          <a:p>
            <a:r>
              <a:rPr lang="ru-RU" dirty="0" smtClean="0"/>
              <a:t>Исторические </a:t>
            </a:r>
          </a:p>
          <a:p>
            <a:r>
              <a:rPr lang="ru-RU" dirty="0" smtClean="0"/>
              <a:t>Конфессиональные</a:t>
            </a:r>
          </a:p>
          <a:p>
            <a:r>
              <a:rPr lang="ru-RU" dirty="0" smtClean="0"/>
              <a:t>Культурные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244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88640"/>
            <a:ext cx="5616624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Типы межнациональных конфликтов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052736"/>
            <a:ext cx="2016224" cy="28803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/>
              <a:t>Государственно-правовой – </a:t>
            </a:r>
            <a:r>
              <a:rPr lang="ru-RU" dirty="0" smtClean="0"/>
              <a:t>неудовлетворенность правовым положением нации, стремление к собственной государственности</a:t>
            </a:r>
            <a:endParaRPr lang="ru-RU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11760" y="1052736"/>
            <a:ext cx="2232248" cy="28803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err="1" smtClean="0"/>
              <a:t>Этнотерриториальный</a:t>
            </a:r>
            <a:r>
              <a:rPr lang="ru-RU" i="1" dirty="0" smtClean="0"/>
              <a:t> – </a:t>
            </a:r>
            <a:r>
              <a:rPr lang="ru-RU" dirty="0" smtClean="0"/>
              <a:t>определение территории нации, национально-территориальных границ</a:t>
            </a:r>
            <a:endParaRPr lang="ru-RU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932040" y="1052736"/>
            <a:ext cx="1872208" cy="28803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err="1" smtClean="0"/>
              <a:t>Этнодемографический</a:t>
            </a:r>
            <a:r>
              <a:rPr lang="ru-RU" i="1" dirty="0" smtClean="0"/>
              <a:t> </a:t>
            </a:r>
            <a:r>
              <a:rPr lang="ru-RU" dirty="0" smtClean="0"/>
              <a:t>– защита прав «коренной национальности», ограничения для «пришлых»</a:t>
            </a:r>
            <a:endParaRPr lang="ru-RU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020272" y="1052736"/>
            <a:ext cx="1728192" cy="28803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/>
              <a:t>Социально-психологический </a:t>
            </a:r>
            <a:r>
              <a:rPr lang="ru-RU" dirty="0" smtClean="0"/>
              <a:t>– изменение образа жизни, нарушение прав человека</a:t>
            </a:r>
            <a:endParaRPr lang="ru-RU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4293096"/>
            <a:ext cx="2016224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Конфликт с властными структурами государства, в составе которого находится нация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932040" y="4149080"/>
            <a:ext cx="1872208" cy="1944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Опасность растворения этноса в результате притока иноязычного населения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020272" y="4149080"/>
            <a:ext cx="1728192" cy="18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Переселенцы (беженцы) и местное население</a:t>
            </a:r>
            <a:endParaRPr lang="ru-RU" dirty="0"/>
          </a:p>
        </p:txBody>
      </p:sp>
      <p:cxnSp>
        <p:nvCxnSpPr>
          <p:cNvPr id="11" name="Прямая со стрелкой 10"/>
          <p:cNvCxnSpPr>
            <a:stCxn id="2" idx="2"/>
          </p:cNvCxnSpPr>
          <p:nvPr/>
        </p:nvCxnSpPr>
        <p:spPr>
          <a:xfrm flipH="1">
            <a:off x="1547664" y="620688"/>
            <a:ext cx="1944216" cy="432048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2" idx="2"/>
            <a:endCxn id="4" idx="0"/>
          </p:cNvCxnSpPr>
          <p:nvPr/>
        </p:nvCxnSpPr>
        <p:spPr>
          <a:xfrm>
            <a:off x="3491880" y="620688"/>
            <a:ext cx="36004" cy="432048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2" idx="2"/>
            <a:endCxn id="5" idx="0"/>
          </p:cNvCxnSpPr>
          <p:nvPr/>
        </p:nvCxnSpPr>
        <p:spPr>
          <a:xfrm>
            <a:off x="3491880" y="620688"/>
            <a:ext cx="2376264" cy="432048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2" idx="2"/>
          </p:cNvCxnSpPr>
          <p:nvPr/>
        </p:nvCxnSpPr>
        <p:spPr>
          <a:xfrm>
            <a:off x="3491880" y="620688"/>
            <a:ext cx="4104456" cy="432048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3" idx="2"/>
            <a:endCxn id="7" idx="0"/>
          </p:cNvCxnSpPr>
          <p:nvPr/>
        </p:nvCxnSpPr>
        <p:spPr>
          <a:xfrm>
            <a:off x="1259632" y="3933056"/>
            <a:ext cx="0" cy="360040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5" idx="2"/>
            <a:endCxn id="8" idx="0"/>
          </p:cNvCxnSpPr>
          <p:nvPr/>
        </p:nvCxnSpPr>
        <p:spPr>
          <a:xfrm>
            <a:off x="5868144" y="3933056"/>
            <a:ext cx="0" cy="216024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6" idx="2"/>
            <a:endCxn id="9" idx="0"/>
          </p:cNvCxnSpPr>
          <p:nvPr/>
        </p:nvCxnSpPr>
        <p:spPr>
          <a:xfrm>
            <a:off x="7884368" y="3933056"/>
            <a:ext cx="0" cy="216024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395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Национализм 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идеология и политика, ставящие </a:t>
            </a:r>
          </a:p>
          <a:p>
            <a:pPr marL="0" indent="0">
              <a:buNone/>
            </a:pPr>
            <a:r>
              <a:rPr lang="ru-RU" dirty="0" smtClean="0"/>
              <a:t>интересы нации превыше любых </a:t>
            </a:r>
          </a:p>
          <a:p>
            <a:pPr marL="0" indent="0">
              <a:buNone/>
            </a:pPr>
            <a:r>
              <a:rPr lang="ru-RU" dirty="0" smtClean="0"/>
              <a:t>других экономических, социальных, политических интересов, стремление к национальной замкнутости, местничеству; недоверие к другим нациям, нередко перерастающее в межнациональную вражду.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820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/>
              <a:t>Виды национализма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Этнический </a:t>
            </a:r>
          </a:p>
          <a:p>
            <a:r>
              <a:rPr lang="ru-RU" dirty="0" smtClean="0"/>
              <a:t>Державно-государственный </a:t>
            </a:r>
          </a:p>
          <a:p>
            <a:r>
              <a:rPr lang="ru-RU" dirty="0" smtClean="0"/>
              <a:t>Бытовой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659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Шовинизм 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Политическая и идеологическая</a:t>
            </a:r>
          </a:p>
          <a:p>
            <a:pPr marL="0" indent="0">
              <a:buNone/>
            </a:pPr>
            <a:r>
              <a:rPr lang="ru-RU" dirty="0" smtClean="0"/>
              <a:t> система взглядов и действий, обосновывающая исключительность той или иной нации, противопоставление её интересов другим нациям и народам, внедряющая в сознание людей неприязнь, а зачастую и ненависть к другим народам, которая разжигает вражду между людьми различных национальностей и вероисповеданий, национальный экстремизм.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377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Геноцид 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Преднамеренное и </a:t>
            </a:r>
          </a:p>
          <a:p>
            <a:pPr marL="0" indent="0">
              <a:buNone/>
            </a:pPr>
            <a:r>
              <a:rPr lang="ru-RU" dirty="0" smtClean="0"/>
              <a:t>систематическое уничтожение </a:t>
            </a:r>
          </a:p>
          <a:p>
            <a:pPr marL="0" indent="0">
              <a:buNone/>
            </a:pPr>
            <a:r>
              <a:rPr lang="ru-RU" dirty="0" smtClean="0"/>
              <a:t>отдельных групп населения по расовым, национальным или религиозным признакам, а также умышленное создание жизненных условий, рассчитанных на полное или частичное физическое уничтожение этих групп.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264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586" y="659027"/>
            <a:ext cx="8055862" cy="5362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8350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Объединение группы по этническому признаку происходит на основе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предпочтения своих соплеменников «чужим», пришлым, некоренным и усиления чувства национальной солидарности;</a:t>
            </a:r>
          </a:p>
          <a:p>
            <a:r>
              <a:rPr lang="ru-RU" dirty="0" smtClean="0"/>
              <a:t>требований о перераспределении дохода в пользу «своих»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защиты территории проживания и возрождения чувства территориальности для титульной нации, этнической группы;</a:t>
            </a:r>
          </a:p>
          <a:p>
            <a:r>
              <a:rPr lang="ru-RU" dirty="0" smtClean="0"/>
              <a:t>игнорирование законных потребностей других групп населения на данной территории, признаваемых «чужими»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3946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/>
              <a:t>Социально-психологические закономерности, действующие при эскалации конфликта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Уменьшение объёма коммуникации между сторонами, увеличение количества дезинформации, ужесточение агрессивности терминологии, усиление тенденции использовать СМИ как оружие в эскалации психоза и противостояния широких масс населения; </a:t>
            </a:r>
          </a:p>
          <a:p>
            <a:r>
              <a:rPr lang="ru-RU" dirty="0" smtClean="0"/>
              <a:t>Искажённое восприятие информации друг о друге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Выработка установки враждебности и подозрительности, закрепление образа «коварного врага» и его дегуманизация, т.е. исключение из рода человеческого, что психологически оправдывает любые зверства и жестокости по отношению к «нелюдям» при достижении своих целей;</a:t>
            </a:r>
          </a:p>
          <a:p>
            <a:r>
              <a:rPr lang="ru-RU" dirty="0" smtClean="0"/>
              <a:t>Формирование ориентации на победу в межнациональном конфликте силовыми методами за счёт поражения или уничтожения другой стороны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814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317665"/>
            <a:ext cx="684076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Юридизация конфликта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980728"/>
            <a:ext cx="684076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Прекращение насилия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608820"/>
            <a:ext cx="684076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Организация диалога между сторонами конфликта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2276872"/>
            <a:ext cx="684076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Обеспечение участия в таком диалоге полномочных и ответственных  представителей каждой стороны, лучше всего – государственных органов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3356992"/>
            <a:ext cx="684076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Формулирование требований и претензий каждой из сторон в категориях, хотя бы в принципе подлежащих юридическому </a:t>
            </a:r>
            <a:r>
              <a:rPr lang="ru-RU" dirty="0" err="1" smtClean="0"/>
              <a:t>переформулированию</a:t>
            </a:r>
            <a:r>
              <a:rPr lang="ru-RU" dirty="0" smtClean="0"/>
              <a:t> и правовой оценке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74881" y="4509120"/>
            <a:ext cx="6862731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Юридическая фиксация итогов каждой из стадии переговоров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71600" y="5494812"/>
            <a:ext cx="6862731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Максимально определённое формулирование условий итогового соглашения, придание ему легитимности с помощью какой-либо из форм его ратификации или народного одобрения</a:t>
            </a:r>
            <a:endParaRPr lang="ru-RU" dirty="0"/>
          </a:p>
        </p:txBody>
      </p:sp>
      <p:cxnSp>
        <p:nvCxnSpPr>
          <p:cNvPr id="10" name="Прямая со стрелкой 9"/>
          <p:cNvCxnSpPr>
            <a:stCxn id="2" idx="2"/>
            <a:endCxn id="3" idx="0"/>
          </p:cNvCxnSpPr>
          <p:nvPr/>
        </p:nvCxnSpPr>
        <p:spPr>
          <a:xfrm>
            <a:off x="4391980" y="677705"/>
            <a:ext cx="0" cy="303023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3" idx="2"/>
            <a:endCxn id="4" idx="0"/>
          </p:cNvCxnSpPr>
          <p:nvPr/>
        </p:nvCxnSpPr>
        <p:spPr>
          <a:xfrm>
            <a:off x="4391980" y="1340768"/>
            <a:ext cx="0" cy="268052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4" idx="2"/>
            <a:endCxn id="5" idx="0"/>
          </p:cNvCxnSpPr>
          <p:nvPr/>
        </p:nvCxnSpPr>
        <p:spPr>
          <a:xfrm>
            <a:off x="4391980" y="1968860"/>
            <a:ext cx="0" cy="308012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5" idx="2"/>
            <a:endCxn id="6" idx="0"/>
          </p:cNvCxnSpPr>
          <p:nvPr/>
        </p:nvCxnSpPr>
        <p:spPr>
          <a:xfrm>
            <a:off x="4391980" y="3068960"/>
            <a:ext cx="0" cy="288032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6" idx="2"/>
            <a:endCxn id="7" idx="0"/>
          </p:cNvCxnSpPr>
          <p:nvPr/>
        </p:nvCxnSpPr>
        <p:spPr>
          <a:xfrm>
            <a:off x="4391980" y="4149080"/>
            <a:ext cx="14267" cy="360040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7" idx="2"/>
            <a:endCxn id="8" idx="0"/>
          </p:cNvCxnSpPr>
          <p:nvPr/>
        </p:nvCxnSpPr>
        <p:spPr>
          <a:xfrm flipH="1">
            <a:off x="4402966" y="5229200"/>
            <a:ext cx="3281" cy="265612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019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6386530" cy="1094369"/>
          </a:xfrm>
        </p:spPr>
        <p:txBody>
          <a:bodyPr/>
          <a:lstStyle/>
          <a:p>
            <a:r>
              <a:rPr lang="ru-RU" dirty="0" smtClean="0"/>
              <a:t>План урока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714348" y="1857364"/>
            <a:ext cx="6400800" cy="3781436"/>
          </a:xfrm>
        </p:spPr>
        <p:txBody>
          <a:bodyPr/>
          <a:lstStyle/>
          <a:p>
            <a:pPr marL="457200" indent="-457200"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Межнациональные отношения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dirty="0" err="1" smtClean="0">
                <a:solidFill>
                  <a:schemeClr val="bg2">
                    <a:lumMod val="10000"/>
                  </a:schemeClr>
                </a:solidFill>
              </a:rPr>
              <a:t>Этносоциальные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конфликты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Пути разрешения межнациональных конфликтов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500034" y="785794"/>
            <a:ext cx="1643074" cy="642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3714744" y="1428736"/>
            <a:ext cx="3000396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Пути разрешения межнациональных проблем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Признание межнациональных проблем и решение их методами национальной политики</a:t>
            </a:r>
          </a:p>
          <a:p>
            <a:r>
              <a:rPr lang="ru-RU" dirty="0" smtClean="0"/>
              <a:t>Использование экономических рычагов для нормализации этнополитической ситуации</a:t>
            </a:r>
          </a:p>
          <a:p>
            <a:r>
              <a:rPr lang="ru-RU" dirty="0" smtClean="0"/>
              <a:t>Создание в регионах со смешанным национальным составом населения культурной инфраструктуры –национальные общества и центры, школы с национально-культурным компонентом для обучения детей на родном языке и в традициях национальной культуры</a:t>
            </a:r>
          </a:p>
          <a:p>
            <a:r>
              <a:rPr lang="ru-RU" dirty="0" smtClean="0"/>
              <a:t>Организация эффективно действующих международных комиссий, советов, других структур для мирного разрешения национальных споров</a:t>
            </a:r>
          </a:p>
        </p:txBody>
      </p:sp>
    </p:spTree>
    <p:extLst>
      <p:ext uri="{BB962C8B-B14F-4D97-AF65-F5344CB8AC3E}">
        <p14:creationId xmlns:p14="http://schemas.microsoft.com/office/powerpoint/2010/main" val="23740382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Использованные источники и литература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educationmygame.cf/movies-of-holocaust-online.html</a:t>
            </a:r>
            <a:endParaRPr lang="ru-RU" dirty="0" smtClean="0"/>
          </a:p>
          <a:p>
            <a:r>
              <a:rPr lang="ru-RU" dirty="0" smtClean="0"/>
              <a:t>Обществознание: Новый полный справочник для подготовки к ЕГЭ/ П.А. Баранов, А.В. Воронцов, С.В. Шевченко; под ред. П.А. Баранова. 2-е изд., </a:t>
            </a:r>
            <a:r>
              <a:rPr lang="ru-RU" dirty="0" err="1" smtClean="0"/>
              <a:t>перераб</a:t>
            </a:r>
            <a:r>
              <a:rPr lang="ru-RU" dirty="0" smtClean="0"/>
              <a:t>. и доп. – М.: АСТ, 2016.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94157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Межнациональные отно</a:t>
            </a:r>
            <a:r>
              <a:rPr lang="ru-RU" b="1" dirty="0" smtClean="0">
                <a:solidFill>
                  <a:schemeClr val="bg1"/>
                </a:solidFill>
              </a:rPr>
              <a:t>шения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это отношение между этносами </a:t>
            </a:r>
          </a:p>
          <a:p>
            <a:pPr marL="0" indent="0">
              <a:buNone/>
            </a:pPr>
            <a:r>
              <a:rPr lang="ru-RU" dirty="0" smtClean="0"/>
              <a:t>(народами), охватывающие все </a:t>
            </a:r>
          </a:p>
          <a:p>
            <a:pPr marL="0" indent="0">
              <a:buNone/>
            </a:pPr>
            <a:r>
              <a:rPr lang="ru-RU" dirty="0" smtClean="0"/>
              <a:t>стороны общественной жизни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8403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разновидности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Отношения между разными национальностями внутри одного государства;</a:t>
            </a:r>
          </a:p>
          <a:p>
            <a:r>
              <a:rPr lang="ru-RU" dirty="0" smtClean="0"/>
              <a:t>Отношения между разными нациями-государствами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483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Мирное сотрудничество</a:t>
            </a:r>
          </a:p>
          <a:p>
            <a:r>
              <a:rPr lang="ru-RU" dirty="0" smtClean="0"/>
              <a:t>Этнический конфликт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906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Способы мирного сотрудничества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Этническое смешивание</a:t>
            </a:r>
          </a:p>
          <a:p>
            <a:r>
              <a:rPr lang="ru-RU" dirty="0" smtClean="0"/>
              <a:t>Этническое поглощение (ассимиляция)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659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Культурный плюрализм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/>
              <a:t>н</a:t>
            </a:r>
            <a:r>
              <a:rPr lang="ru-RU" sz="2400" dirty="0" smtClean="0"/>
              <a:t>аправлен на то, чтобы ни одно </a:t>
            </a:r>
          </a:p>
          <a:p>
            <a:pPr marL="0" indent="0">
              <a:buNone/>
            </a:pPr>
            <a:r>
              <a:rPr lang="ru-RU" sz="2400" dirty="0" smtClean="0"/>
              <a:t>     национальное меньшинство не теряло </a:t>
            </a:r>
          </a:p>
          <a:p>
            <a:pPr marL="0" indent="0">
              <a:buNone/>
            </a:pPr>
            <a:r>
              <a:rPr lang="ru-RU" sz="2400" dirty="0" smtClean="0"/>
              <a:t>     самобытности и не растворялось в общей культуре;</a:t>
            </a:r>
          </a:p>
          <a:p>
            <a:r>
              <a:rPr lang="ru-RU" sz="2400" dirty="0"/>
              <a:t>п</a:t>
            </a:r>
            <a:r>
              <a:rPr lang="ru-RU" sz="2400" dirty="0" smtClean="0"/>
              <a:t>одразумевает, что представители одной национальности добровольно овладевают привычками и традициями другой, обогащая при этом собственную культуру;</a:t>
            </a:r>
          </a:p>
          <a:p>
            <a:r>
              <a:rPr lang="ru-RU" sz="2400" dirty="0" smtClean="0"/>
              <a:t>является показателем успешной адаптации человека к чужой культуре без отказа от своей собственной.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270487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612068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Основные тенденции развития наций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908720"/>
            <a:ext cx="2880320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/>
              <a:t>Межнациональная </a:t>
            </a:r>
            <a:r>
              <a:rPr lang="ru-RU" sz="1600" i="1" dirty="0" smtClean="0"/>
              <a:t>дифференциация </a:t>
            </a:r>
            <a:r>
              <a:rPr lang="ru-RU" sz="1600" dirty="0" smtClean="0"/>
              <a:t>– процесс разъединения, разделения противостояния различный наций, этносов и народов в самых разных планах </a:t>
            </a:r>
            <a:endParaRPr lang="ru-RU" sz="1600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07904" y="908720"/>
            <a:ext cx="2736304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/>
              <a:t>Межнациональная </a:t>
            </a:r>
            <a:r>
              <a:rPr lang="ru-RU" sz="1600" i="1" dirty="0" smtClean="0"/>
              <a:t>интеграция – </a:t>
            </a:r>
            <a:r>
              <a:rPr lang="ru-RU" sz="1600" dirty="0" smtClean="0"/>
              <a:t>процесс постепенного объединения различных этносов, народов и наций через сферы общественной жизни</a:t>
            </a:r>
            <a:endParaRPr lang="ru-RU" sz="1600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2852936"/>
            <a:ext cx="2304256" cy="2808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самоизоляция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протекционизм в экономике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национализм в различных формах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религиозный фанатизм, экстремизм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11960" y="2852936"/>
            <a:ext cx="3528392" cy="26642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экономические и политические союзы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транснациональные корпорации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международные культурные и народные центры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взаимопроникновение религий, культур, ценностей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059832" y="2874857"/>
            <a:ext cx="93610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формы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11960" y="5877272"/>
            <a:ext cx="352839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Глобализация </a:t>
            </a:r>
            <a:endParaRPr lang="ru-RU" b="1" i="1" dirty="0"/>
          </a:p>
        </p:txBody>
      </p:sp>
      <p:cxnSp>
        <p:nvCxnSpPr>
          <p:cNvPr id="10" name="Прямая со стрелкой 9"/>
          <p:cNvCxnSpPr>
            <a:stCxn id="2" idx="2"/>
          </p:cNvCxnSpPr>
          <p:nvPr/>
        </p:nvCxnSpPr>
        <p:spPr>
          <a:xfrm flipH="1">
            <a:off x="2699792" y="620688"/>
            <a:ext cx="684076" cy="288032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2" idx="2"/>
          </p:cNvCxnSpPr>
          <p:nvPr/>
        </p:nvCxnSpPr>
        <p:spPr>
          <a:xfrm>
            <a:off x="3383868" y="620688"/>
            <a:ext cx="612068" cy="288032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endCxn id="5" idx="0"/>
          </p:cNvCxnSpPr>
          <p:nvPr/>
        </p:nvCxnSpPr>
        <p:spPr>
          <a:xfrm>
            <a:off x="1547664" y="2348880"/>
            <a:ext cx="0" cy="504056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436096" y="2348880"/>
            <a:ext cx="0" cy="504056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7" idx="3"/>
          </p:cNvCxnSpPr>
          <p:nvPr/>
        </p:nvCxnSpPr>
        <p:spPr>
          <a:xfrm>
            <a:off x="3995936" y="3162889"/>
            <a:ext cx="216024" cy="0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7" idx="1"/>
          </p:cNvCxnSpPr>
          <p:nvPr/>
        </p:nvCxnSpPr>
        <p:spPr>
          <a:xfrm flipH="1">
            <a:off x="2699792" y="3162889"/>
            <a:ext cx="360040" cy="0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6" idx="2"/>
          </p:cNvCxnSpPr>
          <p:nvPr/>
        </p:nvCxnSpPr>
        <p:spPr>
          <a:xfrm>
            <a:off x="5976156" y="5517232"/>
            <a:ext cx="0" cy="360040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69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Межнациональный (</a:t>
            </a:r>
            <a:r>
              <a:rPr lang="ru-RU" b="1" i="1" dirty="0" err="1" smtClean="0"/>
              <a:t>этносоциальный</a:t>
            </a:r>
            <a:r>
              <a:rPr lang="ru-RU" b="1" i="1" dirty="0" smtClean="0"/>
              <a:t>) конфликт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Одна из форм отношений между национальными общностями, характеризующаяся состоянием взаимных претензий, открытым противостоянием этносов, народов и наций друг другу, имеющим тенденцию к нарастанию противоречий вплоть до вооружённых столкновений, войн.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669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784</Words>
  <Application>Microsoft Office PowerPoint</Application>
  <PresentationFormat>Экран (4:3)</PresentationFormat>
  <Paragraphs>99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Тема Office</vt:lpstr>
      <vt:lpstr>Специальное оформление</vt:lpstr>
      <vt:lpstr>Межнациональные отношения, конфликты и пути их разрешения</vt:lpstr>
      <vt:lpstr>План урока</vt:lpstr>
      <vt:lpstr>Межнациональные отношения</vt:lpstr>
      <vt:lpstr>разновидности</vt:lpstr>
      <vt:lpstr>формы</vt:lpstr>
      <vt:lpstr>Способы мирного сотрудничества</vt:lpstr>
      <vt:lpstr>Культурный плюрализм</vt:lpstr>
      <vt:lpstr>Презентация PowerPoint</vt:lpstr>
      <vt:lpstr>Межнациональный (этносоциальный) конфликт</vt:lpstr>
      <vt:lpstr>Причины межнациональных конфликтов</vt:lpstr>
      <vt:lpstr>Презентация PowerPoint</vt:lpstr>
      <vt:lpstr>Национализм </vt:lpstr>
      <vt:lpstr>Виды национализма</vt:lpstr>
      <vt:lpstr>Шовинизм </vt:lpstr>
      <vt:lpstr>Геноцид </vt:lpstr>
      <vt:lpstr>Презентация PowerPoint</vt:lpstr>
      <vt:lpstr>Объединение группы по этническому признаку происходит на основе</vt:lpstr>
      <vt:lpstr>Социально-психологические закономерности, действующие при эскалации конфликта</vt:lpstr>
      <vt:lpstr>Презентация PowerPoint</vt:lpstr>
      <vt:lpstr>Пути разрешения межнациональных проблем</vt:lpstr>
      <vt:lpstr>Использованные источники и литература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Admin</dc:creator>
  <cp:lastModifiedBy>Ученик</cp:lastModifiedBy>
  <cp:revision>35</cp:revision>
  <dcterms:created xsi:type="dcterms:W3CDTF">2011-11-28T19:44:49Z</dcterms:created>
  <dcterms:modified xsi:type="dcterms:W3CDTF">2020-03-30T20:06:06Z</dcterms:modified>
</cp:coreProperties>
</file>