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5"/>
  </p:notesMasterIdLst>
  <p:sldIdLst>
    <p:sldId id="28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6" r:id="rId12"/>
    <p:sldId id="282" r:id="rId13"/>
    <p:sldId id="28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18E01-FEFD-431F-A863-2481B31F79E2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196A3-9FF4-4EBF-B0B6-9C2E09E6F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196A3-9FF4-4EBF-B0B6-9C2E09E6FC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196A3-9FF4-4EBF-B0B6-9C2E09E6FCF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2194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4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04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441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5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414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16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5681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9600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9019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5435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0935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519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0819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419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175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4793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86F35B2-21D6-4F1A-A522-4037630E4A8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37D252-7EE0-40F6-922C-9C7A9AFD6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4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835696" y="1955253"/>
            <a:ext cx="5395104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 </a:t>
            </a:r>
            <a:r>
              <a:rPr lang="ru-RU" sz="6000" dirty="0" smtClean="0"/>
              <a:t>«Решение задач по генетике»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5. </a:t>
            </a:r>
            <a:r>
              <a:rPr lang="ru-RU" sz="2800" dirty="0" err="1" smtClean="0"/>
              <a:t>Дигибридное</a:t>
            </a:r>
            <a:r>
              <a:rPr lang="ru-RU" sz="2800" dirty="0" smtClean="0"/>
              <a:t> скрещивание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err="1" smtClean="0"/>
              <a:t>Дигибридным</a:t>
            </a:r>
            <a:r>
              <a:rPr lang="ru-RU" sz="1400" dirty="0" smtClean="0"/>
              <a:t> называют скрещивание в котором участвуют особи, отличающиеся по двум парам аллелей.</a:t>
            </a:r>
          </a:p>
          <a:p>
            <a:pPr>
              <a:buNone/>
            </a:pPr>
            <a:r>
              <a:rPr lang="ru-RU" sz="1400" dirty="0" smtClean="0"/>
              <a:t>Задача.</a:t>
            </a:r>
          </a:p>
          <a:p>
            <a:pPr>
              <a:buNone/>
            </a:pPr>
            <a:r>
              <a:rPr lang="ru-RU" sz="1400" dirty="0" smtClean="0"/>
              <a:t>Полидактилия (шестипалость) и близорукость передаются как доминантные признаки. Какова вероятность рождения детей без аномалий в семье, если оба родителя страдают обоими недостатками  и при этом являются </a:t>
            </a:r>
            <a:r>
              <a:rPr lang="ru-RU" sz="1400" dirty="0" err="1" smtClean="0"/>
              <a:t>гетерозиготами</a:t>
            </a:r>
            <a:r>
              <a:rPr lang="ru-RU" sz="1400" dirty="0" smtClean="0"/>
              <a:t> по обоим признакам?</a:t>
            </a:r>
          </a:p>
          <a:p>
            <a:pPr>
              <a:buNone/>
            </a:pPr>
            <a:r>
              <a:rPr lang="ru-RU" sz="1400" dirty="0" smtClean="0"/>
              <a:t>Дано:</a:t>
            </a:r>
          </a:p>
          <a:p>
            <a:pPr>
              <a:buNone/>
            </a:pPr>
            <a:r>
              <a:rPr lang="ru-RU" sz="1400" dirty="0" smtClean="0"/>
              <a:t>А – полидактилия                           Решение: Р: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       </a:t>
            </a:r>
            <a:r>
              <a:rPr lang="ru-RU" sz="1400" dirty="0" err="1" smtClean="0"/>
              <a:t>АаВв</a:t>
            </a:r>
            <a:endParaRPr lang="ru-RU" sz="1400" dirty="0" smtClean="0"/>
          </a:p>
          <a:p>
            <a:pPr>
              <a:buNone/>
            </a:pPr>
            <a:r>
              <a:rPr lang="ru-RU" sz="1400" dirty="0"/>
              <a:t>а</a:t>
            </a:r>
            <a:r>
              <a:rPr lang="ru-RU" sz="1400" dirty="0" smtClean="0"/>
              <a:t> -  здоровые                                           </a:t>
            </a:r>
            <a:r>
              <a:rPr lang="en-US" sz="1400" dirty="0" smtClean="0"/>
              <a:t>G  </a:t>
            </a:r>
            <a:r>
              <a:rPr lang="ru-RU" sz="1400" dirty="0" smtClean="0"/>
              <a:t>АВ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      АВ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</a:t>
            </a:r>
          </a:p>
          <a:p>
            <a:pPr>
              <a:buNone/>
            </a:pPr>
            <a:r>
              <a:rPr lang="ru-RU" sz="1400" dirty="0" smtClean="0"/>
              <a:t>В – близорукость                             </a:t>
            </a:r>
            <a:r>
              <a:rPr lang="en-US" sz="1400" dirty="0" smtClean="0"/>
              <a:t>F1      </a:t>
            </a:r>
            <a:r>
              <a:rPr lang="ru-RU" sz="1400" dirty="0" smtClean="0"/>
              <a:t>                АВ        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                                                                             </a:t>
            </a:r>
          </a:p>
          <a:p>
            <a:pPr>
              <a:buNone/>
            </a:pPr>
            <a:r>
              <a:rPr lang="ru-RU" sz="1400" dirty="0"/>
              <a:t>в</a:t>
            </a:r>
            <a:r>
              <a:rPr lang="ru-RU" sz="1400" dirty="0" smtClean="0"/>
              <a:t> -  здоровые                                            АВ         ААВВ       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</a:t>
            </a:r>
            <a:r>
              <a:rPr lang="ru-RU" sz="1400" dirty="0" err="1" smtClean="0"/>
              <a:t>АаВв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 :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                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</a:t>
            </a:r>
            <a:r>
              <a:rPr lang="ru-RU" sz="1400" dirty="0" err="1" smtClean="0"/>
              <a:t>Аавв</a:t>
            </a: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                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</a:t>
            </a:r>
          </a:p>
          <a:p>
            <a:pPr>
              <a:buNone/>
            </a:pPr>
            <a:r>
              <a:rPr lang="ru-RU" sz="1400" dirty="0" smtClean="0"/>
              <a:t>Найти : </a:t>
            </a:r>
            <a:r>
              <a:rPr lang="en-US" sz="1400" dirty="0" smtClean="0"/>
              <a:t>F </a:t>
            </a:r>
            <a:r>
              <a:rPr lang="en-US" sz="900" dirty="0" smtClean="0"/>
              <a:t>1</a:t>
            </a:r>
            <a:r>
              <a:rPr lang="en-US" sz="1400" dirty="0" smtClean="0"/>
              <a:t> </a:t>
            </a:r>
            <a:r>
              <a:rPr lang="ru-RU" sz="1400" dirty="0" smtClean="0"/>
              <a:t>без аномалий - ?                    </a:t>
            </a:r>
            <a:r>
              <a:rPr lang="ru-RU" sz="1400" dirty="0" err="1" smtClean="0"/>
              <a:t>ав</a:t>
            </a:r>
            <a:r>
              <a:rPr lang="ru-RU" sz="1400" dirty="0" smtClean="0"/>
              <a:t>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         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  </a:t>
            </a:r>
          </a:p>
          <a:p>
            <a:pPr>
              <a:buNone/>
            </a:pPr>
            <a:r>
              <a:rPr lang="ru-RU" sz="1400" dirty="0" smtClean="0"/>
              <a:t>                            </a:t>
            </a:r>
          </a:p>
          <a:p>
            <a:pPr>
              <a:buNone/>
            </a:pPr>
            <a:r>
              <a:rPr lang="ru-RU" sz="1400" dirty="0" smtClean="0"/>
              <a:t>                                   Ответ: вероятность рождения детей без аномалий (</a:t>
            </a:r>
            <a:r>
              <a:rPr lang="ru-RU" sz="1400" dirty="0" err="1" smtClean="0"/>
              <a:t>аавв</a:t>
            </a:r>
            <a:r>
              <a:rPr lang="ru-RU" sz="1400" dirty="0" smtClean="0"/>
              <a:t>) составляет  1/16.</a:t>
            </a:r>
            <a:endParaRPr lang="ru-RU" sz="1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250265" y="4250537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472" y="4786322"/>
            <a:ext cx="25717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71868" y="3786190"/>
            <a:ext cx="42148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394067" y="4464057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429918" y="4428338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430050" y="4428338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357950" y="4429132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179487" y="4393413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751125" y="4464057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428992" y="4071942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28992" y="4572008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428992" y="4857760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3428992" y="378619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7750991" y="5036355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428992" y="5143512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000628" y="507207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6036479" y="51077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6929454" y="507207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7750991" y="51077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428992" y="4286256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91916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dirty="0" smtClean="0"/>
              <a:t>Ответ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dirty="0" smtClean="0"/>
              <a:t>При записи ответа задачи учитывать следующие моменты: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Если вопрос звучит так: «Какова вероятность…?», то ответ необходимо выражать в долях, частях, процентах.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Если в результате проделанной работы справедливым итогом считается невозможность получения положительного  ответа, даётся отрицательный ответ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Если условие задачи построено таким образом, что не исключается наличие двух вариантов её решения, нужно через запятую привести и тот, и другой ответы.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748883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Решите следующие задачи:</a:t>
            </a:r>
          </a:p>
          <a:p>
            <a:r>
              <a:rPr lang="ru-RU" dirty="0"/>
              <a:t> </a:t>
            </a:r>
            <a:r>
              <a:rPr lang="ru-RU" dirty="0" smtClean="0"/>
              <a:t>1. </a:t>
            </a:r>
            <a:r>
              <a:rPr lang="ru-RU" dirty="0" smtClean="0"/>
              <a:t>У </a:t>
            </a:r>
            <a:r>
              <a:rPr lang="ru-RU" dirty="0"/>
              <a:t>человека ген дальнозоркости доминирует над геном нормального зрения. В семье муж и жена страдают дальнозоркостью, однако матери обоих супругов видели нормально. Сколько различных генотипов может быть среди детей данной супружеской пары? Сколько фенотипов? какова вероятность рождения детей с нормальным зрением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2.</a:t>
            </a:r>
            <a:r>
              <a:rPr lang="ru-RU" dirty="0"/>
              <a:t> У фигурной тыквы белая окраска плодов доминирует над жёлтой. Каким будет потомство первого и второго поколений от скрещивания гомозиготной белой и жёлтой тыкв? Каковы результаты скрещивания одного из растений первого поколения с жёлтой формой</a:t>
            </a:r>
            <a:r>
              <a:rPr lang="ru-RU" dirty="0" smtClean="0"/>
              <a:t>?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</a:t>
            </a:r>
            <a:r>
              <a:rPr lang="ru-RU" dirty="0"/>
              <a:t> У кошек сиамской породы короткая шерсть (А) доминирует над длинной шерстью у персидской кошки (а), а чёрная окраска шерсти (В) персов доминантна по отношению к палевой окраске (в) сиамской породы. Скрестили сиамских кошек с персидскими. После скрещивания полученных гибридов между собой во втором поколении получили 48 котят. У сиамских кошек в роду животные с длинной шерстью не встречались, а у персидских котов в родословной не было палевой окраски.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 Сколько типов гамет у кошек сиамской породы?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Сколько разных генотипов во втором поколении?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3)Сколько разных фенотипов во втором поколении?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551052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01926"/>
            <a:ext cx="74888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Домашнее задание.  Решить следующие задачи.</a:t>
            </a:r>
          </a:p>
          <a:p>
            <a:r>
              <a:rPr lang="ru-RU" dirty="0"/>
              <a:t> </a:t>
            </a:r>
            <a:r>
              <a:rPr lang="ru-RU" dirty="0" smtClean="0"/>
              <a:t>1.У </a:t>
            </a:r>
            <a:r>
              <a:rPr lang="ru-RU" dirty="0"/>
              <a:t>человека чёрный цвет глаз (А) доминирует над голубым (а), а наличие веснушек (В) над их отсутствием. Женщина с голубыми глазами и без веснушек выходит замуж за мужчину с чёрными глазами и веснушками. Известно, что мать мужчины была голубоглазой и у неё были веснушки.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    сколько типов гамет образуется у мужчины?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    сколько разных фенотипов может быть у детей в этой семье?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    сколько разных генотипов может быть у детей в этой семье?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    какова вероятность того, что ребёнок будет похож на мать?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5)    какова вероятность того. что ребёнок будет похож на отца?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</a:t>
            </a:r>
            <a:r>
              <a:rPr lang="ru-RU" dirty="0"/>
              <a:t>    У кошек полосатый хвост (А) доминирует над однотонным, а длинные усы (В) над короткими. Скрестили двух </a:t>
            </a:r>
            <a:r>
              <a:rPr lang="ru-RU" dirty="0" err="1"/>
              <a:t>дигетерозигот</a:t>
            </a:r>
            <a:r>
              <a:rPr lang="ru-RU" dirty="0"/>
              <a:t> по этим двум признакам, получили 16 котят.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    сколько котят будет с полосатым хвостом и длинными усами?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    сколько разных генотипов будет у котят?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31267735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Алгоритм решения генетических задач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Краткая запись условий задачи. Введение буквенных обозначений генов, обычно </a:t>
            </a:r>
            <a:r>
              <a:rPr lang="ru-RU" sz="2400" b="1" dirty="0" smtClean="0"/>
              <a:t>А </a:t>
            </a:r>
            <a:r>
              <a:rPr lang="ru-RU" sz="2400" dirty="0" smtClean="0"/>
              <a:t>и </a:t>
            </a:r>
            <a:r>
              <a:rPr lang="ru-RU" sz="2400" b="1" dirty="0" smtClean="0"/>
              <a:t>В </a:t>
            </a:r>
            <a:r>
              <a:rPr lang="ru-RU" sz="2400" dirty="0" smtClean="0"/>
              <a:t>(</a:t>
            </a:r>
            <a:r>
              <a:rPr lang="ru-RU" sz="2400" dirty="0" err="1" smtClean="0"/>
              <a:t>в</a:t>
            </a:r>
            <a:r>
              <a:rPr lang="ru-RU" sz="2400" dirty="0" smtClean="0"/>
              <a:t> задачах они частично уже даны). Определение типа наследования (</a:t>
            </a:r>
            <a:r>
              <a:rPr lang="ru-RU" sz="2400" dirty="0" err="1" smtClean="0"/>
              <a:t>доминантность</a:t>
            </a:r>
            <a:r>
              <a:rPr lang="ru-RU" sz="2400" dirty="0" smtClean="0"/>
              <a:t>, рецессивность), если это не указано.</a:t>
            </a:r>
          </a:p>
          <a:p>
            <a:r>
              <a:rPr lang="ru-RU" sz="2400" dirty="0" smtClean="0"/>
              <a:t> Запись фенотипов и схемы скрещивания (словами для наглядности).</a:t>
            </a:r>
          </a:p>
          <a:p>
            <a:r>
              <a:rPr lang="ru-RU" sz="2400" dirty="0" smtClean="0"/>
              <a:t>Определение генотипов в соответствии с условиями. Запись генотипов символами генов под фенотипами.</a:t>
            </a:r>
          </a:p>
          <a:p>
            <a:r>
              <a:rPr lang="ru-RU" sz="2400" dirty="0" smtClean="0"/>
              <a:t> Определение гамет. Выяснение их числа и находящихся в них генов на основе установленных генотипов.</a:t>
            </a:r>
          </a:p>
          <a:p>
            <a:r>
              <a:rPr lang="ru-RU" sz="2400" dirty="0" smtClean="0"/>
              <a:t>Краткая запись ответа.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9623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Правила при решении генетических задач.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40000" lnSpcReduction="20000"/>
          </a:bodyPr>
          <a:lstStyle/>
          <a:p>
            <a:r>
              <a:rPr lang="ru-RU" sz="3400" b="1" u="sng" dirty="0" smtClean="0"/>
              <a:t>Правило первое</a:t>
            </a:r>
            <a:r>
              <a:rPr lang="ru-RU" sz="3400" b="1" dirty="0" smtClean="0"/>
              <a:t>.</a:t>
            </a:r>
          </a:p>
          <a:p>
            <a:pPr>
              <a:buNone/>
            </a:pPr>
            <a:r>
              <a:rPr lang="ru-RU" sz="3400" dirty="0" smtClean="0"/>
              <a:t>Если при скрещивании двух </a:t>
            </a:r>
            <a:r>
              <a:rPr lang="ru-RU" sz="3400" dirty="0" err="1" smtClean="0"/>
              <a:t>фенотипически</a:t>
            </a:r>
            <a:r>
              <a:rPr lang="ru-RU" sz="3400" dirty="0" smtClean="0"/>
              <a:t> одинаковых особей в их потомстве наблюдается расщепление признаков, то эти особи </a:t>
            </a:r>
            <a:r>
              <a:rPr lang="ru-RU" sz="3400" dirty="0" err="1" smtClean="0"/>
              <a:t>гетерозиготны</a:t>
            </a:r>
            <a:r>
              <a:rPr lang="ru-RU" sz="3400" dirty="0" smtClean="0"/>
              <a:t>.</a:t>
            </a:r>
          </a:p>
          <a:p>
            <a:r>
              <a:rPr lang="ru-RU" sz="3400" b="1" dirty="0" smtClean="0"/>
              <a:t> </a:t>
            </a:r>
            <a:r>
              <a:rPr lang="ru-RU" sz="3400" b="1" u="sng" dirty="0" smtClean="0"/>
              <a:t>Правило второе</a:t>
            </a:r>
            <a:r>
              <a:rPr lang="ru-RU" sz="3400" b="1" dirty="0" smtClean="0"/>
              <a:t>.</a:t>
            </a:r>
          </a:p>
          <a:p>
            <a:pPr>
              <a:buNone/>
            </a:pPr>
            <a:r>
              <a:rPr lang="ru-RU" sz="3400" dirty="0" smtClean="0"/>
              <a:t>Если в результате скрещивания особей, отличающихся </a:t>
            </a:r>
            <a:r>
              <a:rPr lang="ru-RU" sz="3400" dirty="0" err="1" smtClean="0"/>
              <a:t>фенотипически</a:t>
            </a:r>
            <a:r>
              <a:rPr lang="ru-RU" sz="3400" dirty="0" smtClean="0"/>
              <a:t> по одной паре признаков, получается потомство, у которого наблюдается расщепление по этой же паре признаков, то одна из родительских особей </a:t>
            </a:r>
            <a:r>
              <a:rPr lang="ru-RU" sz="3400" dirty="0" err="1" smtClean="0"/>
              <a:t>гетерозиготна</a:t>
            </a:r>
            <a:r>
              <a:rPr lang="ru-RU" sz="3400" dirty="0" smtClean="0"/>
              <a:t>, а другая – </a:t>
            </a:r>
            <a:r>
              <a:rPr lang="ru-RU" sz="3400" dirty="0" err="1" smtClean="0"/>
              <a:t>гомозиготна</a:t>
            </a:r>
            <a:r>
              <a:rPr lang="ru-RU" sz="3400" dirty="0" smtClean="0"/>
              <a:t> по рецессивному признаку.</a:t>
            </a:r>
          </a:p>
          <a:p>
            <a:r>
              <a:rPr lang="ru-RU" sz="3400" b="1" dirty="0" smtClean="0"/>
              <a:t> </a:t>
            </a:r>
            <a:r>
              <a:rPr lang="ru-RU" sz="3400" b="1" u="sng" dirty="0" smtClean="0"/>
              <a:t>Правило третье.</a:t>
            </a:r>
            <a:endParaRPr lang="ru-RU" sz="3400" b="1" dirty="0" smtClean="0"/>
          </a:p>
          <a:p>
            <a:pPr>
              <a:buNone/>
            </a:pPr>
            <a:r>
              <a:rPr lang="ru-RU" sz="3400" dirty="0" smtClean="0"/>
              <a:t>Если при скрещивании </a:t>
            </a:r>
            <a:r>
              <a:rPr lang="ru-RU" sz="3400" dirty="0" err="1" smtClean="0"/>
              <a:t>фенотипически</a:t>
            </a:r>
            <a:r>
              <a:rPr lang="ru-RU" sz="3400" dirty="0" smtClean="0"/>
              <a:t> одинаковых особей (по одной паре признаков) в первом поколении гибридов происходит расщепление признаков на три фенотипические группы в отношениях 1:2:1 , то это свидетельствует о неполном доминировании и о том, что родительские особи </a:t>
            </a:r>
            <a:r>
              <a:rPr lang="ru-RU" sz="3400" dirty="0" err="1" smtClean="0"/>
              <a:t>гетерозиготны</a:t>
            </a:r>
            <a:r>
              <a:rPr lang="ru-RU" sz="3400" dirty="0" smtClean="0"/>
              <a:t>.</a:t>
            </a:r>
          </a:p>
          <a:p>
            <a:r>
              <a:rPr lang="ru-RU" sz="3400" b="1" dirty="0" smtClean="0"/>
              <a:t> </a:t>
            </a:r>
            <a:r>
              <a:rPr lang="ru-RU" sz="3400" b="1" u="sng" dirty="0" smtClean="0"/>
              <a:t>Правило четвертое.</a:t>
            </a:r>
            <a:endParaRPr lang="ru-RU" sz="3400" b="1" dirty="0" smtClean="0"/>
          </a:p>
          <a:p>
            <a:pPr>
              <a:buNone/>
            </a:pPr>
            <a:r>
              <a:rPr lang="ru-RU" sz="3400" dirty="0" smtClean="0"/>
              <a:t>Если при скрещивании двух </a:t>
            </a:r>
            <a:r>
              <a:rPr lang="ru-RU" sz="3400" dirty="0" err="1" smtClean="0"/>
              <a:t>фенотипически</a:t>
            </a:r>
            <a:r>
              <a:rPr lang="ru-RU" sz="3400" dirty="0" smtClean="0"/>
              <a:t> одинаковых особей в потомстве происходит расщепление признаков в соотношении 9:3:3:1, то исходные особи были </a:t>
            </a:r>
            <a:r>
              <a:rPr lang="ru-RU" sz="3400" dirty="0" err="1" smtClean="0"/>
              <a:t>дигетерозиготны</a:t>
            </a:r>
            <a:r>
              <a:rPr lang="ru-RU" sz="3400" dirty="0" smtClean="0"/>
              <a:t>.</a:t>
            </a:r>
          </a:p>
          <a:p>
            <a:r>
              <a:rPr lang="ru-RU" sz="3400" dirty="0" smtClean="0"/>
              <a:t> </a:t>
            </a:r>
            <a:r>
              <a:rPr lang="ru-RU" sz="3400" b="1" u="sng" dirty="0" smtClean="0"/>
              <a:t>Правило пятое.</a:t>
            </a:r>
            <a:endParaRPr lang="ru-RU" sz="3400" b="1" dirty="0" smtClean="0"/>
          </a:p>
          <a:p>
            <a:pPr>
              <a:buNone/>
            </a:pPr>
            <a:r>
              <a:rPr lang="ru-RU" sz="3400" dirty="0" smtClean="0"/>
              <a:t>Если при скрещивании двух </a:t>
            </a:r>
            <a:r>
              <a:rPr lang="ru-RU" sz="3400" dirty="0" err="1" smtClean="0"/>
              <a:t>фенотипически</a:t>
            </a:r>
            <a:r>
              <a:rPr lang="ru-RU" sz="3400" dirty="0" smtClean="0"/>
              <a:t> одинаковых особей в потомстве происходит расщепление признаков в соотношении 9:3:4 , 9:6:1 , 9:7 , 12:3:1, то это свидетельствует о взаимодействии генов, а расщепление в отношениях 12:3:1, 13:3 и 15:1 – об эпистатическом взаимодействии генов.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Оформление задач по генетике.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При оформлении задач необходимо уметь пользоваться символами, принятыми в генетике, и приведенными ниже:</a:t>
            </a:r>
          </a:p>
          <a:p>
            <a:r>
              <a:rPr lang="ru-RU" dirty="0" smtClean="0"/>
              <a:t>♀ - женский организм     </a:t>
            </a:r>
          </a:p>
          <a:p>
            <a:r>
              <a:rPr lang="ru-RU" dirty="0" smtClean="0"/>
              <a:t>♂ - мужской организм</a:t>
            </a:r>
          </a:p>
          <a:p>
            <a:r>
              <a:rPr lang="ru-RU" b="1" dirty="0" smtClean="0"/>
              <a:t>Х</a:t>
            </a:r>
            <a:r>
              <a:rPr lang="ru-RU" dirty="0" smtClean="0"/>
              <a:t> – знак скрещивания</a:t>
            </a:r>
          </a:p>
          <a:p>
            <a:r>
              <a:rPr lang="ru-RU" b="1" dirty="0" smtClean="0"/>
              <a:t>Р</a:t>
            </a:r>
            <a:r>
              <a:rPr lang="ru-RU" dirty="0" smtClean="0"/>
              <a:t> – родительские формы</a:t>
            </a:r>
          </a:p>
          <a:p>
            <a:r>
              <a:rPr lang="en-US" dirty="0" smtClean="0"/>
              <a:t>G-</a:t>
            </a:r>
            <a:r>
              <a:rPr lang="ru-RU" dirty="0" smtClean="0"/>
              <a:t> гаметы (</a:t>
            </a:r>
            <a:r>
              <a:rPr lang="en-US" b="1" dirty="0"/>
              <a:t>A, a, B, </a:t>
            </a:r>
            <a:r>
              <a:rPr lang="en-US" b="1" dirty="0" smtClean="0"/>
              <a:t>b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F1, 2</a:t>
            </a:r>
            <a:r>
              <a:rPr lang="ru-RU" dirty="0" smtClean="0"/>
              <a:t> –дочерние организмы первого и второго поколений</a:t>
            </a:r>
          </a:p>
          <a:p>
            <a:r>
              <a:rPr lang="ru-RU" b="1" dirty="0" smtClean="0"/>
              <a:t>А, В</a:t>
            </a:r>
            <a:r>
              <a:rPr lang="ru-RU" dirty="0" smtClean="0"/>
              <a:t> – гены, кодирующие доминантные признаки</a:t>
            </a:r>
          </a:p>
          <a:p>
            <a:r>
              <a:rPr lang="ru-RU" b="1" dirty="0" smtClean="0"/>
              <a:t>а, </a:t>
            </a:r>
            <a:r>
              <a:rPr lang="ru-RU" b="1" dirty="0" err="1" smtClean="0"/>
              <a:t>b</a:t>
            </a:r>
            <a:r>
              <a:rPr lang="ru-RU" dirty="0" smtClean="0"/>
              <a:t> – гены, кодирующие рецессивные признаки</a:t>
            </a:r>
          </a:p>
          <a:p>
            <a:r>
              <a:rPr lang="ru-RU" b="1" dirty="0" smtClean="0"/>
              <a:t>АА, ВВ</a:t>
            </a:r>
            <a:r>
              <a:rPr lang="ru-RU" dirty="0" smtClean="0"/>
              <a:t> – генотипы </a:t>
            </a:r>
            <a:r>
              <a:rPr lang="ru-RU" dirty="0" err="1" smtClean="0"/>
              <a:t>особей,гомозиготных</a:t>
            </a:r>
            <a:r>
              <a:rPr lang="ru-RU" dirty="0" smtClean="0"/>
              <a:t> по доминантному признаку</a:t>
            </a:r>
          </a:p>
          <a:p>
            <a:r>
              <a:rPr lang="ru-RU" b="1" dirty="0" err="1" smtClean="0"/>
              <a:t>аa</a:t>
            </a:r>
            <a:r>
              <a:rPr lang="ru-RU" b="1" dirty="0" smtClean="0"/>
              <a:t>, </a:t>
            </a:r>
            <a:r>
              <a:rPr lang="ru-RU" b="1" dirty="0" err="1" smtClean="0"/>
              <a:t>bb</a:t>
            </a:r>
            <a:r>
              <a:rPr lang="ru-RU" dirty="0" smtClean="0"/>
              <a:t> – генотипы особей, гомозиготных по рецессивному признаку</a:t>
            </a:r>
          </a:p>
          <a:p>
            <a:r>
              <a:rPr lang="ru-RU" b="1" dirty="0" err="1" smtClean="0"/>
              <a:t>Aa</a:t>
            </a:r>
            <a:r>
              <a:rPr lang="ru-RU" b="1" dirty="0" smtClean="0"/>
              <a:t>, </a:t>
            </a:r>
            <a:r>
              <a:rPr lang="ru-RU" b="1" dirty="0" err="1" smtClean="0"/>
              <a:t>Bb</a:t>
            </a:r>
            <a:r>
              <a:rPr lang="ru-RU" dirty="0" smtClean="0"/>
              <a:t> – генотипы гетерозиготных особей</a:t>
            </a:r>
          </a:p>
          <a:p>
            <a:r>
              <a:rPr lang="ru-RU" b="1" dirty="0" err="1" smtClean="0"/>
              <a:t>AaBb</a:t>
            </a:r>
            <a:r>
              <a:rPr lang="ru-RU" dirty="0" smtClean="0"/>
              <a:t> – генотипы </a:t>
            </a:r>
            <a:r>
              <a:rPr lang="ru-RU" dirty="0" err="1" smtClean="0"/>
              <a:t>дигетерозигот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Запись условия и решения задач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/>
              <a:t>Дано:</a:t>
            </a:r>
            <a:endParaRPr lang="ru-RU" dirty="0" smtClean="0"/>
          </a:p>
          <a:p>
            <a:r>
              <a:rPr lang="ru-RU" dirty="0" smtClean="0"/>
              <a:t>А – ген </a:t>
            </a:r>
            <a:r>
              <a:rPr lang="ru-RU" dirty="0" err="1" smtClean="0"/>
              <a:t>кареглазости</a:t>
            </a:r>
            <a:endParaRPr lang="ru-RU" dirty="0" smtClean="0"/>
          </a:p>
          <a:p>
            <a:r>
              <a:rPr lang="ru-RU" dirty="0" smtClean="0"/>
              <a:t>а- ген </a:t>
            </a:r>
            <a:r>
              <a:rPr lang="ru-RU" dirty="0" err="1" smtClean="0"/>
              <a:t>голубоглазости</a:t>
            </a:r>
            <a:endParaRPr lang="ru-RU" dirty="0" smtClean="0"/>
          </a:p>
          <a:p>
            <a:r>
              <a:rPr lang="ru-RU" dirty="0" smtClean="0"/>
              <a:t>♀ - </a:t>
            </a:r>
            <a:r>
              <a:rPr lang="ru-RU" dirty="0" err="1" smtClean="0"/>
              <a:t>Аа</a:t>
            </a:r>
            <a:endParaRPr lang="ru-RU" dirty="0" smtClean="0"/>
          </a:p>
          <a:p>
            <a:r>
              <a:rPr lang="ru-RU" dirty="0" smtClean="0"/>
              <a:t>♂- </a:t>
            </a:r>
            <a:r>
              <a:rPr lang="ru-RU" dirty="0" err="1" smtClean="0"/>
              <a:t>аа</a:t>
            </a:r>
            <a:endParaRPr lang="ru-RU" dirty="0" smtClean="0"/>
          </a:p>
          <a:p>
            <a:r>
              <a:rPr lang="ru-RU" dirty="0" smtClean="0"/>
              <a:t>_____________________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u="sng" dirty="0" smtClean="0"/>
              <a:t>Решение:</a:t>
            </a:r>
            <a:endParaRPr lang="ru-RU" dirty="0" smtClean="0"/>
          </a:p>
          <a:p>
            <a:r>
              <a:rPr lang="ru-RU" dirty="0" smtClean="0"/>
              <a:t>Р: ♀ </a:t>
            </a:r>
            <a:r>
              <a:rPr lang="ru-RU" dirty="0" err="1" smtClean="0"/>
              <a:t>Аа</a:t>
            </a:r>
            <a:r>
              <a:rPr lang="ru-RU" dirty="0" smtClean="0"/>
              <a:t>        Х        ♂</a:t>
            </a:r>
            <a:r>
              <a:rPr lang="ru-RU" dirty="0" err="1" smtClean="0"/>
              <a:t>аа</a:t>
            </a:r>
            <a:endParaRPr lang="ru-RU" dirty="0" smtClean="0"/>
          </a:p>
          <a:p>
            <a:r>
              <a:rPr lang="ru-RU" dirty="0" smtClean="0"/>
              <a:t>     карий                </a:t>
            </a:r>
            <a:r>
              <a:rPr lang="ru-RU" dirty="0" err="1" smtClean="0"/>
              <a:t>голубой</a:t>
            </a:r>
            <a:endParaRPr lang="ru-RU" dirty="0" smtClean="0"/>
          </a:p>
          <a:p>
            <a:r>
              <a:rPr lang="en-US" dirty="0" smtClean="0"/>
              <a:t>G</a:t>
            </a:r>
            <a:r>
              <a:rPr lang="ru-RU" dirty="0" smtClean="0"/>
              <a:t>: А, а         </a:t>
            </a:r>
            <a:r>
              <a:rPr lang="ru-RU" dirty="0" err="1" smtClean="0"/>
              <a:t>а</a:t>
            </a:r>
            <a:r>
              <a:rPr lang="ru-RU" dirty="0" smtClean="0"/>
              <a:t>, а</a:t>
            </a:r>
          </a:p>
          <a:p>
            <a:r>
              <a:rPr lang="ru-RU" dirty="0" smtClean="0"/>
              <a:t>F1: </a:t>
            </a:r>
            <a:r>
              <a:rPr lang="ru-RU" dirty="0" err="1" smtClean="0"/>
              <a:t>Аа</a:t>
            </a:r>
            <a:r>
              <a:rPr lang="ru-RU" dirty="0" smtClean="0"/>
              <a:t>(карий)  </a:t>
            </a:r>
            <a:r>
              <a:rPr lang="ru-RU" dirty="0" err="1" smtClean="0"/>
              <a:t>аа</a:t>
            </a:r>
            <a:r>
              <a:rPr lang="ru-RU" dirty="0" smtClean="0"/>
              <a:t>(голубой)</a:t>
            </a:r>
          </a:p>
          <a:p>
            <a:r>
              <a:rPr lang="ru-RU" dirty="0" smtClean="0"/>
              <a:t>     </a:t>
            </a:r>
            <a:r>
              <a:rPr lang="ru-RU" dirty="0" err="1" smtClean="0"/>
              <a:t>Аа</a:t>
            </a:r>
            <a:r>
              <a:rPr lang="ru-RU" dirty="0" smtClean="0"/>
              <a:t>(карий)  </a:t>
            </a:r>
            <a:r>
              <a:rPr lang="ru-RU" dirty="0" err="1" smtClean="0"/>
              <a:t>аа</a:t>
            </a:r>
            <a:r>
              <a:rPr lang="ru-RU" dirty="0" smtClean="0"/>
              <a:t>(</a:t>
            </a:r>
            <a:r>
              <a:rPr lang="ru-RU" dirty="0" err="1" smtClean="0"/>
              <a:t>голубой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Расщепление в соотношении 1:1;</a:t>
            </a:r>
          </a:p>
          <a:p>
            <a:r>
              <a:rPr lang="ru-RU" u="sng" dirty="0" smtClean="0"/>
              <a:t>Ответ:</a:t>
            </a:r>
            <a:r>
              <a:rPr lang="ru-RU" dirty="0" smtClean="0"/>
              <a:t> 50% - глаза </a:t>
            </a:r>
            <a:r>
              <a:rPr lang="ru-RU" dirty="0" err="1" smtClean="0"/>
              <a:t>голубые</a:t>
            </a:r>
            <a:r>
              <a:rPr lang="ru-RU" dirty="0" smtClean="0"/>
              <a:t>; 50% - глаза карие.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Примеры решения задач: </a:t>
            </a:r>
            <a:br>
              <a:rPr lang="ru-RU" sz="2800" dirty="0" smtClean="0"/>
            </a:br>
            <a:r>
              <a:rPr lang="ru-RU" sz="2800" dirty="0" smtClean="0"/>
              <a:t>1. Моногибридное скрещивание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600" dirty="0" smtClean="0"/>
              <a:t>Родительские особи различаются по одному признаку .</a:t>
            </a:r>
          </a:p>
          <a:p>
            <a:pPr>
              <a:buNone/>
            </a:pPr>
            <a:r>
              <a:rPr lang="ru-RU" sz="1600" dirty="0" smtClean="0"/>
              <a:t>Задача.</a:t>
            </a:r>
          </a:p>
          <a:p>
            <a:pPr>
              <a:buNone/>
            </a:pPr>
            <a:r>
              <a:rPr lang="ru-RU" sz="1600" dirty="0" smtClean="0"/>
              <a:t>Гладкая окраска арбузов наследуется как рецессивный признак. Какое потомство получится от скрещивания двух гетерозиготных растений с полосатыми плодами?</a:t>
            </a:r>
          </a:p>
          <a:p>
            <a:pPr>
              <a:buNone/>
            </a:pPr>
            <a:r>
              <a:rPr lang="ru-RU" sz="1600" dirty="0" smtClean="0"/>
              <a:t>Дано:                                              Решение: </a:t>
            </a:r>
          </a:p>
          <a:p>
            <a:pPr>
              <a:buNone/>
            </a:pPr>
            <a:r>
              <a:rPr lang="ru-RU" sz="1000" dirty="0" smtClean="0"/>
              <a:t>                                                                                                   пол                            </a:t>
            </a:r>
            <a:r>
              <a:rPr lang="ru-RU" sz="1000" dirty="0" err="1" smtClean="0"/>
              <a:t>пол</a:t>
            </a:r>
            <a:r>
              <a:rPr lang="ru-RU" sz="1000" dirty="0" smtClean="0"/>
              <a:t>    </a:t>
            </a:r>
          </a:p>
          <a:p>
            <a:pPr>
              <a:buNone/>
            </a:pPr>
            <a:r>
              <a:rPr lang="ru-RU" sz="1600" dirty="0" smtClean="0"/>
              <a:t>а – гладкая окраска                     Р: ♀</a:t>
            </a:r>
            <a:r>
              <a:rPr lang="ru-RU" sz="1600" dirty="0" err="1" smtClean="0"/>
              <a:t>Аа</a:t>
            </a:r>
            <a:r>
              <a:rPr lang="ru-RU" sz="1600" dirty="0" smtClean="0"/>
              <a:t>      </a:t>
            </a:r>
            <a:r>
              <a:rPr lang="ru-RU" sz="1600" dirty="0" err="1" smtClean="0"/>
              <a:t>х</a:t>
            </a:r>
            <a:r>
              <a:rPr lang="ru-RU" sz="1600" dirty="0" smtClean="0"/>
              <a:t>       ♂</a:t>
            </a:r>
            <a:r>
              <a:rPr lang="ru-RU" sz="1600" dirty="0" err="1" smtClean="0"/>
              <a:t>Аа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А – полосатая окраска                </a:t>
            </a:r>
            <a:r>
              <a:rPr lang="en-US" sz="1600" dirty="0" smtClean="0"/>
              <a:t>G</a:t>
            </a:r>
            <a:r>
              <a:rPr lang="ru-RU" sz="1600" dirty="0" smtClean="0"/>
              <a:t>: </a:t>
            </a:r>
            <a:r>
              <a:rPr lang="en-US" sz="1600" dirty="0" smtClean="0"/>
              <a:t>   </a:t>
            </a:r>
            <a:r>
              <a:rPr lang="ru-RU" sz="1600" dirty="0" smtClean="0"/>
              <a:t>А  , а               </a:t>
            </a:r>
            <a:r>
              <a:rPr lang="ru-RU" sz="1600" dirty="0" err="1" smtClean="0"/>
              <a:t>А</a:t>
            </a:r>
            <a:r>
              <a:rPr lang="ru-RU" sz="1600" dirty="0" smtClean="0"/>
              <a:t>  ,  а</a:t>
            </a:r>
          </a:p>
          <a:p>
            <a:pPr>
              <a:buNone/>
            </a:pPr>
            <a:r>
              <a:rPr lang="ru-RU" sz="1600" dirty="0" smtClean="0"/>
              <a:t>Р: ♀</a:t>
            </a:r>
            <a:r>
              <a:rPr lang="ru-RU" sz="1600" dirty="0" err="1" smtClean="0"/>
              <a:t>Аа</a:t>
            </a:r>
            <a:r>
              <a:rPr lang="ru-RU" sz="1600" dirty="0" smtClean="0"/>
              <a:t> </a:t>
            </a:r>
            <a:r>
              <a:rPr lang="ru-RU" sz="1600" dirty="0" err="1" smtClean="0"/>
              <a:t>х</a:t>
            </a:r>
            <a:r>
              <a:rPr lang="ru-RU" sz="1600" dirty="0" smtClean="0"/>
              <a:t> ♂</a:t>
            </a:r>
            <a:r>
              <a:rPr lang="ru-RU" sz="1600" dirty="0" err="1" smtClean="0"/>
              <a:t>Аа</a:t>
            </a:r>
            <a:r>
              <a:rPr lang="ru-RU" sz="1600" dirty="0" smtClean="0"/>
              <a:t>                                 </a:t>
            </a:r>
            <a:r>
              <a:rPr lang="en-US" sz="1600" dirty="0" smtClean="0"/>
              <a:t>F</a:t>
            </a:r>
            <a:r>
              <a:rPr lang="en-US" sz="900" dirty="0" smtClean="0"/>
              <a:t>1 </a:t>
            </a:r>
            <a:r>
              <a:rPr lang="ru-RU" sz="1600" dirty="0" smtClean="0"/>
              <a:t>:   АА:      </a:t>
            </a:r>
            <a:r>
              <a:rPr lang="ru-RU" sz="1600" dirty="0" err="1" smtClean="0"/>
              <a:t>Аа</a:t>
            </a:r>
            <a:r>
              <a:rPr lang="ru-RU" sz="1600" dirty="0" smtClean="0"/>
              <a:t>:    </a:t>
            </a:r>
            <a:r>
              <a:rPr lang="ru-RU" sz="1600" dirty="0" err="1" smtClean="0"/>
              <a:t>Аа</a:t>
            </a:r>
            <a:r>
              <a:rPr lang="ru-RU" sz="1600" dirty="0" smtClean="0"/>
              <a:t>:   </a:t>
            </a:r>
            <a:r>
              <a:rPr lang="ru-RU" sz="1600" dirty="0" err="1" smtClean="0"/>
              <a:t>аа</a:t>
            </a:r>
            <a:r>
              <a:rPr lang="en-US" sz="1600" dirty="0" smtClean="0"/>
              <a:t>   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Найти: </a:t>
            </a:r>
            <a:r>
              <a:rPr lang="en-US" sz="1600" dirty="0" smtClean="0"/>
              <a:t>F</a:t>
            </a:r>
            <a:r>
              <a:rPr lang="en-US" sz="900" dirty="0" smtClean="0"/>
              <a:t>1 </a:t>
            </a:r>
            <a:r>
              <a:rPr lang="ru-RU" sz="900" dirty="0" smtClean="0"/>
              <a:t> </a:t>
            </a:r>
            <a:r>
              <a:rPr lang="ru-RU" sz="1600" dirty="0" smtClean="0"/>
              <a:t>-?                                           </a:t>
            </a:r>
            <a:r>
              <a:rPr lang="ru-RU" sz="900" dirty="0"/>
              <a:t>п</a:t>
            </a:r>
            <a:r>
              <a:rPr lang="ru-RU" sz="900" dirty="0" smtClean="0"/>
              <a:t>ол              </a:t>
            </a:r>
            <a:r>
              <a:rPr lang="ru-RU" sz="900" dirty="0" err="1" smtClean="0"/>
              <a:t>пол</a:t>
            </a:r>
            <a:r>
              <a:rPr lang="ru-RU" sz="900" dirty="0" smtClean="0"/>
              <a:t>            </a:t>
            </a:r>
            <a:r>
              <a:rPr lang="ru-RU" sz="900" dirty="0" err="1" smtClean="0"/>
              <a:t>пол</a:t>
            </a:r>
            <a:r>
              <a:rPr lang="ru-RU" sz="900" dirty="0" smtClean="0"/>
              <a:t>       глад</a:t>
            </a:r>
          </a:p>
          <a:p>
            <a:pPr>
              <a:buNone/>
            </a:pPr>
            <a:endParaRPr lang="ru-RU" sz="900" dirty="0"/>
          </a:p>
          <a:p>
            <a:pPr>
              <a:buNone/>
            </a:pPr>
            <a:r>
              <a:rPr lang="ru-RU" sz="1600" dirty="0" smtClean="0"/>
              <a:t>Ответ: 75% - с полосатой окраской;</a:t>
            </a:r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25% - с гладкой окраской.</a:t>
            </a:r>
            <a:endParaRPr lang="ru-RU" sz="1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143902" y="3785396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34" y="4429132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2. Анализирующее скрещивание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143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400" dirty="0" smtClean="0"/>
              <a:t>Суть </a:t>
            </a:r>
            <a:r>
              <a:rPr lang="ru-RU" sz="1400" b="1" dirty="0" smtClean="0"/>
              <a:t>анализирующего скрещивания </a:t>
            </a:r>
            <a:r>
              <a:rPr lang="ru-RU" sz="1400" dirty="0" smtClean="0"/>
              <a:t>заключается в том, что проводят скрещивание особи, генотип которой следует определить, с особями, гомозиготными по рецессивному гену (</a:t>
            </a:r>
            <a:r>
              <a:rPr lang="ru-RU" sz="1400" dirty="0" err="1" smtClean="0"/>
              <a:t>аа</a:t>
            </a:r>
            <a:r>
              <a:rPr lang="ru-RU" sz="1400" dirty="0" smtClean="0"/>
              <a:t>). Если в результате скрещивания все потомство окажется однородным, то особь, генотип которой неизвестен, - </a:t>
            </a:r>
            <a:r>
              <a:rPr lang="ru-RU" sz="1400" dirty="0" err="1" smtClean="0"/>
              <a:t>гомозигота</a:t>
            </a:r>
            <a:r>
              <a:rPr lang="ru-RU" sz="1400" dirty="0" smtClean="0"/>
              <a:t>, если произойдет расщепление, то она </a:t>
            </a:r>
            <a:r>
              <a:rPr lang="ru-RU" sz="1400" dirty="0" err="1" smtClean="0"/>
              <a:t>гетерозигота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b="1" dirty="0" smtClean="0"/>
              <a:t>Задача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У мухи дрозофилы серый цвет тела доминирует над черным. При скрещивании серых и черных мух в потомстве половина особей имела серую окраску, половина – черную. Определите генотипы родительских форм.</a:t>
            </a:r>
          </a:p>
          <a:p>
            <a:pPr>
              <a:buNone/>
            </a:pPr>
            <a:r>
              <a:rPr lang="ru-RU" sz="1400" b="1" dirty="0" smtClean="0"/>
              <a:t>Дано:                                           Решение</a:t>
            </a:r>
            <a:r>
              <a:rPr lang="ru-RU" sz="1400" dirty="0" smtClean="0"/>
              <a:t>: если дрозофила имеет черную окраску тела, то её</a:t>
            </a:r>
          </a:p>
          <a:p>
            <a:pPr>
              <a:buNone/>
            </a:pPr>
            <a:r>
              <a:rPr lang="ru-RU" sz="1400" dirty="0" smtClean="0"/>
              <a:t>А – серый цвет                          генотип является гомозиготным по </a:t>
            </a:r>
            <a:r>
              <a:rPr lang="ru-RU" sz="1400" dirty="0" err="1" smtClean="0"/>
              <a:t>рецессиву</a:t>
            </a:r>
            <a:r>
              <a:rPr lang="ru-RU" sz="1400" dirty="0" smtClean="0"/>
              <a:t> – </a:t>
            </a:r>
            <a:r>
              <a:rPr lang="ru-RU" sz="1400" dirty="0" err="1" smtClean="0"/>
              <a:t>аа</a:t>
            </a:r>
            <a:r>
              <a:rPr lang="ru-RU" sz="1400" dirty="0" smtClean="0"/>
              <a:t> (иначе окраска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будет серой).                                     </a:t>
            </a:r>
          </a:p>
          <a:p>
            <a:pPr>
              <a:buNone/>
            </a:pPr>
            <a:r>
              <a:rPr lang="ru-RU" sz="1400" dirty="0" smtClean="0"/>
              <a:t>а – черный цвет</a:t>
            </a:r>
            <a:r>
              <a:rPr lang="en-US" sz="1400" dirty="0" smtClean="0"/>
              <a:t> </a:t>
            </a:r>
            <a:r>
              <a:rPr lang="ru-RU" sz="1400" dirty="0" smtClean="0"/>
              <a:t>                        Для того чтобы определить генотип дрозофилы с серым                                                                                                    м                                               цветом тела, проведем анализирующее скрещивание:</a:t>
            </a:r>
          </a:p>
          <a:p>
            <a:pPr>
              <a:buNone/>
            </a:pPr>
            <a:r>
              <a:rPr lang="en-US" sz="1400" dirty="0" smtClean="0"/>
              <a:t>F</a:t>
            </a:r>
            <a:r>
              <a:rPr lang="en-US" sz="1200" dirty="0" smtClean="0"/>
              <a:t>1</a:t>
            </a:r>
            <a:r>
              <a:rPr lang="ru-RU" sz="1400" dirty="0" smtClean="0"/>
              <a:t> – сер </a:t>
            </a:r>
            <a:r>
              <a:rPr lang="ru-RU" sz="1400" dirty="0" err="1" smtClean="0"/>
              <a:t>х</a:t>
            </a:r>
            <a:r>
              <a:rPr lang="ru-RU" sz="1400" dirty="0" smtClean="0"/>
              <a:t> </a:t>
            </a:r>
            <a:r>
              <a:rPr lang="ru-RU" sz="1400" dirty="0" err="1" smtClean="0"/>
              <a:t>чер</a:t>
            </a:r>
            <a:r>
              <a:rPr lang="ru-RU" sz="1400" dirty="0" smtClean="0"/>
              <a:t>.                                 </a:t>
            </a:r>
          </a:p>
          <a:p>
            <a:pPr>
              <a:buNone/>
            </a:pPr>
            <a:r>
              <a:rPr lang="ru-RU" sz="1400" dirty="0" smtClean="0"/>
              <a:t> 50% сер.: 50% </a:t>
            </a:r>
            <a:r>
              <a:rPr lang="ru-RU" sz="1400" dirty="0" err="1" smtClean="0"/>
              <a:t>чер</a:t>
            </a:r>
            <a:r>
              <a:rPr lang="ru-RU" sz="1400" dirty="0" smtClean="0"/>
              <a:t>.                                   Р: ♀А? (сер)      </a:t>
            </a:r>
            <a:r>
              <a:rPr lang="ru-RU" sz="1400" dirty="0" err="1" smtClean="0"/>
              <a:t>х</a:t>
            </a:r>
            <a:r>
              <a:rPr lang="ru-RU" sz="1400" dirty="0" smtClean="0"/>
              <a:t>       ♂</a:t>
            </a:r>
            <a:r>
              <a:rPr lang="ru-RU" sz="1400" dirty="0" err="1" smtClean="0"/>
              <a:t>аа</a:t>
            </a:r>
            <a:r>
              <a:rPr lang="ru-RU" sz="1400" dirty="0" smtClean="0"/>
              <a:t> (</a:t>
            </a:r>
            <a:r>
              <a:rPr lang="ru-RU" sz="1400" dirty="0" err="1" smtClean="0"/>
              <a:t>чер</a:t>
            </a:r>
            <a:r>
              <a:rPr lang="ru-RU" sz="1400" dirty="0" smtClean="0"/>
              <a:t>)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Найти: генотипы Р - ?                             </a:t>
            </a:r>
            <a:r>
              <a:rPr lang="en-US" sz="1400" dirty="0" smtClean="0"/>
              <a:t>G   </a:t>
            </a:r>
            <a:r>
              <a:rPr lang="ru-RU" sz="1400" dirty="0" smtClean="0"/>
              <a:t>А   </a:t>
            </a:r>
            <a:r>
              <a:rPr lang="ru-RU" sz="1400" dirty="0"/>
              <a:t>?</a:t>
            </a:r>
            <a:r>
              <a:rPr lang="ru-RU" sz="1400" dirty="0" smtClean="0"/>
              <a:t>                           а</a:t>
            </a:r>
            <a:r>
              <a:rPr lang="en-US" sz="1400" dirty="0" smtClean="0"/>
              <a:t>    </a:t>
            </a:r>
          </a:p>
          <a:p>
            <a:pPr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                                            </a:t>
            </a:r>
            <a:r>
              <a:rPr lang="ru-RU" sz="1400" dirty="0" smtClean="0"/>
              <a:t>                           </a:t>
            </a:r>
            <a:r>
              <a:rPr lang="en-US" sz="1400" dirty="0" smtClean="0"/>
              <a:t> F</a:t>
            </a:r>
            <a:r>
              <a:rPr lang="en-US" sz="800" dirty="0" smtClean="0"/>
              <a:t>1 </a:t>
            </a:r>
            <a:r>
              <a:rPr lang="ru-RU" sz="1400" dirty="0" smtClean="0"/>
              <a:t>:   </a:t>
            </a:r>
            <a:r>
              <a:rPr lang="ru-RU" sz="1400" dirty="0" err="1" smtClean="0"/>
              <a:t>Аа</a:t>
            </a:r>
            <a:r>
              <a:rPr lang="ru-RU" sz="1400" dirty="0" smtClean="0"/>
              <a:t>   :   </a:t>
            </a:r>
            <a:r>
              <a:rPr lang="ru-RU" sz="1400" dirty="0" err="1" smtClean="0"/>
              <a:t>аа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сер.    </a:t>
            </a:r>
            <a:r>
              <a:rPr lang="ru-RU" sz="1400" dirty="0" err="1"/>
              <a:t>ч</a:t>
            </a:r>
            <a:r>
              <a:rPr lang="ru-RU" sz="1400" dirty="0" err="1" smtClean="0"/>
              <a:t>ер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Так как в потомстве наблюдается расщепление в соотношении 1:1,                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следовательно генотип дрозофилы с серым цветом тела был </a:t>
            </a:r>
            <a:r>
              <a:rPr lang="ru-RU" sz="1400" dirty="0" err="1" smtClean="0"/>
              <a:t>Аа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Ответ: генотипы родителей Р – </a:t>
            </a:r>
            <a:r>
              <a:rPr lang="ru-RU" sz="1400" dirty="0" err="1" smtClean="0"/>
              <a:t>Аа</a:t>
            </a:r>
            <a:r>
              <a:rPr lang="ru-RU" sz="1400" dirty="0" smtClean="0"/>
              <a:t>, </a:t>
            </a:r>
            <a:r>
              <a:rPr lang="ru-RU" sz="1400" dirty="0" err="1" smtClean="0"/>
              <a:t>аа</a:t>
            </a:r>
            <a:r>
              <a:rPr lang="ru-RU" sz="14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678761" y="3964785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71472" y="4500570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3. Промежуточное наследование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400" dirty="0" smtClean="0"/>
              <a:t>В природе часто встречается явление неполного доминирования или промежуточного наследования, когда фенотип гетерозиготного гибрида отличается от фенотипа обеих родительских гомозиготных форм.  </a:t>
            </a:r>
          </a:p>
          <a:p>
            <a:pPr>
              <a:buNone/>
            </a:pPr>
            <a:r>
              <a:rPr lang="ru-RU" sz="1400" dirty="0" smtClean="0"/>
              <a:t>Причина неполного доминирования состоит в том, что в ряде случаев у гетерозиготных гибридов доминантный аллель недостаточно активен и не обеспечивает в полной мере подавления рецессивного признака.</a:t>
            </a:r>
          </a:p>
          <a:p>
            <a:pPr>
              <a:buNone/>
            </a:pPr>
            <a:r>
              <a:rPr lang="ru-RU" sz="1400" b="1" dirty="0" smtClean="0"/>
              <a:t>Задача.</a:t>
            </a:r>
          </a:p>
          <a:p>
            <a:pPr>
              <a:buNone/>
            </a:pPr>
            <a:r>
              <a:rPr lang="ru-RU" sz="1400" dirty="0" smtClean="0"/>
              <a:t>Форма чашечки у земляники может быть нормальная (доминантный признак) и листовидная. У </a:t>
            </a:r>
            <a:r>
              <a:rPr lang="ru-RU" sz="1400" dirty="0" err="1" smtClean="0"/>
              <a:t>гетерозигот</a:t>
            </a:r>
            <a:r>
              <a:rPr lang="ru-RU" sz="1400" dirty="0" smtClean="0"/>
              <a:t> чашечки имеют промежуточную форму между нормальной и листовидной. Определите возможные генотипы и фенотипы потомства от скрещивания двух растений, имеющих промежуточную форму чашечки.</a:t>
            </a:r>
          </a:p>
          <a:p>
            <a:pPr>
              <a:buNone/>
            </a:pPr>
            <a:r>
              <a:rPr lang="ru-RU" sz="1400" b="1" dirty="0" smtClean="0"/>
              <a:t>Дано:                                                          Решение: </a:t>
            </a:r>
            <a:r>
              <a:rPr lang="ru-RU" sz="1400" dirty="0" smtClean="0"/>
              <a:t>Р</a:t>
            </a:r>
            <a:r>
              <a:rPr lang="ru-RU" sz="900" dirty="0" smtClean="0"/>
              <a:t>1</a:t>
            </a:r>
            <a:r>
              <a:rPr lang="ru-RU" sz="1400" dirty="0" smtClean="0"/>
              <a:t>: ♀АА(нор)      </a:t>
            </a:r>
            <a:r>
              <a:rPr lang="ru-RU" sz="1400" dirty="0" err="1" smtClean="0"/>
              <a:t>х</a:t>
            </a:r>
            <a:r>
              <a:rPr lang="ru-RU" sz="1400" dirty="0" smtClean="0"/>
              <a:t>       ♂</a:t>
            </a:r>
            <a:r>
              <a:rPr lang="ru-RU" sz="1400" dirty="0" err="1" smtClean="0"/>
              <a:t>аа</a:t>
            </a:r>
            <a:r>
              <a:rPr lang="ru-RU" sz="1400" dirty="0" smtClean="0"/>
              <a:t>(лист)</a:t>
            </a:r>
          </a:p>
          <a:p>
            <a:pPr>
              <a:buNone/>
            </a:pPr>
            <a:r>
              <a:rPr lang="ru-RU" sz="1400" dirty="0" smtClean="0"/>
              <a:t>А – нормальная форма                                                 </a:t>
            </a:r>
            <a:r>
              <a:rPr lang="en-US" sz="1400" dirty="0" smtClean="0"/>
              <a:t>G   </a:t>
            </a:r>
            <a:r>
              <a:rPr lang="ru-RU" sz="1400" dirty="0" smtClean="0"/>
              <a:t>А                               </a:t>
            </a:r>
            <a:r>
              <a:rPr lang="ru-RU" sz="1400" dirty="0" err="1" smtClean="0"/>
              <a:t>а</a:t>
            </a:r>
            <a:endParaRPr lang="ru-RU" sz="1400" dirty="0" smtClean="0"/>
          </a:p>
          <a:p>
            <a:pPr>
              <a:buNone/>
            </a:pPr>
            <a:r>
              <a:rPr lang="ru-RU" sz="1400" dirty="0"/>
              <a:t>а</a:t>
            </a:r>
            <a:r>
              <a:rPr lang="ru-RU" sz="1400" dirty="0" smtClean="0"/>
              <a:t> -  листовидная                                                          </a:t>
            </a:r>
            <a:r>
              <a:rPr lang="en-US" sz="1400" dirty="0" smtClean="0"/>
              <a:t>F</a:t>
            </a:r>
            <a:r>
              <a:rPr lang="ru-RU" sz="900" dirty="0" smtClean="0"/>
              <a:t>1</a:t>
            </a:r>
            <a:r>
              <a:rPr lang="ru-RU" sz="1400" dirty="0" smtClean="0"/>
              <a:t>:  </a:t>
            </a:r>
            <a:r>
              <a:rPr lang="ru-RU" sz="1400" dirty="0" err="1" smtClean="0"/>
              <a:t>Аа</a:t>
            </a:r>
            <a:r>
              <a:rPr lang="ru-RU" sz="1400" dirty="0" smtClean="0"/>
              <a:t> – промежуточная форма чашечки.              </a:t>
            </a:r>
          </a:p>
          <a:p>
            <a:pPr>
              <a:buNone/>
            </a:pPr>
            <a:r>
              <a:rPr lang="ru-RU" sz="1400" dirty="0" err="1" smtClean="0"/>
              <a:t>Аа</a:t>
            </a:r>
            <a:r>
              <a:rPr lang="ru-RU" sz="1400" dirty="0" smtClean="0"/>
              <a:t> – промежуточная форма                                     Р</a:t>
            </a:r>
            <a:r>
              <a:rPr lang="ru-RU" sz="900" dirty="0" smtClean="0"/>
              <a:t>1</a:t>
            </a:r>
            <a:r>
              <a:rPr lang="ru-RU" sz="1400" dirty="0" smtClean="0"/>
              <a:t>: ♀</a:t>
            </a:r>
            <a:r>
              <a:rPr lang="ru-RU" sz="1400" dirty="0" err="1" smtClean="0"/>
              <a:t>Аа</a:t>
            </a:r>
            <a:r>
              <a:rPr lang="ru-RU" sz="1400" dirty="0" smtClean="0"/>
              <a:t>      </a:t>
            </a:r>
            <a:r>
              <a:rPr lang="ru-RU" sz="1400" dirty="0" err="1" smtClean="0"/>
              <a:t>х</a:t>
            </a:r>
            <a:r>
              <a:rPr lang="ru-RU" sz="1400" dirty="0" smtClean="0"/>
              <a:t>       ♂</a:t>
            </a:r>
            <a:r>
              <a:rPr lang="ru-RU" sz="1400" dirty="0" err="1"/>
              <a:t>А</a:t>
            </a:r>
            <a:r>
              <a:rPr lang="ru-RU" sz="1400" dirty="0" err="1" smtClean="0"/>
              <a:t>а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Р: ♀</a:t>
            </a:r>
            <a:r>
              <a:rPr lang="ru-RU" sz="1400" dirty="0" err="1" smtClean="0"/>
              <a:t>Аа</a:t>
            </a:r>
            <a:r>
              <a:rPr lang="ru-RU" sz="1400" dirty="0" smtClean="0"/>
              <a:t> </a:t>
            </a:r>
            <a:r>
              <a:rPr lang="ru-RU" sz="1400" dirty="0" err="1" smtClean="0"/>
              <a:t>х</a:t>
            </a:r>
            <a:r>
              <a:rPr lang="ru-RU" sz="1400" dirty="0" smtClean="0"/>
              <a:t> ♂</a:t>
            </a:r>
            <a:r>
              <a:rPr lang="ru-RU" sz="1400" dirty="0" err="1" smtClean="0"/>
              <a:t>Аа</a:t>
            </a:r>
            <a:r>
              <a:rPr lang="ru-RU" sz="1400" dirty="0" smtClean="0"/>
              <a:t>                                                                  </a:t>
            </a:r>
            <a:r>
              <a:rPr lang="en-US" sz="1400" dirty="0" smtClean="0"/>
              <a:t>G   </a:t>
            </a:r>
            <a:r>
              <a:rPr lang="ru-RU" sz="1400" dirty="0" smtClean="0"/>
              <a:t>А     </a:t>
            </a:r>
            <a:r>
              <a:rPr lang="ru-RU" sz="1400" dirty="0" err="1" smtClean="0"/>
              <a:t>а</a:t>
            </a:r>
            <a:r>
              <a:rPr lang="ru-RU" sz="1400" dirty="0" smtClean="0"/>
              <a:t>             А     </a:t>
            </a:r>
            <a:r>
              <a:rPr lang="ru-RU" sz="1400" dirty="0" err="1" smtClean="0"/>
              <a:t>а</a:t>
            </a:r>
            <a:r>
              <a:rPr lang="ru-RU" sz="1400" dirty="0" smtClean="0"/>
              <a:t>                    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Найти: генотипы                                                         </a:t>
            </a:r>
            <a:r>
              <a:rPr lang="en-US" sz="1400" dirty="0" smtClean="0"/>
              <a:t>F</a:t>
            </a:r>
            <a:r>
              <a:rPr lang="en-US" sz="900" dirty="0" smtClean="0"/>
              <a:t>2</a:t>
            </a:r>
            <a:r>
              <a:rPr lang="ru-RU" sz="1400" dirty="0" smtClean="0"/>
              <a:t> : АА   :  </a:t>
            </a:r>
            <a:r>
              <a:rPr lang="ru-RU" sz="1400" dirty="0" err="1" smtClean="0"/>
              <a:t>Аа</a:t>
            </a:r>
            <a:r>
              <a:rPr lang="ru-RU" sz="1400" dirty="0" smtClean="0"/>
              <a:t>     :    </a:t>
            </a:r>
            <a:r>
              <a:rPr lang="ru-RU" sz="1400" dirty="0" err="1" smtClean="0"/>
              <a:t>Аа</a:t>
            </a:r>
            <a:r>
              <a:rPr lang="ru-RU" sz="1400" dirty="0" smtClean="0"/>
              <a:t>   :    </a:t>
            </a:r>
            <a:r>
              <a:rPr lang="ru-RU" sz="1400" dirty="0" err="1" smtClean="0"/>
              <a:t>аа</a:t>
            </a:r>
            <a:r>
              <a:rPr lang="ru-RU" sz="1400" dirty="0" smtClean="0"/>
              <a:t>    </a:t>
            </a:r>
          </a:p>
          <a:p>
            <a:pPr>
              <a:buNone/>
            </a:pPr>
            <a:r>
              <a:rPr lang="ru-RU" sz="1400" dirty="0" smtClean="0"/>
              <a:t> и фенотипы </a:t>
            </a:r>
            <a:r>
              <a:rPr lang="en-US" sz="1400" dirty="0" smtClean="0"/>
              <a:t>F</a:t>
            </a:r>
            <a:r>
              <a:rPr lang="en-US" sz="900" dirty="0" smtClean="0"/>
              <a:t>2</a:t>
            </a:r>
            <a:r>
              <a:rPr lang="en-US" sz="1400" dirty="0" smtClean="0"/>
              <a:t> - </a:t>
            </a:r>
            <a:r>
              <a:rPr lang="ru-RU" sz="1400" dirty="0" smtClean="0"/>
              <a:t>?                                                            нор.    </a:t>
            </a:r>
            <a:r>
              <a:rPr lang="ru-RU" sz="1400" dirty="0" err="1"/>
              <a:t>п</a:t>
            </a:r>
            <a:r>
              <a:rPr lang="ru-RU" sz="1400" dirty="0" err="1" smtClean="0"/>
              <a:t>ром</a:t>
            </a:r>
            <a:r>
              <a:rPr lang="ru-RU" sz="1400" dirty="0" smtClean="0"/>
              <a:t>.   </a:t>
            </a:r>
            <a:r>
              <a:rPr lang="ru-RU" sz="1400" dirty="0" err="1"/>
              <a:t>п</a:t>
            </a:r>
            <a:r>
              <a:rPr lang="ru-RU" sz="1400" dirty="0" err="1" smtClean="0"/>
              <a:t>ром</a:t>
            </a:r>
            <a:r>
              <a:rPr lang="ru-RU" sz="1400" dirty="0" smtClean="0"/>
              <a:t>.  лист.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                       по фенотипу: 1  :  2  1; по генотипу: 1АА :2Аа : 1аа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              </a:t>
            </a:r>
            <a:r>
              <a:rPr lang="ru-RU" sz="1400" b="1" dirty="0" smtClean="0"/>
              <a:t>Ответ:   </a:t>
            </a:r>
            <a:r>
              <a:rPr lang="ru-RU" sz="1900" b="1" dirty="0" smtClean="0"/>
              <a:t> </a:t>
            </a:r>
            <a:r>
              <a:rPr lang="ru-RU" sz="1900" dirty="0" smtClean="0"/>
              <a:t>1 </a:t>
            </a:r>
            <a:r>
              <a:rPr lang="ru-RU" sz="1400" dirty="0" smtClean="0"/>
              <a:t>АА :</a:t>
            </a:r>
            <a:r>
              <a:rPr lang="ru-RU" sz="1900" dirty="0" smtClean="0"/>
              <a:t>2</a:t>
            </a:r>
            <a:r>
              <a:rPr lang="ru-RU" sz="1400" dirty="0" smtClean="0"/>
              <a:t>Аа : </a:t>
            </a:r>
            <a:r>
              <a:rPr lang="ru-RU" sz="1900" dirty="0" smtClean="0"/>
              <a:t>1</a:t>
            </a:r>
            <a:r>
              <a:rPr lang="ru-RU" sz="1400" dirty="0" smtClean="0"/>
              <a:t>аа; </a:t>
            </a:r>
          </a:p>
          <a:p>
            <a:pPr>
              <a:buNone/>
            </a:pPr>
            <a:r>
              <a:rPr lang="ru-RU" sz="1400" dirty="0" smtClean="0"/>
              <a:t>                         25% имеют нормальную чашечку, 50% - промежуточную и 25% - листовидную.</a:t>
            </a:r>
            <a:endParaRPr lang="ru-RU" sz="1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321703" y="4607727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472" y="4714884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4. </a:t>
            </a:r>
            <a:r>
              <a:rPr lang="ru-RU" sz="2800" dirty="0" err="1" smtClean="0"/>
              <a:t>Кодоминирование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372476" cy="48403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dirty="0" err="1" smtClean="0"/>
              <a:t>Кодоминирование</a:t>
            </a:r>
            <a:r>
              <a:rPr lang="ru-RU" sz="1400" dirty="0" smtClean="0"/>
              <a:t> – совместное и полное проявление действия двух аллельных генов в гетерозиготном организме.</a:t>
            </a:r>
          </a:p>
          <a:p>
            <a:pPr>
              <a:buNone/>
            </a:pPr>
            <a:r>
              <a:rPr lang="ru-RU" sz="1400" dirty="0" smtClean="0"/>
              <a:t>Типичным примером </a:t>
            </a:r>
            <a:r>
              <a:rPr lang="ru-RU" sz="1400" dirty="0" err="1" smtClean="0"/>
              <a:t>кодоминирования</a:t>
            </a:r>
            <a:r>
              <a:rPr lang="ru-RU" sz="1400" dirty="0" smtClean="0"/>
              <a:t> служит формирование  </a:t>
            </a:r>
            <a:r>
              <a:rPr lang="en-US" sz="1400" dirty="0" smtClean="0"/>
              <a:t>IV</a:t>
            </a:r>
            <a:r>
              <a:rPr lang="ru-RU" sz="1400" dirty="0" smtClean="0"/>
              <a:t> группы</a:t>
            </a:r>
            <a:r>
              <a:rPr lang="en-US" sz="1400" dirty="0" smtClean="0"/>
              <a:t> </a:t>
            </a:r>
            <a:r>
              <a:rPr lang="ru-RU" sz="1400" dirty="0" smtClean="0"/>
              <a:t>крови у человека, или </a:t>
            </a:r>
            <a:r>
              <a:rPr lang="ru-RU" sz="1400" dirty="0" err="1" smtClean="0"/>
              <a:t>АВ-группы</a:t>
            </a:r>
            <a:r>
              <a:rPr lang="ru-RU" sz="1400" dirty="0" smtClean="0"/>
              <a:t>, гетерозиготной по аллелям</a:t>
            </a:r>
            <a:r>
              <a:rPr lang="en-US" sz="1400" dirty="0" smtClean="0"/>
              <a:t> I</a:t>
            </a:r>
            <a:r>
              <a:rPr lang="en-US" sz="1400" baseline="30000" dirty="0" smtClean="0"/>
              <a:t>A </a:t>
            </a:r>
            <a:r>
              <a:rPr lang="ru-RU" sz="1400" dirty="0" smtClean="0"/>
              <a:t>и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 </a:t>
            </a:r>
            <a:r>
              <a:rPr lang="ru-RU" sz="1400" dirty="0" smtClean="0"/>
              <a:t> , которые по отдельности определяют образование </a:t>
            </a:r>
            <a:r>
              <a:rPr lang="en-US" sz="1400" dirty="0" smtClean="0"/>
              <a:t>II </a:t>
            </a:r>
            <a:r>
              <a:rPr lang="ru-RU" sz="1400" dirty="0" smtClean="0"/>
              <a:t>группы крови (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A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A </a:t>
            </a:r>
            <a:r>
              <a:rPr lang="en-US" sz="1400" dirty="0" smtClean="0"/>
              <a:t> </a:t>
            </a:r>
            <a:r>
              <a:rPr lang="ru-RU" sz="1400" dirty="0" smtClean="0"/>
              <a:t>или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A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</a:t>
            </a:r>
            <a:r>
              <a:rPr lang="ru-RU" sz="1400" dirty="0" smtClean="0"/>
              <a:t>) и </a:t>
            </a:r>
            <a:r>
              <a:rPr lang="en-US" sz="1400" dirty="0" smtClean="0"/>
              <a:t>III</a:t>
            </a:r>
            <a:r>
              <a:rPr lang="ru-RU" sz="1400" dirty="0" smtClean="0"/>
              <a:t> группы крови (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 </a:t>
            </a:r>
            <a:r>
              <a:rPr lang="ru-RU" sz="1400" dirty="0" smtClean="0"/>
              <a:t>или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</a:t>
            </a:r>
            <a:r>
              <a:rPr lang="ru-RU" sz="1400" dirty="0" smtClean="0"/>
              <a:t>) </a:t>
            </a:r>
          </a:p>
          <a:p>
            <a:pPr>
              <a:buNone/>
            </a:pPr>
            <a:r>
              <a:rPr lang="ru-RU" sz="1400" dirty="0" smtClean="0"/>
              <a:t>Задача.</a:t>
            </a:r>
          </a:p>
          <a:p>
            <a:pPr>
              <a:buNone/>
            </a:pPr>
            <a:r>
              <a:rPr lang="ru-RU" sz="1400" dirty="0" smtClean="0"/>
              <a:t>У матери </a:t>
            </a:r>
            <a:r>
              <a:rPr lang="en-US" sz="1400" dirty="0" smtClean="0"/>
              <a:t>I </a:t>
            </a:r>
            <a:r>
              <a:rPr lang="ru-RU" sz="1400" dirty="0" smtClean="0"/>
              <a:t>группа крови, у отца </a:t>
            </a:r>
            <a:r>
              <a:rPr lang="en-US" sz="1400" dirty="0" smtClean="0"/>
              <a:t>IV</a:t>
            </a:r>
            <a:r>
              <a:rPr lang="ru-RU" sz="1400" dirty="0" smtClean="0"/>
              <a:t>. Могут ли дети унаследовать группу крови одного из родителей?</a:t>
            </a:r>
          </a:p>
          <a:p>
            <a:pPr>
              <a:buNone/>
            </a:pPr>
            <a:r>
              <a:rPr lang="ru-RU" sz="1400" dirty="0" smtClean="0"/>
              <a:t>Дано:</a:t>
            </a:r>
          </a:p>
          <a:p>
            <a:pPr>
              <a:buNone/>
            </a:pPr>
            <a:r>
              <a:rPr lang="ru-RU" sz="1400" dirty="0" smtClean="0"/>
              <a:t>          - </a:t>
            </a:r>
            <a:r>
              <a:rPr lang="en-US" sz="1400" dirty="0" smtClean="0"/>
              <a:t> I</a:t>
            </a:r>
            <a:r>
              <a:rPr lang="ru-RU" sz="1400" dirty="0" smtClean="0"/>
              <a:t> группа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</a:t>
            </a:r>
            <a:r>
              <a:rPr lang="ru-RU" sz="1400" dirty="0" smtClean="0"/>
              <a:t>            </a:t>
            </a:r>
            <a:r>
              <a:rPr lang="en-US" sz="1400" dirty="0" smtClean="0"/>
              <a:t>                         </a:t>
            </a:r>
            <a:r>
              <a:rPr lang="ru-RU" sz="1400" dirty="0" smtClean="0"/>
              <a:t>Решение: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                   </a:t>
            </a:r>
            <a:r>
              <a:rPr lang="ru-RU" sz="1400" dirty="0" smtClean="0"/>
              <a:t>                        </a:t>
            </a:r>
            <a:r>
              <a:rPr lang="en-US" sz="1400" dirty="0" smtClean="0"/>
              <a:t>                        </a:t>
            </a:r>
            <a:r>
              <a:rPr lang="ru-RU" sz="1400" dirty="0" smtClean="0"/>
              <a:t>Р :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                                                       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A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</a:t>
            </a:r>
            <a:r>
              <a:rPr lang="en-US" sz="1400" dirty="0" smtClean="0"/>
              <a:t> - IV </a:t>
            </a:r>
            <a:r>
              <a:rPr lang="ru-RU" sz="1400" dirty="0" smtClean="0"/>
              <a:t>группа</a:t>
            </a:r>
            <a:r>
              <a:rPr lang="en-US" sz="1400" dirty="0" smtClean="0"/>
              <a:t> I</a:t>
            </a:r>
            <a:r>
              <a:rPr lang="en-US" sz="1400" baseline="30000" dirty="0" smtClean="0"/>
              <a:t>A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r>
              <a:rPr lang="en-US" sz="1400" dirty="0" smtClean="0"/>
              <a:t>                              G </a:t>
            </a:r>
            <a:r>
              <a:rPr lang="ru-RU" sz="1400" dirty="0" smtClean="0"/>
              <a:t>: </a:t>
            </a:r>
            <a:r>
              <a:rPr lang="en-US" sz="1400" dirty="0" smtClean="0"/>
              <a:t> I</a:t>
            </a:r>
            <a:r>
              <a:rPr lang="en-US" sz="1400" baseline="30000" dirty="0" smtClean="0"/>
              <a:t>O</a:t>
            </a:r>
            <a:r>
              <a:rPr lang="en-US" sz="1400" dirty="0" smtClean="0"/>
              <a:t>                                       I</a:t>
            </a:r>
            <a:r>
              <a:rPr lang="en-US" sz="1400" baseline="30000" dirty="0" smtClean="0"/>
              <a:t>A   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r>
              <a:rPr lang="en-US" sz="1400" dirty="0" smtClean="0"/>
              <a:t>   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                                                             I</a:t>
            </a:r>
            <a:r>
              <a:rPr lang="en-US" sz="1400" baseline="30000" dirty="0" smtClean="0"/>
              <a:t>A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                                                      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B</a:t>
            </a:r>
            <a:r>
              <a:rPr lang="en-US" sz="1400" dirty="0" smtClean="0"/>
              <a:t>I</a:t>
            </a:r>
            <a:r>
              <a:rPr lang="en-US" sz="1400" baseline="30000" dirty="0" smtClean="0"/>
              <a:t>O     </a:t>
            </a:r>
          </a:p>
          <a:p>
            <a:pPr>
              <a:buNone/>
            </a:pPr>
            <a:r>
              <a:rPr lang="en-US" sz="1400" baseline="30000" dirty="0" smtClean="0"/>
              <a:t>    F 1 </a:t>
            </a:r>
            <a:r>
              <a:rPr lang="ru-RU" sz="1400" baseline="30000" dirty="0" smtClean="0"/>
              <a:t> с группой крови одного </a:t>
            </a:r>
          </a:p>
          <a:p>
            <a:pPr>
              <a:buNone/>
            </a:pPr>
            <a:r>
              <a:rPr lang="ru-RU" sz="1400" baseline="30000" dirty="0" smtClean="0"/>
              <a:t>из родителей - ? </a:t>
            </a:r>
            <a:r>
              <a:rPr lang="en-US" sz="1400" baseline="30000" dirty="0" smtClean="0"/>
              <a:t>                                                                             II </a:t>
            </a:r>
            <a:r>
              <a:rPr lang="ru-RU" sz="1400" baseline="30000" dirty="0" smtClean="0"/>
              <a:t>группа</a:t>
            </a:r>
            <a:r>
              <a:rPr lang="ru-RU" sz="1400" dirty="0" smtClean="0"/>
              <a:t>                                 </a:t>
            </a:r>
            <a:r>
              <a:rPr lang="en-US" sz="900" dirty="0" smtClean="0"/>
              <a:t>III </a:t>
            </a:r>
            <a:r>
              <a:rPr lang="ru-RU" sz="900" dirty="0" smtClean="0"/>
              <a:t>группа</a:t>
            </a:r>
            <a:r>
              <a:rPr lang="en-US" sz="900" baseline="30000" dirty="0" smtClean="0"/>
              <a:t>              </a:t>
            </a:r>
            <a:endParaRPr lang="ru-RU" sz="900" baseline="30000" dirty="0" smtClean="0"/>
          </a:p>
          <a:p>
            <a:pPr>
              <a:buNone/>
            </a:pPr>
            <a:endParaRPr lang="ru-RU" sz="900" baseline="30000" dirty="0" smtClean="0"/>
          </a:p>
          <a:p>
            <a:pPr>
              <a:buNone/>
            </a:pPr>
            <a:endParaRPr lang="ru-RU" sz="900" baseline="300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Ответ: нет, в данном случае дети не могут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унаследовать группы крови родителей.</a:t>
            </a:r>
            <a:endParaRPr lang="en-US" sz="9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714752"/>
            <a:ext cx="35719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0034" y="3214686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3500438"/>
            <a:ext cx="35719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00496" y="3429000"/>
            <a:ext cx="42862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5000628" y="3929066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4500562" y="3643314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4536281" y="3964785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>
            <a:off x="3643306" y="4286256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857752" y="4286256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3571868" y="435769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5643570" y="435769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1464447" y="4179099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357158" y="4643446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610</TotalTime>
  <Words>1014</Words>
  <Application>Microsoft Office PowerPoint</Application>
  <PresentationFormat>Экран (4:3)</PresentationFormat>
  <Paragraphs>140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Wingdings</vt:lpstr>
      <vt:lpstr>Натуральные материалы</vt:lpstr>
      <vt:lpstr> «Решение задач по генетике»</vt:lpstr>
      <vt:lpstr>Алгоритм решения генетических задач</vt:lpstr>
      <vt:lpstr>Правила при решении генетических задач. </vt:lpstr>
      <vt:lpstr>Оформление задач по генетике. </vt:lpstr>
      <vt:lpstr>Запись условия и решения задач </vt:lpstr>
      <vt:lpstr>Примеры решения задач:  1. Моногибридное скрещивание</vt:lpstr>
      <vt:lpstr>2. Анализирующее скрещивание</vt:lpstr>
      <vt:lpstr>3. Промежуточное наследование</vt:lpstr>
      <vt:lpstr>4. Кодоминирование</vt:lpstr>
      <vt:lpstr>5. Дигибридное скрещивание</vt:lpstr>
      <vt:lpstr>Ответ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решения задач по генетике</dc:title>
  <dc:creator>Rimma</dc:creator>
  <cp:lastModifiedBy>Admin</cp:lastModifiedBy>
  <cp:revision>62</cp:revision>
  <dcterms:created xsi:type="dcterms:W3CDTF">2013-09-22T07:10:39Z</dcterms:created>
  <dcterms:modified xsi:type="dcterms:W3CDTF">2020-04-08T13:50:32Z</dcterms:modified>
</cp:coreProperties>
</file>