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72" r:id="rId4"/>
    <p:sldId id="260" r:id="rId5"/>
    <p:sldId id="264" r:id="rId6"/>
    <p:sldId id="261"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Наталья" userId="e826e06baf3f0558" providerId="LiveId" clId="{58413245-6AEA-46DF-AAC4-FBA1CAF0D79E}"/>
    <pc:docChg chg="custSel addSld delSld modSld sldOrd">
      <pc:chgData name="Наталья" userId="e826e06baf3f0558" providerId="LiveId" clId="{58413245-6AEA-46DF-AAC4-FBA1CAF0D79E}" dt="2020-04-08T09:55:26.615" v="488" actId="20577"/>
      <pc:docMkLst>
        <pc:docMk/>
      </pc:docMkLst>
      <pc:sldChg chg="del">
        <pc:chgData name="Наталья" userId="e826e06baf3f0558" providerId="LiveId" clId="{58413245-6AEA-46DF-AAC4-FBA1CAF0D79E}" dt="2020-04-08T09:40:00.005" v="0" actId="47"/>
        <pc:sldMkLst>
          <pc:docMk/>
          <pc:sldMk cId="1310062966" sldId="257"/>
        </pc:sldMkLst>
      </pc:sldChg>
      <pc:sldChg chg="addSp delSp modSp del mod">
        <pc:chgData name="Наталья" userId="e826e06baf3f0558" providerId="LiveId" clId="{58413245-6AEA-46DF-AAC4-FBA1CAF0D79E}" dt="2020-04-08T09:53:04.665" v="429" actId="47"/>
        <pc:sldMkLst>
          <pc:docMk/>
          <pc:sldMk cId="1802852001" sldId="259"/>
        </pc:sldMkLst>
        <pc:spChg chg="mod">
          <ac:chgData name="Наталья" userId="e826e06baf3f0558" providerId="LiveId" clId="{58413245-6AEA-46DF-AAC4-FBA1CAF0D79E}" dt="2020-04-08T09:43:04.902" v="66" actId="20577"/>
          <ac:spMkLst>
            <pc:docMk/>
            <pc:sldMk cId="1802852001" sldId="259"/>
            <ac:spMk id="3" creationId="{00000000-0000-0000-0000-000000000000}"/>
          </ac:spMkLst>
        </pc:spChg>
        <pc:spChg chg="del">
          <ac:chgData name="Наталья" userId="e826e06baf3f0558" providerId="LiveId" clId="{58413245-6AEA-46DF-AAC4-FBA1CAF0D79E}" dt="2020-04-08T09:42:15.069" v="39" actId="478"/>
          <ac:spMkLst>
            <pc:docMk/>
            <pc:sldMk cId="1802852001" sldId="259"/>
            <ac:spMk id="4" creationId="{C060189C-1769-48DE-A365-B4BC531FEB4F}"/>
          </ac:spMkLst>
        </pc:spChg>
        <pc:spChg chg="add mod">
          <ac:chgData name="Наталья" userId="e826e06baf3f0558" providerId="LiveId" clId="{58413245-6AEA-46DF-AAC4-FBA1CAF0D79E}" dt="2020-04-08T09:44:28.716" v="176" actId="20577"/>
          <ac:spMkLst>
            <pc:docMk/>
            <pc:sldMk cId="1802852001" sldId="259"/>
            <ac:spMk id="5" creationId="{72C5F533-E4FC-405A-83B2-6C2D7DDA3EE6}"/>
          </ac:spMkLst>
        </pc:spChg>
        <pc:picChg chg="mod">
          <ac:chgData name="Наталья" userId="e826e06baf3f0558" providerId="LiveId" clId="{58413245-6AEA-46DF-AAC4-FBA1CAF0D79E}" dt="2020-04-08T09:43:06.945" v="67" actId="1076"/>
          <ac:picMkLst>
            <pc:docMk/>
            <pc:sldMk cId="1802852001" sldId="259"/>
            <ac:picMk id="2" creationId="{D5A84634-A7A3-45F1-A213-3B1B79B22A57}"/>
          </ac:picMkLst>
        </pc:picChg>
      </pc:sldChg>
      <pc:sldChg chg="addSp modSp mod">
        <pc:chgData name="Наталья" userId="e826e06baf3f0558" providerId="LiveId" clId="{58413245-6AEA-46DF-AAC4-FBA1CAF0D79E}" dt="2020-04-08T09:54:43.504" v="471" actId="20577"/>
        <pc:sldMkLst>
          <pc:docMk/>
          <pc:sldMk cId="1940067019" sldId="260"/>
        </pc:sldMkLst>
        <pc:spChg chg="mod">
          <ac:chgData name="Наталья" userId="e826e06baf3f0558" providerId="LiveId" clId="{58413245-6AEA-46DF-AAC4-FBA1CAF0D79E}" dt="2020-04-08T09:54:43.504" v="471" actId="20577"/>
          <ac:spMkLst>
            <pc:docMk/>
            <pc:sldMk cId="1940067019" sldId="260"/>
            <ac:spMk id="2" creationId="{00000000-0000-0000-0000-000000000000}"/>
          </ac:spMkLst>
        </pc:spChg>
        <pc:spChg chg="add mod">
          <ac:chgData name="Наталья" userId="e826e06baf3f0558" providerId="LiveId" clId="{58413245-6AEA-46DF-AAC4-FBA1CAF0D79E}" dt="2020-04-08T09:54:29.705" v="444" actId="20577"/>
          <ac:spMkLst>
            <pc:docMk/>
            <pc:sldMk cId="1940067019" sldId="260"/>
            <ac:spMk id="3" creationId="{47DD3675-3F13-4167-A318-70FFCD0D6503}"/>
          </ac:spMkLst>
        </pc:spChg>
      </pc:sldChg>
      <pc:sldChg chg="delSp modSp mod">
        <pc:chgData name="Наталья" userId="e826e06baf3f0558" providerId="LiveId" clId="{58413245-6AEA-46DF-AAC4-FBA1CAF0D79E}" dt="2020-04-08T09:52:52.818" v="428" actId="20577"/>
        <pc:sldMkLst>
          <pc:docMk/>
          <pc:sldMk cId="2975391792" sldId="261"/>
        </pc:sldMkLst>
        <pc:spChg chg="mod">
          <ac:chgData name="Наталья" userId="e826e06baf3f0558" providerId="LiveId" clId="{58413245-6AEA-46DF-AAC4-FBA1CAF0D79E}" dt="2020-04-08T09:52:52.818" v="428" actId="20577"/>
          <ac:spMkLst>
            <pc:docMk/>
            <pc:sldMk cId="2975391792" sldId="261"/>
            <ac:spMk id="4" creationId="{00000000-0000-0000-0000-000000000000}"/>
          </ac:spMkLst>
        </pc:spChg>
        <pc:spChg chg="del">
          <ac:chgData name="Наталья" userId="e826e06baf3f0558" providerId="LiveId" clId="{58413245-6AEA-46DF-AAC4-FBA1CAF0D79E}" dt="2020-04-08T09:52:21.451" v="388" actId="478"/>
          <ac:spMkLst>
            <pc:docMk/>
            <pc:sldMk cId="2975391792" sldId="261"/>
            <ac:spMk id="5" creationId="{3A3E0A16-3A73-401A-AC60-7601319962AA}"/>
          </ac:spMkLst>
        </pc:spChg>
      </pc:sldChg>
      <pc:sldChg chg="modSp mod">
        <pc:chgData name="Наталья" userId="e826e06baf3f0558" providerId="LiveId" clId="{58413245-6AEA-46DF-AAC4-FBA1CAF0D79E}" dt="2020-04-08T09:55:26.615" v="488" actId="20577"/>
        <pc:sldMkLst>
          <pc:docMk/>
          <pc:sldMk cId="3958197042" sldId="263"/>
        </pc:sldMkLst>
        <pc:spChg chg="mod">
          <ac:chgData name="Наталья" userId="e826e06baf3f0558" providerId="LiveId" clId="{58413245-6AEA-46DF-AAC4-FBA1CAF0D79E}" dt="2020-04-08T09:55:26.615" v="488" actId="20577"/>
          <ac:spMkLst>
            <pc:docMk/>
            <pc:sldMk cId="3958197042" sldId="263"/>
            <ac:spMk id="2" creationId="{00000000-0000-0000-0000-000000000000}"/>
          </ac:spMkLst>
        </pc:spChg>
      </pc:sldChg>
      <pc:sldChg chg="delSp modSp mod">
        <pc:chgData name="Наталья" userId="e826e06baf3f0558" providerId="LiveId" clId="{58413245-6AEA-46DF-AAC4-FBA1CAF0D79E}" dt="2020-04-08T09:55:06.652" v="477" actId="478"/>
        <pc:sldMkLst>
          <pc:docMk/>
          <pc:sldMk cId="2454489936" sldId="264"/>
        </pc:sldMkLst>
        <pc:spChg chg="mod">
          <ac:chgData name="Наталья" userId="e826e06baf3f0558" providerId="LiveId" clId="{58413245-6AEA-46DF-AAC4-FBA1CAF0D79E}" dt="2020-04-08T09:55:01.630" v="473" actId="27636"/>
          <ac:spMkLst>
            <pc:docMk/>
            <pc:sldMk cId="2454489936" sldId="264"/>
            <ac:spMk id="4" creationId="{00000000-0000-0000-0000-000000000000}"/>
          </ac:spMkLst>
        </pc:spChg>
        <pc:spChg chg="del mod">
          <ac:chgData name="Наталья" userId="e826e06baf3f0558" providerId="LiveId" clId="{58413245-6AEA-46DF-AAC4-FBA1CAF0D79E}" dt="2020-04-08T09:52:26.766" v="389" actId="478"/>
          <ac:spMkLst>
            <pc:docMk/>
            <pc:sldMk cId="2454489936" sldId="264"/>
            <ac:spMk id="11" creationId="{DB7EFC88-1BC2-44AA-B917-A4957E7DA03C}"/>
          </ac:spMkLst>
        </pc:spChg>
        <pc:cxnChg chg="del">
          <ac:chgData name="Наталья" userId="e826e06baf3f0558" providerId="LiveId" clId="{58413245-6AEA-46DF-AAC4-FBA1CAF0D79E}" dt="2020-04-08T09:55:04.060" v="475" actId="478"/>
          <ac:cxnSpMkLst>
            <pc:docMk/>
            <pc:sldMk cId="2454489936" sldId="264"/>
            <ac:cxnSpMk id="6" creationId="{00000000-0000-0000-0000-000000000000}"/>
          </ac:cxnSpMkLst>
        </pc:cxnChg>
        <pc:cxnChg chg="del">
          <ac:chgData name="Наталья" userId="e826e06baf3f0558" providerId="LiveId" clId="{58413245-6AEA-46DF-AAC4-FBA1CAF0D79E}" dt="2020-04-08T09:55:06.652" v="477" actId="478"/>
          <ac:cxnSpMkLst>
            <pc:docMk/>
            <pc:sldMk cId="2454489936" sldId="264"/>
            <ac:cxnSpMk id="10" creationId="{00000000-0000-0000-0000-000000000000}"/>
          </ac:cxnSpMkLst>
        </pc:cxnChg>
        <pc:cxnChg chg="del">
          <ac:chgData name="Наталья" userId="e826e06baf3f0558" providerId="LiveId" clId="{58413245-6AEA-46DF-AAC4-FBA1CAF0D79E}" dt="2020-04-08T09:55:03.132" v="474" actId="478"/>
          <ac:cxnSpMkLst>
            <pc:docMk/>
            <pc:sldMk cId="2454489936" sldId="264"/>
            <ac:cxnSpMk id="14" creationId="{00000000-0000-0000-0000-000000000000}"/>
          </ac:cxnSpMkLst>
        </pc:cxnChg>
        <pc:cxnChg chg="del">
          <ac:chgData name="Наталья" userId="e826e06baf3f0558" providerId="LiveId" clId="{58413245-6AEA-46DF-AAC4-FBA1CAF0D79E}" dt="2020-04-08T09:55:05.537" v="476" actId="478"/>
          <ac:cxnSpMkLst>
            <pc:docMk/>
            <pc:sldMk cId="2454489936" sldId="264"/>
            <ac:cxnSpMk id="20" creationId="{00000000-0000-0000-0000-000000000000}"/>
          </ac:cxnSpMkLst>
        </pc:cxnChg>
      </pc:sldChg>
      <pc:sldChg chg="modSp mod ord">
        <pc:chgData name="Наталья" userId="e826e06baf3f0558" providerId="LiveId" clId="{58413245-6AEA-46DF-AAC4-FBA1CAF0D79E}" dt="2020-04-08T09:48:20.217" v="240"/>
        <pc:sldMkLst>
          <pc:docMk/>
          <pc:sldMk cId="2184951475" sldId="268"/>
        </pc:sldMkLst>
        <pc:spChg chg="mod">
          <ac:chgData name="Наталья" userId="e826e06baf3f0558" providerId="LiveId" clId="{58413245-6AEA-46DF-AAC4-FBA1CAF0D79E}" dt="2020-04-08T09:48:20.217" v="240"/>
          <ac:spMkLst>
            <pc:docMk/>
            <pc:sldMk cId="2184951475" sldId="268"/>
            <ac:spMk id="3" creationId="{00000000-0000-0000-0000-000000000000}"/>
          </ac:spMkLst>
        </pc:spChg>
      </pc:sldChg>
      <pc:sldChg chg="modSp del">
        <pc:chgData name="Наталья" userId="e826e06baf3f0558" providerId="LiveId" clId="{58413245-6AEA-46DF-AAC4-FBA1CAF0D79E}" dt="2020-04-08T09:53:10.799" v="431" actId="47"/>
        <pc:sldMkLst>
          <pc:docMk/>
          <pc:sldMk cId="1790979490" sldId="269"/>
        </pc:sldMkLst>
        <pc:spChg chg="mod">
          <ac:chgData name="Наталья" userId="e826e06baf3f0558" providerId="LiveId" clId="{58413245-6AEA-46DF-AAC4-FBA1CAF0D79E}" dt="2020-04-08T09:42:24.078" v="43" actId="20577"/>
          <ac:spMkLst>
            <pc:docMk/>
            <pc:sldMk cId="1790979490" sldId="269"/>
            <ac:spMk id="3" creationId="{00000000-0000-0000-0000-000000000000}"/>
          </ac:spMkLst>
        </pc:spChg>
      </pc:sldChg>
      <pc:sldChg chg="modSp del">
        <pc:chgData name="Наталья" userId="e826e06baf3f0558" providerId="LiveId" clId="{58413245-6AEA-46DF-AAC4-FBA1CAF0D79E}" dt="2020-04-08T09:53:09.741" v="430" actId="47"/>
        <pc:sldMkLst>
          <pc:docMk/>
          <pc:sldMk cId="2879505608" sldId="270"/>
        </pc:sldMkLst>
        <pc:spChg chg="mod">
          <ac:chgData name="Наталья" userId="e826e06baf3f0558" providerId="LiveId" clId="{58413245-6AEA-46DF-AAC4-FBA1CAF0D79E}" dt="2020-04-08T09:41:56.976" v="29" actId="20577"/>
          <ac:spMkLst>
            <pc:docMk/>
            <pc:sldMk cId="2879505608" sldId="270"/>
            <ac:spMk id="3" creationId="{00000000-0000-0000-0000-000000000000}"/>
          </ac:spMkLst>
        </pc:spChg>
      </pc:sldChg>
      <pc:sldChg chg="modSp del">
        <pc:chgData name="Наталья" userId="e826e06baf3f0558" providerId="LiveId" clId="{58413245-6AEA-46DF-AAC4-FBA1CAF0D79E}" dt="2020-04-08T09:54:10.633" v="442" actId="47"/>
        <pc:sldMkLst>
          <pc:docMk/>
          <pc:sldMk cId="2315629571" sldId="271"/>
        </pc:sldMkLst>
        <pc:spChg chg="mod">
          <ac:chgData name="Наталья" userId="e826e06baf3f0558" providerId="LiveId" clId="{58413245-6AEA-46DF-AAC4-FBA1CAF0D79E}" dt="2020-04-08T09:54:04.742" v="441" actId="20577"/>
          <ac:spMkLst>
            <pc:docMk/>
            <pc:sldMk cId="2315629571" sldId="271"/>
            <ac:spMk id="3" creationId="{00000000-0000-0000-0000-000000000000}"/>
          </ac:spMkLst>
        </pc:spChg>
      </pc:sldChg>
      <pc:sldChg chg="modSp add">
        <pc:chgData name="Наталья" userId="e826e06baf3f0558" providerId="LiveId" clId="{58413245-6AEA-46DF-AAC4-FBA1CAF0D79E}" dt="2020-04-08T09:53:36.497" v="435" actId="20577"/>
        <pc:sldMkLst>
          <pc:docMk/>
          <pc:sldMk cId="1336029249" sldId="272"/>
        </pc:sldMkLst>
        <pc:spChg chg="mod">
          <ac:chgData name="Наталья" userId="e826e06baf3f0558" providerId="LiveId" clId="{58413245-6AEA-46DF-AAC4-FBA1CAF0D79E}" dt="2020-04-08T09:53:36.497" v="435" actId="20577"/>
          <ac:spMkLst>
            <pc:docMk/>
            <pc:sldMk cId="1336029249" sldId="272"/>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1758818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4080242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122798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647209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3938650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44F7C6A-C587-4611-A265-FD9DA6BD7690}"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2387960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044F7C6A-C587-4611-A265-FD9DA6BD7690}" type="datetimeFigureOut">
              <a:rPr lang="ru-RU" smtClean="0"/>
              <a:t>08.04.2020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1629806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044F7C6A-C587-4611-A265-FD9DA6BD7690}" type="datetimeFigureOut">
              <a:rPr lang="ru-RU" smtClean="0"/>
              <a:t>08.04.2020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140603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4F7C6A-C587-4611-A265-FD9DA6BD7690}" type="datetimeFigureOut">
              <a:rPr lang="ru-RU" smtClean="0"/>
              <a:t>08.04.2020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452704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44F7C6A-C587-4611-A265-FD9DA6BD7690}"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3056241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44F7C6A-C587-4611-A265-FD9DA6BD7690}"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4B1ACB-6EC1-438C-B106-BEB20A74B179}" type="slidenum">
              <a:rPr lang="ru-RU" smtClean="0"/>
              <a:t>‹#›</a:t>
            </a:fld>
            <a:endParaRPr lang="ru-RU"/>
          </a:p>
        </p:txBody>
      </p:sp>
    </p:spTree>
    <p:extLst>
      <p:ext uri="{BB962C8B-B14F-4D97-AF65-F5344CB8AC3E}">
        <p14:creationId xmlns:p14="http://schemas.microsoft.com/office/powerpoint/2010/main" val="4176585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4F7C6A-C587-4611-A265-FD9DA6BD7690}" type="datetimeFigureOut">
              <a:rPr lang="ru-RU" smtClean="0"/>
              <a:t>08.04.2020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B1ACB-6EC1-438C-B106-BEB20A74B179}" type="slidenum">
              <a:rPr lang="ru-RU" smtClean="0"/>
              <a:t>‹#›</a:t>
            </a:fld>
            <a:endParaRPr lang="ru-RU"/>
          </a:p>
        </p:txBody>
      </p:sp>
    </p:spTree>
    <p:extLst>
      <p:ext uri="{BB962C8B-B14F-4D97-AF65-F5344CB8AC3E}">
        <p14:creationId xmlns:p14="http://schemas.microsoft.com/office/powerpoint/2010/main" val="2360518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685800" y="764705"/>
            <a:ext cx="6334472" cy="2232247"/>
          </a:xfrm>
        </p:spPr>
        <p:txBody>
          <a:bodyPr>
            <a:normAutofit/>
          </a:bodyPr>
          <a:lstStyle/>
          <a:p>
            <a:r>
              <a:rPr lang="ru-RU" sz="3200" dirty="0">
                <a:solidFill>
                  <a:srgbClr val="002060"/>
                </a:solidFill>
              </a:rPr>
              <a:t>Тема урока:</a:t>
            </a:r>
            <a:br>
              <a:rPr lang="ru-RU" sz="3200" dirty="0">
                <a:solidFill>
                  <a:srgbClr val="002060"/>
                </a:solidFill>
              </a:rPr>
            </a:br>
            <a:br>
              <a:rPr lang="ru-RU" sz="3200" dirty="0">
                <a:solidFill>
                  <a:srgbClr val="002060"/>
                </a:solidFill>
              </a:rPr>
            </a:br>
            <a:r>
              <a:rPr lang="ru-RU" sz="3200" b="1" i="1" dirty="0">
                <a:solidFill>
                  <a:srgbClr val="002060"/>
                </a:solidFill>
              </a:rPr>
              <a:t>Умножение и деление смешанных дробей</a:t>
            </a:r>
          </a:p>
        </p:txBody>
      </p:sp>
      <p:sp>
        <p:nvSpPr>
          <p:cNvPr id="3" name="Подзаголовок 2"/>
          <p:cNvSpPr>
            <a:spLocks noGrp="1"/>
          </p:cNvSpPr>
          <p:nvPr>
            <p:ph type="subTitle" idx="1"/>
          </p:nvPr>
        </p:nvSpPr>
        <p:spPr>
          <a:xfrm>
            <a:off x="6228184" y="5877272"/>
            <a:ext cx="2808312" cy="648072"/>
          </a:xfrm>
        </p:spPr>
        <p:txBody>
          <a:bodyPr>
            <a:normAutofit lnSpcReduction="10000"/>
          </a:bodyPr>
          <a:lstStyle/>
          <a:p>
            <a:pPr algn="l"/>
            <a:r>
              <a:rPr lang="ru-RU" sz="1800" i="1" dirty="0">
                <a:solidFill>
                  <a:srgbClr val="002060"/>
                </a:solidFill>
              </a:rPr>
              <a:t>МОУ </a:t>
            </a:r>
            <a:r>
              <a:rPr lang="ru-RU" sz="1800" i="1" dirty="0" err="1">
                <a:solidFill>
                  <a:srgbClr val="002060"/>
                </a:solidFill>
              </a:rPr>
              <a:t>Авсюнинская</a:t>
            </a:r>
            <a:r>
              <a:rPr lang="ru-RU" sz="1800" i="1" dirty="0">
                <a:solidFill>
                  <a:srgbClr val="002060"/>
                </a:solidFill>
              </a:rPr>
              <a:t> СОШ</a:t>
            </a:r>
          </a:p>
          <a:p>
            <a:pPr algn="l"/>
            <a:r>
              <a:rPr lang="ru-RU" sz="1800" i="1" dirty="0">
                <a:solidFill>
                  <a:srgbClr val="002060"/>
                </a:solidFill>
              </a:rPr>
              <a:t>Математика, 5 класс</a:t>
            </a:r>
          </a:p>
        </p:txBody>
      </p:sp>
    </p:spTree>
    <p:extLst>
      <p:ext uri="{BB962C8B-B14F-4D97-AF65-F5344CB8AC3E}">
        <p14:creationId xmlns:p14="http://schemas.microsoft.com/office/powerpoint/2010/main" val="150054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53" y="368660"/>
            <a:ext cx="7488832"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Заголовок 2"/>
          <p:cNvSpPr>
            <a:spLocks noGrp="1"/>
          </p:cNvSpPr>
          <p:nvPr>
            <p:ph type="title"/>
          </p:nvPr>
        </p:nvSpPr>
        <p:spPr>
          <a:xfrm>
            <a:off x="322753" y="296652"/>
            <a:ext cx="7355160" cy="6264696"/>
          </a:xfrm>
        </p:spPr>
        <p:txBody>
          <a:bodyPr>
            <a:normAutofit/>
          </a:bodyPr>
          <a:lstStyle/>
          <a:p>
            <a:pPr algn="l"/>
            <a:r>
              <a:rPr lang="ru-RU" sz="2800" dirty="0"/>
              <a:t>  </a:t>
            </a:r>
            <a:br>
              <a:rPr lang="ru-RU" sz="2800" dirty="0"/>
            </a:br>
            <a:r>
              <a:rPr lang="ru-RU" sz="2800" u="sng" dirty="0">
                <a:solidFill>
                  <a:srgbClr val="002060"/>
                </a:solidFill>
              </a:rPr>
              <a:t>Отвечаем на вопросы УСТНО </a:t>
            </a:r>
            <a:br>
              <a:rPr lang="ru-RU" sz="2800" u="sng" dirty="0">
                <a:solidFill>
                  <a:srgbClr val="002060"/>
                </a:solidFill>
              </a:rPr>
            </a:br>
            <a:r>
              <a:rPr lang="ru-RU" sz="2800" u="sng" dirty="0">
                <a:solidFill>
                  <a:srgbClr val="002060"/>
                </a:solidFill>
              </a:rPr>
              <a:t>(некоторых попрошу записать аудио)</a:t>
            </a:r>
            <a:br>
              <a:rPr lang="ru-RU" sz="2800" u="sng" dirty="0">
                <a:solidFill>
                  <a:srgbClr val="002060"/>
                </a:solidFill>
              </a:rPr>
            </a:br>
            <a:br>
              <a:rPr lang="ru-RU" sz="2800" dirty="0">
                <a:solidFill>
                  <a:srgbClr val="002060"/>
                </a:solidFill>
              </a:rPr>
            </a:br>
            <a:r>
              <a:rPr lang="ru-RU" sz="2400" b="1" i="1" dirty="0">
                <a:solidFill>
                  <a:srgbClr val="0070C0"/>
                </a:solidFill>
              </a:rPr>
              <a:t>1. Как умножить две дроби?</a:t>
            </a:r>
            <a:br>
              <a:rPr lang="ru-RU" sz="2400" i="1" dirty="0">
                <a:solidFill>
                  <a:srgbClr val="0070C0"/>
                </a:solidFill>
              </a:rPr>
            </a:br>
            <a:r>
              <a:rPr lang="ru-RU" sz="2400" b="1" i="1" dirty="0"/>
              <a:t>2. Как умножить дробь на натуральное число?</a:t>
            </a:r>
            <a:br>
              <a:rPr lang="ru-RU" sz="2400" i="1" dirty="0">
                <a:solidFill>
                  <a:srgbClr val="002060"/>
                </a:solidFill>
              </a:rPr>
            </a:br>
            <a:r>
              <a:rPr lang="ru-RU" sz="2400" b="1" i="1" dirty="0">
                <a:solidFill>
                  <a:srgbClr val="0070C0"/>
                </a:solidFill>
              </a:rPr>
              <a:t>3. Какие дроби называются взаимно обратными?</a:t>
            </a:r>
            <a:br>
              <a:rPr lang="ru-RU" sz="2400" b="1" i="1" dirty="0">
                <a:solidFill>
                  <a:srgbClr val="0070C0"/>
                </a:solidFill>
              </a:rPr>
            </a:br>
            <a:r>
              <a:rPr lang="ru-RU" sz="2400" b="1" i="1" dirty="0"/>
              <a:t>4. Как разделить две дроби?</a:t>
            </a:r>
            <a:br>
              <a:rPr lang="ru-RU" sz="2400" b="1" i="1" dirty="0">
                <a:solidFill>
                  <a:srgbClr val="0070C0"/>
                </a:solidFill>
              </a:rPr>
            </a:br>
            <a:endParaRPr lang="ru-RU" sz="2400" b="1" i="1" dirty="0"/>
          </a:p>
        </p:txBody>
      </p:sp>
    </p:spTree>
    <p:extLst>
      <p:ext uri="{BB962C8B-B14F-4D97-AF65-F5344CB8AC3E}">
        <p14:creationId xmlns:p14="http://schemas.microsoft.com/office/powerpoint/2010/main" val="2184951475"/>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53" y="368660"/>
            <a:ext cx="7488832"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3" name="Заголовок 2"/>
              <p:cNvSpPr>
                <a:spLocks noGrp="1"/>
              </p:cNvSpPr>
              <p:nvPr>
                <p:ph type="title"/>
              </p:nvPr>
            </p:nvSpPr>
            <p:spPr>
              <a:xfrm>
                <a:off x="322753" y="296652"/>
                <a:ext cx="7355160" cy="6264696"/>
              </a:xfrm>
            </p:spPr>
            <p:txBody>
              <a:bodyPr>
                <a:normAutofit/>
              </a:bodyPr>
              <a:lstStyle/>
              <a:p>
                <a:pPr algn="l"/>
                <a:r>
                  <a:rPr lang="ru-RU" sz="2800" dirty="0"/>
                  <a:t>  </a:t>
                </a:r>
                <a:br>
                  <a:rPr lang="ru-RU" sz="2800" dirty="0"/>
                </a:br>
                <a:r>
                  <a:rPr lang="ru-RU" sz="2800" u="sng" dirty="0">
                    <a:solidFill>
                      <a:srgbClr val="002060"/>
                    </a:solidFill>
                  </a:rPr>
                  <a:t>Отвечаем на вопросы устно </a:t>
                </a:r>
                <a:br>
                  <a:rPr lang="ru-RU" sz="2800" u="sng" dirty="0">
                    <a:solidFill>
                      <a:srgbClr val="002060"/>
                    </a:solidFill>
                  </a:rPr>
                </a:br>
                <a:r>
                  <a:rPr lang="ru-RU" sz="2800" u="sng" dirty="0">
                    <a:solidFill>
                      <a:srgbClr val="002060"/>
                    </a:solidFill>
                  </a:rPr>
                  <a:t>(некоторых попрошу записать аудио)</a:t>
                </a:r>
                <a:br>
                  <a:rPr lang="ru-RU" sz="2800" u="sng" dirty="0">
                    <a:solidFill>
                      <a:srgbClr val="002060"/>
                    </a:solidFill>
                  </a:rPr>
                </a:br>
                <a:br>
                  <a:rPr lang="ru-RU" sz="2800" dirty="0">
                    <a:solidFill>
                      <a:srgbClr val="002060"/>
                    </a:solidFill>
                  </a:rPr>
                </a:br>
                <a:r>
                  <a:rPr lang="ru-RU" sz="2400" b="1" i="1" dirty="0">
                    <a:solidFill>
                      <a:srgbClr val="0070C0"/>
                    </a:solidFill>
                  </a:rPr>
                  <a:t>5. Выполните действие  (записать в тетрадь) :</a:t>
                </a:r>
                <a:br>
                  <a:rPr lang="ru-RU" sz="2800" b="1" i="1" dirty="0">
                    <a:solidFill>
                      <a:srgbClr val="0070C0"/>
                    </a:solidFill>
                  </a:rPr>
                </a:br>
                <a:r>
                  <a:rPr lang="ru-RU" sz="2800" b="1" i="1" dirty="0">
                    <a:solidFill>
                      <a:srgbClr val="C00000"/>
                    </a:solidFill>
                  </a:rPr>
                  <a:t>   </a:t>
                </a:r>
                <a14:m>
                  <m:oMath xmlns:m="http://schemas.openxmlformats.org/officeDocument/2006/math">
                    <m:sSup>
                      <m:sSupPr>
                        <m:ctrlPr>
                          <a:rPr lang="ru-RU" sz="2800" b="1" i="1" smtClean="0">
                            <a:solidFill>
                              <a:srgbClr val="C00000"/>
                            </a:solidFill>
                            <a:latin typeface="Cambria Math" panose="02040503050406030204" pitchFamily="18" charset="0"/>
                          </a:rPr>
                        </m:ctrlPr>
                      </m:sSupPr>
                      <m:e>
                        <m:d>
                          <m:dPr>
                            <m:ctrlPr>
                              <a:rPr lang="ru-RU" sz="2800" b="1" i="1" smtClean="0">
                                <a:solidFill>
                                  <a:srgbClr val="C00000"/>
                                </a:solidFill>
                                <a:latin typeface="Cambria Math" panose="02040503050406030204" pitchFamily="18" charset="0"/>
                              </a:rPr>
                            </m:ctrlPr>
                          </m:dPr>
                          <m:e>
                            <m:f>
                              <m:fPr>
                                <m:ctrlPr>
                                  <a:rPr lang="ru-RU" sz="2800" b="1" i="1" smtClean="0">
                                    <a:solidFill>
                                      <a:srgbClr val="C00000"/>
                                    </a:solidFill>
                                    <a:latin typeface="Cambria Math" panose="02040503050406030204" pitchFamily="18" charset="0"/>
                                  </a:rPr>
                                </m:ctrlPr>
                              </m:fPr>
                              <m:num>
                                <m:r>
                                  <a:rPr lang="ru-RU" sz="2800" b="1" i="0" smtClean="0">
                                    <a:solidFill>
                                      <a:srgbClr val="C00000"/>
                                    </a:solidFill>
                                    <a:latin typeface="Cambria Math"/>
                                  </a:rPr>
                                  <m:t>𝟐</m:t>
                                </m:r>
                              </m:num>
                              <m:den>
                                <m:r>
                                  <a:rPr lang="ru-RU" sz="2800" b="1" i="0" smtClean="0">
                                    <a:solidFill>
                                      <a:srgbClr val="C00000"/>
                                    </a:solidFill>
                                    <a:latin typeface="Cambria Math"/>
                                  </a:rPr>
                                  <m:t>𝟓</m:t>
                                </m:r>
                              </m:den>
                            </m:f>
                          </m:e>
                        </m:d>
                      </m:e>
                      <m:sup>
                        <m:r>
                          <a:rPr lang="ru-RU" sz="2800" b="1" i="0" smtClean="0">
                            <a:solidFill>
                              <a:srgbClr val="C00000"/>
                            </a:solidFill>
                            <a:latin typeface="Cambria Math"/>
                          </a:rPr>
                          <m:t>𝟐</m:t>
                        </m:r>
                      </m:sup>
                    </m:sSup>
                  </m:oMath>
                </a14:m>
                <a:r>
                  <a:rPr lang="ru-RU" sz="2800" b="1" dirty="0">
                    <a:solidFill>
                      <a:srgbClr val="C00000"/>
                    </a:solidFill>
                  </a:rPr>
                  <a:t>;         </a:t>
                </a:r>
                <a14:m>
                  <m:oMath xmlns:m="http://schemas.openxmlformats.org/officeDocument/2006/math">
                    <m:sSup>
                      <m:sSupPr>
                        <m:ctrlPr>
                          <a:rPr lang="ru-RU" sz="2800" b="1" i="1" dirty="0" smtClean="0">
                            <a:solidFill>
                              <a:srgbClr val="C00000"/>
                            </a:solidFill>
                            <a:latin typeface="Cambria Math" panose="02040503050406030204" pitchFamily="18" charset="0"/>
                          </a:rPr>
                        </m:ctrlPr>
                      </m:sSupPr>
                      <m:e>
                        <m:d>
                          <m:dPr>
                            <m:ctrlPr>
                              <a:rPr lang="ru-RU" sz="2800" b="1" i="1" dirty="0" smtClean="0">
                                <a:solidFill>
                                  <a:srgbClr val="C00000"/>
                                </a:solidFill>
                                <a:latin typeface="Cambria Math" panose="02040503050406030204" pitchFamily="18" charset="0"/>
                              </a:rPr>
                            </m:ctrlPr>
                          </m:dPr>
                          <m:e>
                            <m:f>
                              <m:fPr>
                                <m:ctrlPr>
                                  <a:rPr lang="ru-RU" sz="2800" b="1" i="1" dirty="0" smtClean="0">
                                    <a:solidFill>
                                      <a:srgbClr val="C00000"/>
                                    </a:solidFill>
                                    <a:latin typeface="Cambria Math" panose="02040503050406030204" pitchFamily="18" charset="0"/>
                                  </a:rPr>
                                </m:ctrlPr>
                              </m:fPr>
                              <m:num>
                                <m:r>
                                  <a:rPr lang="ru-RU" sz="2800" b="1" i="1" dirty="0" smtClean="0">
                                    <a:solidFill>
                                      <a:srgbClr val="C00000"/>
                                    </a:solidFill>
                                    <a:latin typeface="Cambria Math"/>
                                  </a:rPr>
                                  <m:t>𝟏</m:t>
                                </m:r>
                              </m:num>
                              <m:den>
                                <m:r>
                                  <a:rPr lang="ru-RU" sz="2800" b="1" i="1" dirty="0" smtClean="0">
                                    <a:solidFill>
                                      <a:srgbClr val="C00000"/>
                                    </a:solidFill>
                                    <a:latin typeface="Cambria Math"/>
                                  </a:rPr>
                                  <m:t>𝟑</m:t>
                                </m:r>
                              </m:den>
                            </m:f>
                          </m:e>
                        </m:d>
                      </m:e>
                      <m:sup>
                        <m:r>
                          <a:rPr lang="ru-RU" sz="2800" b="1" i="1" dirty="0" smtClean="0">
                            <a:solidFill>
                              <a:srgbClr val="C00000"/>
                            </a:solidFill>
                            <a:latin typeface="Cambria Math"/>
                          </a:rPr>
                          <m:t>𝟑</m:t>
                        </m:r>
                      </m:sup>
                    </m:sSup>
                    <m:r>
                      <a:rPr lang="ru-RU" sz="2800" b="1" i="1" dirty="0" smtClean="0">
                        <a:solidFill>
                          <a:srgbClr val="C00000"/>
                        </a:solidFill>
                        <a:latin typeface="Cambria Math"/>
                      </a:rPr>
                      <m:t>;</m:t>
                    </m:r>
                  </m:oMath>
                </a14:m>
                <a:r>
                  <a:rPr lang="ru-RU" sz="2800" b="1" i="1" dirty="0">
                    <a:solidFill>
                      <a:srgbClr val="C00000"/>
                    </a:solidFill>
                  </a:rPr>
                  <a:t>      </a:t>
                </a:r>
                <a14:m>
                  <m:oMath xmlns:m="http://schemas.openxmlformats.org/officeDocument/2006/math">
                    <m:sSup>
                      <m:sSupPr>
                        <m:ctrlPr>
                          <a:rPr lang="ru-RU" sz="2800" b="1" i="1" dirty="0" smtClean="0">
                            <a:solidFill>
                              <a:srgbClr val="C00000"/>
                            </a:solidFill>
                            <a:latin typeface="Cambria Math" panose="02040503050406030204" pitchFamily="18" charset="0"/>
                          </a:rPr>
                        </m:ctrlPr>
                      </m:sSupPr>
                      <m:e>
                        <m:d>
                          <m:dPr>
                            <m:ctrlPr>
                              <a:rPr lang="ru-RU" sz="2800" b="1" i="1" dirty="0" smtClean="0">
                                <a:solidFill>
                                  <a:srgbClr val="C00000"/>
                                </a:solidFill>
                                <a:latin typeface="Cambria Math" panose="02040503050406030204" pitchFamily="18" charset="0"/>
                              </a:rPr>
                            </m:ctrlPr>
                          </m:dPr>
                          <m:e>
                            <m:f>
                              <m:fPr>
                                <m:ctrlPr>
                                  <a:rPr lang="ru-RU" sz="2800" b="1" i="1" dirty="0" smtClean="0">
                                    <a:solidFill>
                                      <a:srgbClr val="C00000"/>
                                    </a:solidFill>
                                    <a:latin typeface="Cambria Math" panose="02040503050406030204" pitchFamily="18" charset="0"/>
                                  </a:rPr>
                                </m:ctrlPr>
                              </m:fPr>
                              <m:num>
                                <m:r>
                                  <a:rPr lang="ru-RU" sz="2800" b="1" i="1" dirty="0" smtClean="0">
                                    <a:solidFill>
                                      <a:srgbClr val="C00000"/>
                                    </a:solidFill>
                                    <a:latin typeface="Cambria Math"/>
                                  </a:rPr>
                                  <m:t>𝟒</m:t>
                                </m:r>
                              </m:num>
                              <m:den>
                                <m:r>
                                  <a:rPr lang="ru-RU" sz="2800" b="1" i="1" dirty="0" smtClean="0">
                                    <a:solidFill>
                                      <a:srgbClr val="C00000"/>
                                    </a:solidFill>
                                    <a:latin typeface="Cambria Math"/>
                                  </a:rPr>
                                  <m:t>𝟖</m:t>
                                </m:r>
                              </m:den>
                            </m:f>
                          </m:e>
                        </m:d>
                      </m:e>
                      <m:sup>
                        <m:r>
                          <a:rPr lang="ru-RU" sz="2800" b="1" i="1" dirty="0" smtClean="0">
                            <a:solidFill>
                              <a:srgbClr val="C00000"/>
                            </a:solidFill>
                            <a:latin typeface="Cambria Math"/>
                          </a:rPr>
                          <m:t>𝟐</m:t>
                        </m:r>
                      </m:sup>
                    </m:sSup>
                  </m:oMath>
                </a14:m>
                <a:br>
                  <a:rPr lang="ru-RU" sz="2800" i="1" dirty="0"/>
                </a:br>
                <a:r>
                  <a:rPr lang="ru-RU" sz="2400" b="1" i="1" dirty="0"/>
                  <a:t>6. Переведите смешанные дроби </a:t>
                </a:r>
                <a:br>
                  <a:rPr lang="ru-RU" sz="2400" b="1" i="1" dirty="0"/>
                </a:br>
                <a:r>
                  <a:rPr lang="ru-RU" sz="2400" b="1" i="1" dirty="0"/>
                  <a:t>    в неправильные  (тоже записать):</a:t>
                </a:r>
                <a:br>
                  <a:rPr lang="ru-RU" sz="2400" i="1" dirty="0"/>
                </a:br>
                <a:r>
                  <a:rPr lang="ru-RU" sz="2400" i="1" dirty="0"/>
                  <a:t>     </a:t>
                </a:r>
                <a:r>
                  <a:rPr lang="ru-RU" sz="2700" b="1" dirty="0">
                    <a:solidFill>
                      <a:srgbClr val="C00000"/>
                    </a:solidFill>
                  </a:rPr>
                  <a:t>2 </a:t>
                </a:r>
                <a14:m>
                  <m:oMath xmlns:m="http://schemas.openxmlformats.org/officeDocument/2006/math">
                    <m:f>
                      <m:fPr>
                        <m:ctrlPr>
                          <a:rPr lang="ru-RU" sz="2700" b="1" i="1" smtClean="0">
                            <a:solidFill>
                              <a:srgbClr val="C00000"/>
                            </a:solidFill>
                            <a:latin typeface="Cambria Math" panose="02040503050406030204" pitchFamily="18" charset="0"/>
                          </a:rPr>
                        </m:ctrlPr>
                      </m:fPr>
                      <m:num>
                        <m:r>
                          <a:rPr lang="ru-RU" sz="2700" b="1" i="0" smtClean="0">
                            <a:solidFill>
                              <a:srgbClr val="C00000"/>
                            </a:solidFill>
                            <a:latin typeface="Cambria Math"/>
                          </a:rPr>
                          <m:t>𝟓</m:t>
                        </m:r>
                      </m:num>
                      <m:den>
                        <m:r>
                          <a:rPr lang="ru-RU" sz="2700" b="1" i="0" smtClean="0">
                            <a:solidFill>
                              <a:srgbClr val="C00000"/>
                            </a:solidFill>
                            <a:latin typeface="Cambria Math"/>
                          </a:rPr>
                          <m:t>𝟔</m:t>
                        </m:r>
                      </m:den>
                    </m:f>
                  </m:oMath>
                </a14:m>
                <a:r>
                  <a:rPr lang="ru-RU" sz="2700" b="1" i="1" dirty="0">
                    <a:solidFill>
                      <a:srgbClr val="C00000"/>
                    </a:solidFill>
                  </a:rPr>
                  <a:t>  </a:t>
                </a:r>
                <a:r>
                  <a:rPr lang="ru-RU" sz="2700" b="1" dirty="0">
                    <a:solidFill>
                      <a:srgbClr val="C00000"/>
                    </a:solidFill>
                  </a:rPr>
                  <a:t>;</a:t>
                </a:r>
                <a:r>
                  <a:rPr lang="ru-RU" sz="2700" b="1" i="1" dirty="0">
                    <a:solidFill>
                      <a:srgbClr val="C00000"/>
                    </a:solidFill>
                  </a:rPr>
                  <a:t>          </a:t>
                </a:r>
                <a:r>
                  <a:rPr lang="ru-RU" sz="2700" b="1" dirty="0">
                    <a:solidFill>
                      <a:srgbClr val="C00000"/>
                    </a:solidFill>
                  </a:rPr>
                  <a:t>9</a:t>
                </a:r>
                <a:r>
                  <a:rPr lang="ru-RU" sz="2700" b="1" i="1" dirty="0">
                    <a:solidFill>
                      <a:srgbClr val="C00000"/>
                    </a:solidFill>
                  </a:rPr>
                  <a:t> </a:t>
                </a:r>
                <a14:m>
                  <m:oMath xmlns:m="http://schemas.openxmlformats.org/officeDocument/2006/math">
                    <m:f>
                      <m:fPr>
                        <m:ctrlPr>
                          <a:rPr lang="ru-RU" sz="2700" b="1" i="1" smtClean="0">
                            <a:solidFill>
                              <a:srgbClr val="C00000"/>
                            </a:solidFill>
                            <a:latin typeface="Cambria Math" panose="02040503050406030204" pitchFamily="18" charset="0"/>
                          </a:rPr>
                        </m:ctrlPr>
                      </m:fPr>
                      <m:num>
                        <m:r>
                          <a:rPr lang="ru-RU" sz="2700" b="1" i="1" smtClean="0">
                            <a:solidFill>
                              <a:srgbClr val="C00000"/>
                            </a:solidFill>
                            <a:latin typeface="Cambria Math"/>
                          </a:rPr>
                          <m:t>𝟑</m:t>
                        </m:r>
                      </m:num>
                      <m:den>
                        <m:r>
                          <a:rPr lang="ru-RU" sz="2700" b="1" i="1" smtClean="0">
                            <a:solidFill>
                              <a:srgbClr val="C00000"/>
                            </a:solidFill>
                            <a:latin typeface="Cambria Math"/>
                          </a:rPr>
                          <m:t>𝟖</m:t>
                        </m:r>
                      </m:den>
                    </m:f>
                  </m:oMath>
                </a14:m>
                <a:r>
                  <a:rPr lang="ru-RU" sz="2700" b="1" i="1" dirty="0">
                    <a:solidFill>
                      <a:srgbClr val="C00000"/>
                    </a:solidFill>
                  </a:rPr>
                  <a:t> </a:t>
                </a:r>
                <a:endParaRPr lang="ru-RU" sz="2400" b="1" i="1" dirty="0"/>
              </a:p>
            </p:txBody>
          </p:sp>
        </mc:Choice>
        <mc:Fallback>
          <p:sp>
            <p:nvSpPr>
              <p:cNvPr id="3" name="Заголовок 2"/>
              <p:cNvSpPr>
                <a:spLocks noGrp="1" noRot="1" noChangeAspect="1" noMove="1" noResize="1" noEditPoints="1" noAdjustHandles="1" noChangeArrowheads="1" noChangeShapeType="1" noTextEdit="1"/>
              </p:cNvSpPr>
              <p:nvPr>
                <p:ph type="title"/>
              </p:nvPr>
            </p:nvSpPr>
            <p:spPr>
              <a:xfrm>
                <a:off x="322753" y="296652"/>
                <a:ext cx="7355160" cy="6264696"/>
              </a:xfrm>
              <a:blipFill>
                <a:blip r:embed="rId4"/>
                <a:stretch>
                  <a:fillRect l="-1740"/>
                </a:stretch>
              </a:blipFill>
            </p:spPr>
            <p:txBody>
              <a:bodyPr/>
              <a:lstStyle/>
              <a:p>
                <a:r>
                  <a:rPr lang="ru-RU">
                    <a:noFill/>
                  </a:rPr>
                  <a:t> </a:t>
                </a:r>
              </a:p>
            </p:txBody>
          </p:sp>
        </mc:Fallback>
      </mc:AlternateContent>
    </p:spTree>
    <p:extLst>
      <p:ext uri="{BB962C8B-B14F-4D97-AF65-F5344CB8AC3E}">
        <p14:creationId xmlns:p14="http://schemas.microsoft.com/office/powerpoint/2010/main" val="133602924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60648"/>
            <a:ext cx="7488831" cy="6336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2" name="Заголовок 1"/>
              <p:cNvSpPr>
                <a:spLocks noGrp="1"/>
              </p:cNvSpPr>
              <p:nvPr>
                <p:ph type="title"/>
              </p:nvPr>
            </p:nvSpPr>
            <p:spPr>
              <a:xfrm>
                <a:off x="323528" y="476672"/>
                <a:ext cx="7560839" cy="6036332"/>
              </a:xfrm>
            </p:spPr>
            <p:txBody>
              <a:bodyPr>
                <a:normAutofit fontScale="90000"/>
              </a:bodyPr>
              <a:lstStyle/>
              <a:p>
                <a:pPr algn="l"/>
                <a:r>
                  <a:rPr lang="ru-RU" sz="2800" dirty="0"/>
                  <a:t>     </a:t>
                </a:r>
                <a:r>
                  <a:rPr lang="ru-RU" sz="2800" u="sng" dirty="0"/>
                  <a:t> Изучение нового материала</a:t>
                </a:r>
                <a:br>
                  <a:rPr lang="ru-RU" sz="2800" u="sng" dirty="0"/>
                </a:br>
                <a:br>
                  <a:rPr lang="ru-RU" sz="2800" u="sng" dirty="0"/>
                </a:br>
                <a:r>
                  <a:rPr lang="ru-RU" sz="2800" dirty="0"/>
                  <a:t>     </a:t>
                </a:r>
                <a:r>
                  <a:rPr lang="ru-RU" sz="2400" b="1" i="1" dirty="0">
                    <a:solidFill>
                      <a:srgbClr val="0070C0"/>
                    </a:solidFill>
                  </a:rPr>
                  <a:t>1. Выполнить   умножение:</a:t>
                </a:r>
                <a:br>
                  <a:rPr lang="ru-RU" sz="2400" b="1" i="1" dirty="0">
                    <a:solidFill>
                      <a:srgbClr val="0070C0"/>
                    </a:solidFill>
                  </a:rPr>
                </a:br>
                <a:r>
                  <a:rPr lang="ru-RU" sz="2800" b="1" dirty="0">
                    <a:solidFill>
                      <a:srgbClr val="C00000"/>
                    </a:solidFill>
                  </a:rPr>
                  <a:t>         3 </a:t>
                </a:r>
                <a14:m>
                  <m:oMath xmlns:m="http://schemas.openxmlformats.org/officeDocument/2006/math">
                    <m:f>
                      <m:fPr>
                        <m:ctrlPr>
                          <a:rPr lang="ru-RU" sz="2800" b="1" i="1" smtClean="0">
                            <a:solidFill>
                              <a:srgbClr val="C00000"/>
                            </a:solidFill>
                            <a:latin typeface="Cambria Math" panose="02040503050406030204" pitchFamily="18" charset="0"/>
                          </a:rPr>
                        </m:ctrlPr>
                      </m:fPr>
                      <m:num>
                        <m:r>
                          <a:rPr lang="ru-RU" sz="2800" b="1" i="1" smtClean="0">
                            <a:solidFill>
                              <a:srgbClr val="C00000"/>
                            </a:solidFill>
                            <a:latin typeface="Cambria Math"/>
                          </a:rPr>
                          <m:t>𝟏</m:t>
                        </m:r>
                      </m:num>
                      <m:den>
                        <m:r>
                          <a:rPr lang="ru-RU" sz="2800" b="1" i="1" smtClean="0">
                            <a:solidFill>
                              <a:srgbClr val="C00000"/>
                            </a:solidFill>
                            <a:latin typeface="Cambria Math"/>
                          </a:rPr>
                          <m:t>𝟕</m:t>
                        </m:r>
                      </m:den>
                    </m:f>
                  </m:oMath>
                </a14:m>
                <a:r>
                  <a:rPr lang="ru-RU" sz="2800" b="1" dirty="0">
                    <a:solidFill>
                      <a:srgbClr val="C00000"/>
                    </a:solidFill>
                  </a:rPr>
                  <a:t> </a:t>
                </a:r>
                <a14:m>
                  <m:oMath xmlns:m="http://schemas.openxmlformats.org/officeDocument/2006/math">
                    <m:r>
                      <a:rPr lang="ru-RU" sz="2800" b="1" i="1" dirty="0" smtClean="0">
                        <a:solidFill>
                          <a:srgbClr val="C00000"/>
                        </a:solidFill>
                        <a:latin typeface="Cambria Math"/>
                        <a:ea typeface="Cambria Math"/>
                      </a:rPr>
                      <m:t>∙</m:t>
                    </m:r>
                  </m:oMath>
                </a14:m>
                <a:r>
                  <a:rPr lang="ru-RU" sz="2800" b="1" dirty="0">
                    <a:solidFill>
                      <a:srgbClr val="C00000"/>
                    </a:solidFill>
                  </a:rPr>
                  <a:t> 2 </a:t>
                </a:r>
                <a14:m>
                  <m:oMath xmlns:m="http://schemas.openxmlformats.org/officeDocument/2006/math">
                    <m:f>
                      <m:fPr>
                        <m:ctrlPr>
                          <a:rPr lang="ru-RU" sz="2800" b="1" i="1" smtClean="0">
                            <a:solidFill>
                              <a:srgbClr val="C00000"/>
                            </a:solidFill>
                            <a:latin typeface="Cambria Math" panose="02040503050406030204" pitchFamily="18" charset="0"/>
                          </a:rPr>
                        </m:ctrlPr>
                      </m:fPr>
                      <m:num>
                        <m:r>
                          <a:rPr lang="ru-RU" sz="2800" b="1" i="1" smtClean="0">
                            <a:solidFill>
                              <a:srgbClr val="C00000"/>
                            </a:solidFill>
                            <a:latin typeface="Cambria Math"/>
                          </a:rPr>
                          <m:t>𝟏</m:t>
                        </m:r>
                      </m:num>
                      <m:den>
                        <m:r>
                          <a:rPr lang="ru-RU" sz="2800" b="1" i="1" smtClean="0">
                            <a:solidFill>
                              <a:srgbClr val="C00000"/>
                            </a:solidFill>
                            <a:latin typeface="Cambria Math"/>
                          </a:rPr>
                          <m:t>𝟑</m:t>
                        </m:r>
                      </m:den>
                    </m:f>
                  </m:oMath>
                </a14:m>
                <a:r>
                  <a:rPr lang="ru-RU" sz="2800" b="1" dirty="0">
                    <a:solidFill>
                      <a:srgbClr val="C00000"/>
                    </a:solidFill>
                  </a:rPr>
                  <a:t> = ?</a:t>
                </a:r>
                <a:br>
                  <a:rPr lang="ru-RU" sz="2800" b="1" dirty="0">
                    <a:solidFill>
                      <a:srgbClr val="C00000"/>
                    </a:solidFill>
                  </a:rPr>
                </a:br>
                <a:br>
                  <a:rPr lang="ru-RU" sz="2800" dirty="0"/>
                </a:br>
                <a:r>
                  <a:rPr lang="ru-RU" sz="2400" dirty="0"/>
                  <a:t>     </a:t>
                </a:r>
                <a:r>
                  <a:rPr lang="ru-RU" sz="2400" b="1" i="1" dirty="0"/>
                  <a:t>2. Выполнить деление:</a:t>
                </a:r>
                <a:br>
                  <a:rPr lang="ru-RU" sz="2400" b="1" i="1" dirty="0"/>
                </a:br>
                <a:r>
                  <a:rPr lang="ru-RU" sz="2800" dirty="0"/>
                  <a:t>         </a:t>
                </a:r>
                <a:r>
                  <a:rPr lang="ru-RU" sz="2800" b="1" dirty="0">
                    <a:solidFill>
                      <a:srgbClr val="C00000"/>
                    </a:solidFill>
                  </a:rPr>
                  <a:t>3 </a:t>
                </a:r>
                <a14:m>
                  <m:oMath xmlns:m="http://schemas.openxmlformats.org/officeDocument/2006/math">
                    <m:f>
                      <m:fPr>
                        <m:ctrlPr>
                          <a:rPr lang="ru-RU" sz="2800" b="1" i="1" smtClean="0">
                            <a:solidFill>
                              <a:srgbClr val="C00000"/>
                            </a:solidFill>
                            <a:latin typeface="Cambria Math" panose="02040503050406030204" pitchFamily="18" charset="0"/>
                          </a:rPr>
                        </m:ctrlPr>
                      </m:fPr>
                      <m:num>
                        <m:r>
                          <a:rPr lang="ru-RU" sz="2800" b="1" i="1" smtClean="0">
                            <a:solidFill>
                              <a:srgbClr val="C00000"/>
                            </a:solidFill>
                            <a:latin typeface="Cambria Math"/>
                          </a:rPr>
                          <m:t>𝟐</m:t>
                        </m:r>
                      </m:num>
                      <m:den>
                        <m:r>
                          <a:rPr lang="ru-RU" sz="2800" b="1" i="1" smtClean="0">
                            <a:solidFill>
                              <a:srgbClr val="C00000"/>
                            </a:solidFill>
                            <a:latin typeface="Cambria Math"/>
                          </a:rPr>
                          <m:t>𝟑</m:t>
                        </m:r>
                      </m:den>
                    </m:f>
                  </m:oMath>
                </a14:m>
                <a:r>
                  <a:rPr lang="ru-RU" sz="2800" b="1" dirty="0">
                    <a:solidFill>
                      <a:srgbClr val="C00000"/>
                    </a:solidFill>
                  </a:rPr>
                  <a:t> : 1 </a:t>
                </a:r>
                <a14:m>
                  <m:oMath xmlns:m="http://schemas.openxmlformats.org/officeDocument/2006/math">
                    <m:f>
                      <m:fPr>
                        <m:ctrlPr>
                          <a:rPr lang="ru-RU" sz="2800" b="1" i="1" smtClean="0">
                            <a:solidFill>
                              <a:srgbClr val="C00000"/>
                            </a:solidFill>
                            <a:latin typeface="Cambria Math" panose="02040503050406030204" pitchFamily="18" charset="0"/>
                          </a:rPr>
                        </m:ctrlPr>
                      </m:fPr>
                      <m:num>
                        <m:r>
                          <a:rPr lang="ru-RU" sz="2800" b="1" i="1" smtClean="0">
                            <a:solidFill>
                              <a:srgbClr val="C00000"/>
                            </a:solidFill>
                            <a:latin typeface="Cambria Math"/>
                          </a:rPr>
                          <m:t>𝟒</m:t>
                        </m:r>
                      </m:num>
                      <m:den>
                        <m:r>
                          <a:rPr lang="ru-RU" sz="2800" b="1" i="1" smtClean="0">
                            <a:solidFill>
                              <a:srgbClr val="C00000"/>
                            </a:solidFill>
                            <a:latin typeface="Cambria Math"/>
                          </a:rPr>
                          <m:t>𝟕</m:t>
                        </m:r>
                      </m:den>
                    </m:f>
                    <m:r>
                      <a:rPr lang="ru-RU" sz="2800" b="1" i="0" smtClean="0">
                        <a:solidFill>
                          <a:srgbClr val="C00000"/>
                        </a:solidFill>
                        <a:latin typeface="Cambria Math"/>
                      </a:rPr>
                      <m:t>=</m:t>
                    </m:r>
                  </m:oMath>
                </a14:m>
                <a:r>
                  <a:rPr lang="ru-RU" sz="2800" b="1" dirty="0">
                    <a:solidFill>
                      <a:srgbClr val="C00000"/>
                    </a:solidFill>
                  </a:rPr>
                  <a:t>?</a:t>
                </a:r>
                <a:br>
                  <a:rPr lang="ru-RU" sz="2800" b="1" dirty="0">
                    <a:solidFill>
                      <a:srgbClr val="C00000"/>
                    </a:solidFill>
                  </a:rPr>
                </a:br>
                <a:br>
                  <a:rPr lang="ru-RU" sz="2800" b="1" dirty="0">
                    <a:solidFill>
                      <a:srgbClr val="C00000"/>
                    </a:solidFill>
                  </a:rPr>
                </a:br>
                <a:r>
                  <a:rPr lang="ru-RU" sz="2800" b="1" dirty="0">
                    <a:solidFill>
                      <a:srgbClr val="C00000"/>
                    </a:solidFill>
                  </a:rPr>
                  <a:t>    </a:t>
                </a:r>
                <a:r>
                  <a:rPr lang="ru-RU" sz="2400" b="1" i="1" dirty="0">
                    <a:solidFill>
                      <a:srgbClr val="0070C0"/>
                    </a:solidFill>
                  </a:rPr>
                  <a:t>3. Для того, чтобы их решить, надо прочитать на странице 223 правило умножения и деления смешанных </a:t>
                </a:r>
                <a:br>
                  <a:rPr lang="ru-RU" sz="2400" b="1" i="1" dirty="0">
                    <a:solidFill>
                      <a:srgbClr val="0070C0"/>
                    </a:solidFill>
                  </a:rPr>
                </a:br>
                <a:r>
                  <a:rPr lang="ru-RU" sz="2400" b="1" i="1" dirty="0">
                    <a:solidFill>
                      <a:srgbClr val="0070C0"/>
                    </a:solidFill>
                  </a:rPr>
                  <a:t> дробей(открываем учебник, читаем)</a:t>
                </a:r>
                <a:br>
                  <a:rPr lang="ru-RU" sz="2400" b="1" i="1" dirty="0">
                    <a:solidFill>
                      <a:srgbClr val="0070C0"/>
                    </a:solidFill>
                  </a:rPr>
                </a:br>
                <a:br>
                  <a:rPr lang="ru-RU" sz="2400" b="1" i="1" dirty="0">
                    <a:solidFill>
                      <a:srgbClr val="0070C0"/>
                    </a:solidFill>
                  </a:rPr>
                </a:br>
                <a:endParaRPr lang="ru-RU" sz="2400" b="1" i="1" dirty="0">
                  <a:solidFill>
                    <a:srgbClr val="0070C0"/>
                  </a:solidFill>
                </a:endParaRPr>
              </a:p>
            </p:txBody>
          </p:sp>
        </mc:Choice>
        <mc:Fallback>
          <p:sp>
            <p:nvSpPr>
              <p:cNvPr id="2" name="Заголовок 1"/>
              <p:cNvSpPr>
                <a:spLocks noGrp="1" noRot="1" noChangeAspect="1" noMove="1" noResize="1" noEditPoints="1" noAdjustHandles="1" noChangeArrowheads="1" noChangeShapeType="1" noTextEdit="1"/>
              </p:cNvSpPr>
              <p:nvPr>
                <p:ph type="title"/>
              </p:nvPr>
            </p:nvSpPr>
            <p:spPr>
              <a:xfrm>
                <a:off x="323528" y="476672"/>
                <a:ext cx="7560839" cy="6036332"/>
              </a:xfrm>
              <a:blipFill>
                <a:blip r:embed="rId4"/>
                <a:stretch>
                  <a:fillRect l="-1048"/>
                </a:stretch>
              </a:blipFill>
            </p:spPr>
            <p:txBody>
              <a:bodyPr/>
              <a:lstStyle/>
              <a:p>
                <a:r>
                  <a:rPr lang="ru-RU">
                    <a:noFill/>
                  </a:rPr>
                  <a:t> </a:t>
                </a:r>
              </a:p>
            </p:txBody>
          </p:sp>
        </mc:Fallback>
      </mc:AlternateContent>
      <p:sp>
        <p:nvSpPr>
          <p:cNvPr id="3" name="TextBox 2">
            <a:extLst>
              <a:ext uri="{FF2B5EF4-FFF2-40B4-BE49-F238E27FC236}">
                <a16:creationId xmlns:a16="http://schemas.microsoft.com/office/drawing/2014/main" id="{47DD3675-3F13-4167-A318-70FFCD0D6503}"/>
              </a:ext>
            </a:extLst>
          </p:cNvPr>
          <p:cNvSpPr txBox="1"/>
          <p:nvPr/>
        </p:nvSpPr>
        <p:spPr>
          <a:xfrm>
            <a:off x="4427984" y="1916832"/>
            <a:ext cx="2808312" cy="2062103"/>
          </a:xfrm>
          <a:prstGeom prst="rect">
            <a:avLst/>
          </a:prstGeom>
          <a:noFill/>
        </p:spPr>
        <p:txBody>
          <a:bodyPr wrap="square" rtlCol="0">
            <a:spAutoFit/>
          </a:bodyPr>
          <a:lstStyle/>
          <a:p>
            <a:r>
              <a:rPr lang="ru-RU" sz="3200" dirty="0">
                <a:solidFill>
                  <a:schemeClr val="accent1">
                    <a:lumMod val="75000"/>
                  </a:schemeClr>
                </a:solidFill>
              </a:rPr>
              <a:t>Мы пока не можем решить такие примеры</a:t>
            </a:r>
          </a:p>
        </p:txBody>
      </p:sp>
    </p:spTree>
    <p:extLst>
      <p:ext uri="{BB962C8B-B14F-4D97-AF65-F5344CB8AC3E}">
        <p14:creationId xmlns:p14="http://schemas.microsoft.com/office/powerpoint/2010/main" val="194006701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247"/>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31" y="296652"/>
            <a:ext cx="7707057" cy="6228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p:txBody>
          <a:bodyPr>
            <a:normAutofit/>
          </a:bodyPr>
          <a:lstStyle/>
          <a:p>
            <a:pPr algn="l"/>
            <a:r>
              <a:rPr lang="ru-RU" sz="2800" dirty="0"/>
              <a:t>   </a:t>
            </a:r>
            <a:r>
              <a:rPr lang="ru-RU" sz="2800" u="sng" dirty="0"/>
              <a:t> </a:t>
            </a:r>
            <a:endParaRPr lang="ru-RU" sz="2800" dirty="0"/>
          </a:p>
        </p:txBody>
      </p:sp>
      <mc:AlternateContent xmlns:mc="http://schemas.openxmlformats.org/markup-compatibility/2006">
        <mc:Choice xmlns:a14="http://schemas.microsoft.com/office/drawing/2010/main" Requires="a14">
          <p:sp>
            <p:nvSpPr>
              <p:cNvPr id="4" name="Подзаголовок 3"/>
              <p:cNvSpPr>
                <a:spLocks noGrp="1"/>
              </p:cNvSpPr>
              <p:nvPr>
                <p:ph type="subTitle" idx="1"/>
              </p:nvPr>
            </p:nvSpPr>
            <p:spPr>
              <a:xfrm>
                <a:off x="249319" y="296652"/>
                <a:ext cx="7707057" cy="6228692"/>
              </a:xfrm>
            </p:spPr>
            <p:txBody>
              <a:bodyPr>
                <a:normAutofit/>
              </a:bodyPr>
              <a:lstStyle/>
              <a:p>
                <a:pPr algn="l"/>
                <a:r>
                  <a:rPr lang="ru-RU" sz="2400" i="1" dirty="0">
                    <a:solidFill>
                      <a:schemeClr val="tx1"/>
                    </a:solidFill>
                  </a:rPr>
                  <a:t>     </a:t>
                </a:r>
                <a:endParaRPr lang="ru-RU" sz="2400" b="1" dirty="0">
                  <a:solidFill>
                    <a:srgbClr val="C00000"/>
                  </a:solidFill>
                </a:endParaRPr>
              </a:p>
              <a:p>
                <a:pPr algn="l"/>
                <a:endParaRPr lang="ru-RU" sz="2400" b="1" dirty="0">
                  <a:solidFill>
                    <a:srgbClr val="C00000"/>
                  </a:solidFill>
                </a:endParaRPr>
              </a:p>
              <a:p>
                <a:pPr algn="l"/>
                <a:r>
                  <a:rPr lang="ru-RU" sz="2400" b="1" dirty="0">
                    <a:solidFill>
                      <a:srgbClr val="C00000"/>
                    </a:solidFill>
                  </a:rPr>
                  <a:t>Разберите примеры из учебника</a:t>
                </a:r>
              </a:p>
              <a:p>
                <a:pPr algn="l"/>
                <a:r>
                  <a:rPr lang="ru-RU" sz="2400" b="1" dirty="0">
                    <a:solidFill>
                      <a:srgbClr val="C00000"/>
                    </a:solidFill>
                  </a:rPr>
                  <a:t> </a:t>
                </a:r>
              </a:p>
              <a:p>
                <a:pPr algn="l"/>
                <a:r>
                  <a:rPr lang="ru-RU" sz="2400" b="1" dirty="0">
                    <a:solidFill>
                      <a:srgbClr val="C00000"/>
                    </a:solidFill>
                  </a:rPr>
                  <a:t> </a:t>
                </a:r>
                <a:r>
                  <a:rPr lang="ru-RU" sz="2400" b="1" i="1" dirty="0">
                    <a:solidFill>
                      <a:schemeClr val="tx1"/>
                    </a:solidFill>
                  </a:rPr>
                  <a:t>далее выполнить самостоятельно(письменно в тетради):</a:t>
                </a:r>
              </a:p>
              <a:p>
                <a:pPr algn="l"/>
                <a:r>
                  <a:rPr lang="ru-RU" sz="2400" b="1" dirty="0">
                    <a:solidFill>
                      <a:srgbClr val="C00000"/>
                    </a:solidFill>
                  </a:rPr>
                  <a:t>       </a:t>
                </a:r>
              </a:p>
              <a:p>
                <a:pPr algn="l"/>
                <a:r>
                  <a:rPr lang="ru-RU" sz="2400" b="1" dirty="0">
                    <a:solidFill>
                      <a:srgbClr val="C00000"/>
                    </a:solidFill>
                  </a:rPr>
                  <a:t>              а) 4 </a:t>
                </a:r>
                <a14:m>
                  <m:oMath xmlns:m="http://schemas.openxmlformats.org/officeDocument/2006/math">
                    <m:f>
                      <m:fPr>
                        <m:ctrlPr>
                          <a:rPr lang="ru-RU" sz="2400" b="1" i="1" smtClean="0">
                            <a:solidFill>
                              <a:srgbClr val="C00000"/>
                            </a:solidFill>
                            <a:latin typeface="Cambria Math" panose="02040503050406030204" pitchFamily="18" charset="0"/>
                          </a:rPr>
                        </m:ctrlPr>
                      </m:fPr>
                      <m:num>
                        <m:r>
                          <a:rPr lang="ru-RU" sz="2400" b="1" i="1" smtClean="0">
                            <a:solidFill>
                              <a:srgbClr val="C00000"/>
                            </a:solidFill>
                            <a:latin typeface="Cambria Math"/>
                          </a:rPr>
                          <m:t>𝟏</m:t>
                        </m:r>
                      </m:num>
                      <m:den>
                        <m:r>
                          <a:rPr lang="ru-RU" sz="2400" b="1" i="1" smtClean="0">
                            <a:solidFill>
                              <a:srgbClr val="C00000"/>
                            </a:solidFill>
                            <a:latin typeface="Cambria Math"/>
                          </a:rPr>
                          <m:t>𝟑</m:t>
                        </m:r>
                      </m:den>
                    </m:f>
                  </m:oMath>
                </a14:m>
                <a:r>
                  <a:rPr lang="ru-RU" sz="2400" b="1" dirty="0">
                    <a:solidFill>
                      <a:srgbClr val="C00000"/>
                    </a:solidFill>
                  </a:rPr>
                  <a:t> </a:t>
                </a:r>
                <a14:m>
                  <m:oMath xmlns:m="http://schemas.openxmlformats.org/officeDocument/2006/math">
                    <m:r>
                      <a:rPr lang="ru-RU" sz="2400" b="1" i="1" dirty="0" smtClean="0">
                        <a:solidFill>
                          <a:srgbClr val="C00000"/>
                        </a:solidFill>
                        <a:latin typeface="Cambria Math"/>
                        <a:ea typeface="Cambria Math"/>
                      </a:rPr>
                      <m:t>∙</m:t>
                    </m:r>
                  </m:oMath>
                </a14:m>
                <a:r>
                  <a:rPr lang="ru-RU" sz="2400" b="1" dirty="0">
                    <a:solidFill>
                      <a:srgbClr val="C00000"/>
                    </a:solidFill>
                  </a:rPr>
                  <a:t> 6 =                        б) 3 </a:t>
                </a:r>
                <a14:m>
                  <m:oMath xmlns:m="http://schemas.openxmlformats.org/officeDocument/2006/math">
                    <m:f>
                      <m:fPr>
                        <m:ctrlPr>
                          <a:rPr lang="ru-RU" sz="2400" b="1" i="1">
                            <a:solidFill>
                              <a:srgbClr val="C00000"/>
                            </a:solidFill>
                            <a:latin typeface="Cambria Math" panose="02040503050406030204" pitchFamily="18" charset="0"/>
                          </a:rPr>
                        </m:ctrlPr>
                      </m:fPr>
                      <m:num>
                        <m:r>
                          <a:rPr lang="ru-RU" sz="2400" b="1" i="1">
                            <a:solidFill>
                              <a:srgbClr val="C00000"/>
                            </a:solidFill>
                            <a:latin typeface="Cambria Math"/>
                          </a:rPr>
                          <m:t>𝟏</m:t>
                        </m:r>
                      </m:num>
                      <m:den>
                        <m:r>
                          <a:rPr lang="ru-RU" sz="2400" b="1" i="1">
                            <a:solidFill>
                              <a:srgbClr val="C00000"/>
                            </a:solidFill>
                            <a:latin typeface="Cambria Math"/>
                          </a:rPr>
                          <m:t>𝟕</m:t>
                        </m:r>
                      </m:den>
                    </m:f>
                  </m:oMath>
                </a14:m>
                <a:r>
                  <a:rPr lang="ru-RU" sz="2400" b="1" dirty="0">
                    <a:solidFill>
                      <a:srgbClr val="C00000"/>
                    </a:solidFill>
                  </a:rPr>
                  <a:t> </a:t>
                </a:r>
                <a14:m>
                  <m:oMath xmlns:m="http://schemas.openxmlformats.org/officeDocument/2006/math">
                    <m:r>
                      <a:rPr lang="ru-RU" sz="2400" b="1" i="1" dirty="0">
                        <a:solidFill>
                          <a:srgbClr val="C00000"/>
                        </a:solidFill>
                        <a:latin typeface="Cambria Math"/>
                        <a:ea typeface="Cambria Math"/>
                      </a:rPr>
                      <m:t>∙</m:t>
                    </m:r>
                  </m:oMath>
                </a14:m>
                <a:r>
                  <a:rPr lang="ru-RU" sz="2400" b="1" dirty="0">
                    <a:solidFill>
                      <a:srgbClr val="C00000"/>
                    </a:solidFill>
                  </a:rPr>
                  <a:t> 2 </a:t>
                </a:r>
                <a14:m>
                  <m:oMath xmlns:m="http://schemas.openxmlformats.org/officeDocument/2006/math">
                    <m:f>
                      <m:fPr>
                        <m:ctrlPr>
                          <a:rPr lang="ru-RU" sz="2400" b="1" i="1">
                            <a:solidFill>
                              <a:srgbClr val="C00000"/>
                            </a:solidFill>
                            <a:latin typeface="Cambria Math" panose="02040503050406030204" pitchFamily="18" charset="0"/>
                          </a:rPr>
                        </m:ctrlPr>
                      </m:fPr>
                      <m:num>
                        <m:r>
                          <a:rPr lang="ru-RU" sz="2400" b="1" i="1">
                            <a:solidFill>
                              <a:srgbClr val="C00000"/>
                            </a:solidFill>
                            <a:latin typeface="Cambria Math"/>
                          </a:rPr>
                          <m:t>𝟏</m:t>
                        </m:r>
                      </m:num>
                      <m:den>
                        <m:r>
                          <a:rPr lang="ru-RU" sz="2400" b="1" i="1">
                            <a:solidFill>
                              <a:srgbClr val="C00000"/>
                            </a:solidFill>
                            <a:latin typeface="Cambria Math"/>
                          </a:rPr>
                          <m:t>𝟑</m:t>
                        </m:r>
                      </m:den>
                    </m:f>
                  </m:oMath>
                </a14:m>
                <a:r>
                  <a:rPr lang="ru-RU" sz="2400" b="1" dirty="0">
                    <a:solidFill>
                      <a:srgbClr val="C00000"/>
                    </a:solidFill>
                  </a:rPr>
                  <a:t> =</a:t>
                </a:r>
              </a:p>
              <a:p>
                <a:pPr algn="l"/>
                <a:r>
                  <a:rPr lang="ru-RU" sz="2400" b="1" dirty="0">
                    <a:solidFill>
                      <a:srgbClr val="C00000"/>
                    </a:solidFill>
                  </a:rPr>
                  <a:t>   </a:t>
                </a:r>
              </a:p>
              <a:p>
                <a:pPr algn="l"/>
                <a:r>
                  <a:rPr lang="ru-RU" sz="2400" b="1" dirty="0">
                    <a:solidFill>
                      <a:srgbClr val="C00000"/>
                    </a:solidFill>
                  </a:rPr>
                  <a:t>              в) 8 : 5 </a:t>
                </a:r>
                <a14:m>
                  <m:oMath xmlns:m="http://schemas.openxmlformats.org/officeDocument/2006/math">
                    <m:f>
                      <m:fPr>
                        <m:ctrlPr>
                          <a:rPr lang="ru-RU" sz="2400" b="1" i="1" smtClean="0">
                            <a:solidFill>
                              <a:srgbClr val="C00000"/>
                            </a:solidFill>
                            <a:latin typeface="Cambria Math" panose="02040503050406030204" pitchFamily="18" charset="0"/>
                          </a:rPr>
                        </m:ctrlPr>
                      </m:fPr>
                      <m:num>
                        <m:r>
                          <a:rPr lang="ru-RU" sz="2400" b="1" i="1" smtClean="0">
                            <a:solidFill>
                              <a:srgbClr val="C00000"/>
                            </a:solidFill>
                            <a:latin typeface="Cambria Math"/>
                          </a:rPr>
                          <m:t>𝟏</m:t>
                        </m:r>
                      </m:num>
                      <m:den>
                        <m:r>
                          <a:rPr lang="ru-RU" sz="2400" b="1" i="1" smtClean="0">
                            <a:solidFill>
                              <a:srgbClr val="C00000"/>
                            </a:solidFill>
                            <a:latin typeface="Cambria Math"/>
                          </a:rPr>
                          <m:t>𝟑</m:t>
                        </m:r>
                      </m:den>
                    </m:f>
                  </m:oMath>
                </a14:m>
                <a:r>
                  <a:rPr lang="ru-RU" sz="2400" b="1" dirty="0">
                    <a:solidFill>
                      <a:srgbClr val="C00000"/>
                    </a:solidFill>
                  </a:rPr>
                  <a:t> =                        г) 3 </a:t>
                </a:r>
                <a14:m>
                  <m:oMath xmlns:m="http://schemas.openxmlformats.org/officeDocument/2006/math">
                    <m:f>
                      <m:fPr>
                        <m:ctrlPr>
                          <a:rPr lang="ru-RU" sz="2400" b="1" i="1">
                            <a:solidFill>
                              <a:srgbClr val="C00000"/>
                            </a:solidFill>
                            <a:latin typeface="Cambria Math" panose="02040503050406030204" pitchFamily="18" charset="0"/>
                          </a:rPr>
                        </m:ctrlPr>
                      </m:fPr>
                      <m:num>
                        <m:r>
                          <a:rPr lang="ru-RU" sz="2400" b="1" i="1">
                            <a:solidFill>
                              <a:srgbClr val="C00000"/>
                            </a:solidFill>
                            <a:latin typeface="Cambria Math"/>
                          </a:rPr>
                          <m:t>𝟐</m:t>
                        </m:r>
                      </m:num>
                      <m:den>
                        <m:r>
                          <a:rPr lang="ru-RU" sz="2400" b="1" i="1">
                            <a:solidFill>
                              <a:srgbClr val="C00000"/>
                            </a:solidFill>
                            <a:latin typeface="Cambria Math"/>
                          </a:rPr>
                          <m:t>𝟑</m:t>
                        </m:r>
                      </m:den>
                    </m:f>
                  </m:oMath>
                </a14:m>
                <a:r>
                  <a:rPr lang="ru-RU" sz="2400" b="1" dirty="0">
                    <a:solidFill>
                      <a:srgbClr val="C00000"/>
                    </a:solidFill>
                  </a:rPr>
                  <a:t> : 1 </a:t>
                </a:r>
                <a14:m>
                  <m:oMath xmlns:m="http://schemas.openxmlformats.org/officeDocument/2006/math">
                    <m:f>
                      <m:fPr>
                        <m:ctrlPr>
                          <a:rPr lang="ru-RU" sz="2400" b="1" i="1">
                            <a:solidFill>
                              <a:srgbClr val="C00000"/>
                            </a:solidFill>
                            <a:latin typeface="Cambria Math" panose="02040503050406030204" pitchFamily="18" charset="0"/>
                          </a:rPr>
                        </m:ctrlPr>
                      </m:fPr>
                      <m:num>
                        <m:r>
                          <a:rPr lang="ru-RU" sz="2400" b="1" i="1">
                            <a:solidFill>
                              <a:srgbClr val="C00000"/>
                            </a:solidFill>
                            <a:latin typeface="Cambria Math"/>
                          </a:rPr>
                          <m:t>𝟒</m:t>
                        </m:r>
                      </m:num>
                      <m:den>
                        <m:r>
                          <a:rPr lang="ru-RU" sz="2400" b="1" i="1">
                            <a:solidFill>
                              <a:srgbClr val="C00000"/>
                            </a:solidFill>
                            <a:latin typeface="Cambria Math"/>
                          </a:rPr>
                          <m:t>𝟕</m:t>
                        </m:r>
                      </m:den>
                    </m:f>
                  </m:oMath>
                </a14:m>
                <a:r>
                  <a:rPr lang="ru-RU" sz="2400" b="1" dirty="0">
                    <a:solidFill>
                      <a:srgbClr val="C00000"/>
                    </a:solidFill>
                  </a:rPr>
                  <a:t> =</a:t>
                </a:r>
              </a:p>
              <a:p>
                <a:pPr algn="l"/>
                <a:r>
                  <a:rPr lang="ru-RU" sz="2400" i="1" dirty="0">
                    <a:solidFill>
                      <a:schemeClr val="tx1"/>
                    </a:solidFill>
                  </a:rPr>
                  <a:t> </a:t>
                </a:r>
              </a:p>
              <a:p>
                <a:pPr algn="l"/>
                <a:endParaRPr lang="ru-RU" sz="2400" i="1" dirty="0">
                  <a:solidFill>
                    <a:schemeClr val="tx1"/>
                  </a:solidFill>
                </a:endParaRPr>
              </a:p>
            </p:txBody>
          </p:sp>
        </mc:Choice>
        <mc:Fallback>
          <p:sp>
            <p:nvSpPr>
              <p:cNvPr id="4" name="Подзаголовок 3"/>
              <p:cNvSpPr>
                <a:spLocks noGrp="1" noRot="1" noChangeAspect="1" noMove="1" noResize="1" noEditPoints="1" noAdjustHandles="1" noChangeArrowheads="1" noChangeShapeType="1" noTextEdit="1"/>
              </p:cNvSpPr>
              <p:nvPr>
                <p:ph type="subTitle" idx="1"/>
              </p:nvPr>
            </p:nvSpPr>
            <p:spPr>
              <a:xfrm>
                <a:off x="249319" y="296652"/>
                <a:ext cx="7707057" cy="6228692"/>
              </a:xfrm>
              <a:blipFill>
                <a:blip r:embed="rId4"/>
                <a:stretch>
                  <a:fillRect l="-1266"/>
                </a:stretch>
              </a:blipFill>
            </p:spPr>
            <p:txBody>
              <a:bodyPr/>
              <a:lstStyle/>
              <a:p>
                <a:r>
                  <a:rPr lang="ru-RU">
                    <a:noFill/>
                  </a:rPr>
                  <a:t> </a:t>
                </a:r>
              </a:p>
            </p:txBody>
          </p:sp>
        </mc:Fallback>
      </mc:AlternateContent>
    </p:spTree>
    <p:extLst>
      <p:ext uri="{BB962C8B-B14F-4D97-AF65-F5344CB8AC3E}">
        <p14:creationId xmlns:p14="http://schemas.microsoft.com/office/powerpoint/2010/main" val="245448993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70237"/>
            <a:ext cx="7848872"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Заголовок 3"/>
          <p:cNvSpPr>
            <a:spLocks noGrp="1"/>
          </p:cNvSpPr>
          <p:nvPr>
            <p:ph type="title"/>
          </p:nvPr>
        </p:nvSpPr>
        <p:spPr>
          <a:xfrm>
            <a:off x="323528" y="274638"/>
            <a:ext cx="7488832" cy="5458618"/>
          </a:xfrm>
        </p:spPr>
        <p:txBody>
          <a:bodyPr>
            <a:normAutofit/>
          </a:bodyPr>
          <a:lstStyle/>
          <a:p>
            <a:pPr algn="l"/>
            <a:r>
              <a:rPr lang="ru-RU" sz="2800" dirty="0"/>
              <a:t>       </a:t>
            </a:r>
            <a:r>
              <a:rPr lang="ru-RU" sz="2800" u="sng" dirty="0"/>
              <a:t>Работа по учебнику:</a:t>
            </a:r>
            <a:br>
              <a:rPr lang="ru-RU" sz="2800" u="sng" dirty="0"/>
            </a:br>
            <a:r>
              <a:rPr lang="ru-RU" sz="2800" u="sng" dirty="0"/>
              <a:t>   </a:t>
            </a:r>
            <a:br>
              <a:rPr lang="ru-RU" sz="2800" u="sng" dirty="0"/>
            </a:br>
            <a:r>
              <a:rPr lang="ru-RU" sz="2800" i="1" dirty="0">
                <a:solidFill>
                  <a:srgbClr val="0070C0"/>
                </a:solidFill>
              </a:rPr>
              <a:t>       № 1018 ( а –г );</a:t>
            </a:r>
            <a:br>
              <a:rPr lang="ru-RU" sz="2800" i="1" dirty="0">
                <a:solidFill>
                  <a:srgbClr val="0070C0"/>
                </a:solidFill>
              </a:rPr>
            </a:br>
            <a:r>
              <a:rPr lang="ru-RU" sz="2800" i="1" dirty="0">
                <a:solidFill>
                  <a:srgbClr val="0070C0"/>
                </a:solidFill>
              </a:rPr>
              <a:t>       № 1023</a:t>
            </a:r>
            <a:br>
              <a:rPr lang="ru-RU" sz="2800" i="1" dirty="0">
                <a:solidFill>
                  <a:srgbClr val="0070C0"/>
                </a:solidFill>
              </a:rPr>
            </a:br>
            <a:r>
              <a:rPr lang="ru-RU" sz="2800" i="1" dirty="0">
                <a:solidFill>
                  <a:srgbClr val="0070C0"/>
                </a:solidFill>
              </a:rPr>
              <a:t>      </a:t>
            </a:r>
            <a:br>
              <a:rPr lang="ru-RU" sz="2800" dirty="0"/>
            </a:br>
            <a:r>
              <a:rPr lang="ru-RU" sz="2800" dirty="0"/>
              <a:t>     </a:t>
            </a:r>
            <a:br>
              <a:rPr lang="ru-RU" sz="2800" dirty="0"/>
            </a:br>
            <a:r>
              <a:rPr lang="ru-RU" sz="2800" dirty="0"/>
              <a:t>       </a:t>
            </a:r>
            <a:r>
              <a:rPr lang="ru-RU" sz="2800" u="sng" dirty="0"/>
              <a:t>Домашнее задание:  </a:t>
            </a:r>
            <a:br>
              <a:rPr lang="ru-RU" sz="2800" u="sng" dirty="0"/>
            </a:br>
            <a:r>
              <a:rPr lang="ru-RU" sz="2800" dirty="0"/>
              <a:t>       </a:t>
            </a:r>
            <a:r>
              <a:rPr lang="ru-RU" sz="2800" i="1" dirty="0">
                <a:solidFill>
                  <a:srgbClr val="0070C0"/>
                </a:solidFill>
              </a:rPr>
              <a:t>выучить правило</a:t>
            </a:r>
            <a:br>
              <a:rPr lang="ru-RU" sz="2800" dirty="0"/>
            </a:br>
            <a:r>
              <a:rPr lang="ru-RU" sz="2800" dirty="0"/>
              <a:t>        </a:t>
            </a:r>
            <a:r>
              <a:rPr lang="ru-RU" sz="2800" i="1" dirty="0">
                <a:solidFill>
                  <a:srgbClr val="0070C0"/>
                </a:solidFill>
              </a:rPr>
              <a:t>№ 1018 ( д – з );</a:t>
            </a:r>
            <a:br>
              <a:rPr lang="ru-RU" sz="2800" i="1" dirty="0">
                <a:solidFill>
                  <a:srgbClr val="0070C0"/>
                </a:solidFill>
              </a:rPr>
            </a:br>
            <a:r>
              <a:rPr lang="ru-RU" sz="2800" i="1" dirty="0">
                <a:solidFill>
                  <a:srgbClr val="0070C0"/>
                </a:solidFill>
              </a:rPr>
              <a:t>        № 1024</a:t>
            </a:r>
            <a:br>
              <a:rPr lang="ru-RU" sz="2800" i="1" u="sng" dirty="0">
                <a:solidFill>
                  <a:srgbClr val="0070C0"/>
                </a:solidFill>
              </a:rPr>
            </a:br>
            <a:endParaRPr lang="ru-RU" sz="2800" i="1" u="sng" dirty="0">
              <a:solidFill>
                <a:srgbClr val="0070C0"/>
              </a:solidFill>
            </a:endParaRPr>
          </a:p>
        </p:txBody>
      </p:sp>
    </p:spTree>
    <p:extLst>
      <p:ext uri="{BB962C8B-B14F-4D97-AF65-F5344CB8AC3E}">
        <p14:creationId xmlns:p14="http://schemas.microsoft.com/office/powerpoint/2010/main" val="2975391792"/>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8280920"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547664" y="1412776"/>
            <a:ext cx="6408712" cy="2304256"/>
          </a:xfrm>
        </p:spPr>
        <p:txBody>
          <a:bodyPr>
            <a:normAutofit/>
          </a:bodyPr>
          <a:lstStyle/>
          <a:p>
            <a:pPr algn="l"/>
            <a:r>
              <a:rPr lang="ru-RU" sz="2800" b="1" i="1" dirty="0"/>
              <a:t>      </a:t>
            </a:r>
            <a:r>
              <a:rPr lang="ru-RU" sz="3600" b="1" i="1" dirty="0">
                <a:solidFill>
                  <a:srgbClr val="C00000"/>
                </a:solidFill>
              </a:rPr>
              <a:t>Спасибо за  работу</a:t>
            </a:r>
          </a:p>
        </p:txBody>
      </p:sp>
    </p:spTree>
    <p:extLst>
      <p:ext uri="{BB962C8B-B14F-4D97-AF65-F5344CB8AC3E}">
        <p14:creationId xmlns:p14="http://schemas.microsoft.com/office/powerpoint/2010/main" val="39581970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659</TotalTime>
  <Words>83</Words>
  <Application>Microsoft Office PowerPoint</Application>
  <PresentationFormat>Экран (4:3)</PresentationFormat>
  <Paragraphs>20</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Cambria Math</vt:lpstr>
      <vt:lpstr>Тема Office</vt:lpstr>
      <vt:lpstr>Тема урока:  Умножение и деление смешанных дробей</vt:lpstr>
      <vt:lpstr>   Отвечаем на вопросы УСТНО  (некоторых попрошу записать аудио)  1. Как умножить две дроби? 2. Как умножить дробь на натуральное число? 3. Какие дроби называются взаимно обратными? 4. Как разделить две дроби? </vt:lpstr>
      <vt:lpstr>   Отвечаем на вопросы устно  (некоторых попрошу записать аудио)  5. Выполните действие  (записать в тетрадь) :    (2/5)^2;         (1/3)^3;      (4/8)^2 6. Переведите смешанные дроби      в неправильные  (тоже записать):      2 5/6  ;          9 3/8 </vt:lpstr>
      <vt:lpstr>      Изучение нового материала       1. Выполнить   умножение:          3 1/7 ∙ 2 1/3 = ?       2. Выполнить деление:          3 2/3 : 1 4/7=?      3. Для того, чтобы их решить, надо прочитать на странице 223 правило умножения и деления смешанных   дробей(открываем учебник, читаем)  </vt:lpstr>
      <vt:lpstr>    </vt:lpstr>
      <vt:lpstr>       Работа по учебнику:            № 1018 ( а –г );        № 1023                     Домашнее задание:          выучить правило         № 1018 ( д – з );         № 1024 </vt:lpstr>
      <vt:lpstr>      Спасибо за  работу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Наталья</cp:lastModifiedBy>
  <cp:revision>30</cp:revision>
  <dcterms:created xsi:type="dcterms:W3CDTF">2015-04-18T21:20:20Z</dcterms:created>
  <dcterms:modified xsi:type="dcterms:W3CDTF">2020-04-08T09:55:41Z</dcterms:modified>
</cp:coreProperties>
</file>