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756" r:id="rId4"/>
    <p:sldMasterId id="2147483780" r:id="rId5"/>
    <p:sldMasterId id="2147483792" r:id="rId6"/>
    <p:sldMasterId id="2147483840" r:id="rId7"/>
    <p:sldMasterId id="2147483864" r:id="rId8"/>
  </p:sldMasterIdLst>
  <p:sldIdLst>
    <p:sldId id="260" r:id="rId9"/>
    <p:sldId id="268" r:id="rId10"/>
    <p:sldId id="279" r:id="rId11"/>
    <p:sldId id="262" r:id="rId12"/>
    <p:sldId id="270" r:id="rId13"/>
    <p:sldId id="271" r:id="rId14"/>
    <p:sldId id="275" r:id="rId15"/>
    <p:sldId id="277" r:id="rId16"/>
    <p:sldId id="256" r:id="rId17"/>
    <p:sldId id="258" r:id="rId18"/>
    <p:sldId id="278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95756-626F-419B-B313-CD48D3E504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98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7BCA-63A7-43C3-8AA1-7A137836A1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45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8C45F-2B34-4E40-AA35-6652664F92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195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B2ADE-A006-4A51-85DF-0B46E2A9A2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332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E0F3F-78F1-4C7E-A734-F43C1BF6E2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72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67D00-75F1-4F5B-A26B-0DE2D34AE19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31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F03CA-EF71-41DF-96BB-BC5538C745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889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87B7-DF53-4DC5-81EF-F3597DEFFD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3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34EEF-4FE6-48D8-AB66-23E29BEB05F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114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E4165-F1EF-45B6-8ECA-39C63D2E83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43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76478-C03A-48C1-A380-1B4D78C412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317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95756-626F-419B-B313-CD48D3E504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493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7BCA-63A7-43C3-8AA1-7A137836A1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75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8C45F-2B34-4E40-AA35-6652664F92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888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B2ADE-A006-4A51-85DF-0B46E2A9A2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E0F3F-78F1-4C7E-A734-F43C1BF6E2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9535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67D00-75F1-4F5B-A26B-0DE2D34AE19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5222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F03CA-EF71-41DF-96BB-BC5538C745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92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87B7-DF53-4DC5-81EF-F3597DEFFD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4843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34EEF-4FE6-48D8-AB66-23E29BEB05F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9073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E4165-F1EF-45B6-8ECA-39C63D2E83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528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76478-C03A-48C1-A380-1B4D78C412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35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553F5-4539-496C-9EA7-8D29CBCBC0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009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A35B-CEA8-421F-AA4A-B6F56710FF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744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BE85-22B1-4843-A6B3-42BDCA8395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821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9BAAC-5039-4CA9-A783-686FD82DC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1002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82D06-B991-43E1-AF9E-B75E36A80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479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FE8A-9367-40E2-BE4F-68C9968F3D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8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43A0-8E34-490A-BAC3-1F44247F5D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685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D34D1-A1B6-43CB-AC5C-D4867C7D8D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560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9AC8-38A8-4F57-8685-2C9A444022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276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3A6D-889D-427C-9089-44F2DF8C6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409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1B13-B73C-42CF-AEAE-FD348EC468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572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553F5-4539-496C-9EA7-8D29CBCBC0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171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A35B-CEA8-421F-AA4A-B6F56710FF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7451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BE85-22B1-4843-A6B3-42BDCA8395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704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9BAAC-5039-4CA9-A783-686FD82DC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692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82D06-B991-43E1-AF9E-B75E36A80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86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FE8A-9367-40E2-BE4F-68C9968F3D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394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43A0-8E34-490A-BAC3-1F44247F5D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7662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D34D1-A1B6-43CB-AC5C-D4867C7D8D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001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9AC8-38A8-4F57-8685-2C9A444022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4857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3A6D-889D-427C-9089-44F2DF8C6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253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1B13-B73C-42CF-AEAE-FD348EC468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0384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553F5-4539-496C-9EA7-8D29CBCBC0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913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A35B-CEA8-421F-AA4A-B6F56710FF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83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BE85-22B1-4843-A6B3-42BDCA8395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224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9BAAC-5039-4CA9-A783-686FD82DC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9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82D06-B991-43E1-AF9E-B75E36A80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0441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FE8A-9367-40E2-BE4F-68C9968F3D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713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43A0-8E34-490A-BAC3-1F44247F5D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7882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D34D1-A1B6-43CB-AC5C-D4867C7D8D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7691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9AC8-38A8-4F57-8685-2C9A444022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773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3A6D-889D-427C-9089-44F2DF8C6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9664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1B13-B73C-42CF-AEAE-FD348EC468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091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553F5-4539-496C-9EA7-8D29CBCBC0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4270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A35B-CEA8-421F-AA4A-B6F56710FF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279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BE85-22B1-4843-A6B3-42BDCA8395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3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9BAAC-5039-4CA9-A783-686FD82DC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84423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82D06-B991-43E1-AF9E-B75E36A80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533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FE8A-9367-40E2-BE4F-68C9968F3D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0501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43A0-8E34-490A-BAC3-1F44247F5D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6549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D34D1-A1B6-43CB-AC5C-D4867C7D8D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1015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9AC8-38A8-4F57-8685-2C9A444022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401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3A6D-889D-427C-9089-44F2DF8C6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2187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1B13-B73C-42CF-AEAE-FD348EC468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4899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553F5-4539-496C-9EA7-8D29CBCBC0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5054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A35B-CEA8-421F-AA4A-B6F56710FF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02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BE85-22B1-4843-A6B3-42BDCA8395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4857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9BAAC-5039-4CA9-A783-686FD82DC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955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82D06-B991-43E1-AF9E-B75E36A80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32180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FE8A-9367-40E2-BE4F-68C9968F3D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1324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43A0-8E34-490A-BAC3-1F44247F5D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0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D34D1-A1B6-43CB-AC5C-D4867C7D8D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42640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9AC8-38A8-4F57-8685-2C9A444022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5522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3A6D-889D-427C-9089-44F2DF8C6C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812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1B13-B73C-42CF-AEAE-FD348EC468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9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FA3C1C-AB42-4340-9FD9-E0539D04C4B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8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FA3C1C-AB42-4340-9FD9-E0539D04C4B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4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4A69A0-B901-47E1-8657-9D603238955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78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4A69A0-B901-47E1-8657-9D603238955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4A69A0-B901-47E1-8657-9D603238955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4A69A0-B901-47E1-8657-9D603238955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9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4A69A0-B901-47E1-8657-9D603238955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  <a:solidFill>
            <a:schemeClr val="accent1">
              <a:alpha val="54901"/>
            </a:schemeClr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</a:rPr>
              <a:t>Линейная перспектива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127125"/>
          </a:xfrm>
          <a:solidFill>
            <a:schemeClr val="accent1">
              <a:alpha val="54117"/>
            </a:schemeClr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Пейзаж</a:t>
            </a:r>
            <a:endParaRPr lang="ru-RU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0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51250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852936"/>
            <a:ext cx="5219700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1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Правила воздушной перспективы:</a:t>
            </a:r>
          </a:p>
        </p:txBody>
      </p:sp>
      <p:sp>
        <p:nvSpPr>
          <p:cNvPr id="27651" name="AutoShape 4"/>
          <p:cNvSpPr>
            <a:spLocks noChangeArrowheads="1"/>
          </p:cNvSpPr>
          <p:nvPr/>
        </p:nvSpPr>
        <p:spPr bwMode="auto">
          <a:xfrm>
            <a:off x="228600" y="3505200"/>
            <a:ext cx="4114800" cy="1295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Все ближние предметы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надо изображать детально,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 а дальние – обобщённо.</a:t>
            </a:r>
            <a:r>
              <a:rPr lang="ru-RU" sz="240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7652" name="AutoShape 5"/>
          <p:cNvSpPr>
            <a:spLocks noChangeArrowheads="1"/>
          </p:cNvSpPr>
          <p:nvPr/>
        </p:nvSpPr>
        <p:spPr bwMode="auto">
          <a:xfrm>
            <a:off x="228600" y="1752600"/>
            <a:ext cx="4114800" cy="1447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Ближние предметы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надо изображать объёмно,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 а дальние – плоско. </a:t>
            </a:r>
          </a:p>
        </p:txBody>
      </p:sp>
      <p:sp>
        <p:nvSpPr>
          <p:cNvPr id="27653" name="AutoShape 6"/>
          <p:cNvSpPr>
            <a:spLocks noChangeArrowheads="1"/>
          </p:cNvSpPr>
          <p:nvPr/>
        </p:nvSpPr>
        <p:spPr bwMode="auto">
          <a:xfrm>
            <a:off x="2362200" y="5105400"/>
            <a:ext cx="4191000" cy="1447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000" b="1" smtClean="0">
              <a:solidFill>
                <a:srgbClr val="000000"/>
              </a:solidFill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Ближние предметы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надо изображать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многоцветными, а удалённые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 –одноцветными.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smtClean="0">
              <a:solidFill>
                <a:srgbClr val="000000"/>
              </a:solidFill>
            </a:endParaRPr>
          </a:p>
        </p:txBody>
      </p:sp>
      <p:sp>
        <p:nvSpPr>
          <p:cNvPr id="27654" name="AutoShape 7"/>
          <p:cNvSpPr>
            <a:spLocks noChangeArrowheads="1"/>
          </p:cNvSpPr>
          <p:nvPr/>
        </p:nvSpPr>
        <p:spPr bwMode="auto">
          <a:xfrm>
            <a:off x="4724400" y="3505200"/>
            <a:ext cx="4191000" cy="1295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000" b="1" smtClean="0">
              <a:solidFill>
                <a:srgbClr val="000000"/>
              </a:solidFill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Контуры ближних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предметов изображать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резче, а удалённых – мягче.</a:t>
            </a:r>
            <a:r>
              <a:rPr lang="ru-RU" sz="2400" b="1" smtClean="0">
                <a:solidFill>
                  <a:srgbClr val="000000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smtClean="0">
              <a:solidFill>
                <a:srgbClr val="000000"/>
              </a:solidFill>
            </a:endParaRPr>
          </a:p>
        </p:txBody>
      </p:sp>
      <p:sp>
        <p:nvSpPr>
          <p:cNvPr id="27655" name="AutoShape 8"/>
          <p:cNvSpPr>
            <a:spLocks noChangeArrowheads="1"/>
          </p:cNvSpPr>
          <p:nvPr/>
        </p:nvSpPr>
        <p:spPr bwMode="auto">
          <a:xfrm>
            <a:off x="4724400" y="1752600"/>
            <a:ext cx="4191000" cy="1447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</a:rPr>
              <a:t> 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</a:rPr>
              <a:t> </a:t>
            </a:r>
            <a:r>
              <a:rPr lang="ru-RU" sz="2000" b="1" smtClean="0">
                <a:solidFill>
                  <a:srgbClr val="000000"/>
                </a:solidFill>
              </a:rPr>
              <a:t>Ближние предметы изображать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 ярко окрашенными, 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а удалённые – бледными.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smtClean="0">
              <a:solidFill>
                <a:srgbClr val="000000"/>
              </a:solidFill>
            </a:endParaRPr>
          </a:p>
        </p:txBody>
      </p:sp>
      <p:sp>
        <p:nvSpPr>
          <p:cNvPr id="27656" name="Line 11"/>
          <p:cNvSpPr>
            <a:spLocks noChangeShapeType="1"/>
          </p:cNvSpPr>
          <p:nvPr/>
        </p:nvSpPr>
        <p:spPr bwMode="auto">
          <a:xfrm flipH="1">
            <a:off x="2057400" y="914400"/>
            <a:ext cx="2362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  <p:sp>
        <p:nvSpPr>
          <p:cNvPr id="27657" name="Line 15"/>
          <p:cNvSpPr>
            <a:spLocks noChangeShapeType="1"/>
          </p:cNvSpPr>
          <p:nvPr/>
        </p:nvSpPr>
        <p:spPr bwMode="auto">
          <a:xfrm>
            <a:off x="4495800" y="9144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  <p:sp>
        <p:nvSpPr>
          <p:cNvPr id="27658" name="Line 16"/>
          <p:cNvSpPr>
            <a:spLocks noChangeShapeType="1"/>
          </p:cNvSpPr>
          <p:nvPr/>
        </p:nvSpPr>
        <p:spPr bwMode="auto">
          <a:xfrm>
            <a:off x="4572000" y="914400"/>
            <a:ext cx="2286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29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На этой неделе: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Нарисовать пейзаж в карандаше, используя правила линейной перспективы;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На следующей неделе: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Сделать работу в цвете, используя правила воздушной перспективы.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Присылать полностью законченные работы!!!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99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ru-RU" sz="4000" smtClean="0"/>
              <a:t>Сравните два пейзажа.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400"/>
            <a:ext cx="9144000" cy="639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400" b="1" smtClean="0"/>
              <a:t>  </a:t>
            </a:r>
            <a:r>
              <a:rPr lang="ru-RU" sz="1600" b="1" smtClean="0"/>
              <a:t>Сад в пруду. Древний Египет. 2 тыс.до н.э.                   Щедрин С. Вид из грота. 1827 г.</a:t>
            </a:r>
          </a:p>
        </p:txBody>
      </p:sp>
      <p:pic>
        <p:nvPicPr>
          <p:cNvPr id="3076" name="Picture 8" descr="Рисунок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5720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Рисунок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3736975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184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2895600"/>
          </a:xfrm>
        </p:spPr>
        <p:txBody>
          <a:bodyPr/>
          <a:lstStyle/>
          <a:p>
            <a:pPr eaLnBrk="1" hangingPunct="1"/>
            <a:r>
              <a:rPr lang="ru-RU" b="1" smtClean="0"/>
              <a:t>Воздушная перспектива</a:t>
            </a:r>
            <a:r>
              <a:rPr lang="ru-RU" smtClean="0"/>
              <a:t> – </a:t>
            </a:r>
            <a:r>
              <a:rPr lang="ru-RU" sz="2800" smtClean="0"/>
              <a:t>изменение предмета  в цвете и тоне. Воздух редко бывает идеально прозрачным: дым, пыль, водяные пары часто создают дымку, которая изменяет цвет объектов вдалеке. </a:t>
            </a:r>
          </a:p>
        </p:txBody>
      </p:sp>
      <p:pic>
        <p:nvPicPr>
          <p:cNvPr id="26627" name="Picture 3" descr="perspectiv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7000"/>
            <a:ext cx="7467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4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г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8550"/>
            <a:ext cx="438943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 descr="гор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685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chemeClr val="accent2"/>
                </a:solidFill>
              </a:rPr>
              <a:t>Сравните линии горизонта, чего добивался фотограф таким расположением?</a:t>
            </a:r>
          </a:p>
        </p:txBody>
      </p:sp>
    </p:spTree>
    <p:extLst>
      <p:ext uri="{BB962C8B-B14F-4D97-AF65-F5344CB8AC3E}">
        <p14:creationId xmlns:p14="http://schemas.microsoft.com/office/powerpoint/2010/main" val="466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229600" cy="2286000"/>
          </a:xfrm>
        </p:spPr>
        <p:txBody>
          <a:bodyPr/>
          <a:lstStyle/>
          <a:p>
            <a:pPr eaLnBrk="1" hangingPunct="1"/>
            <a:r>
              <a:rPr lang="ru-RU" sz="9600" smtClean="0">
                <a:solidFill>
                  <a:schemeClr val="accent2"/>
                </a:solidFill>
              </a:rPr>
              <a:t>Пейзаж</a:t>
            </a:r>
          </a:p>
        </p:txBody>
      </p:sp>
      <p:pic>
        <p:nvPicPr>
          <p:cNvPr id="6147" name="Picture 5" descr="Рисунок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AutoShape 8"/>
          <p:cNvSpPr>
            <a:spLocks noChangeArrowheads="1"/>
          </p:cNvSpPr>
          <p:nvPr/>
        </p:nvSpPr>
        <p:spPr bwMode="auto">
          <a:xfrm>
            <a:off x="304800" y="0"/>
            <a:ext cx="8382000" cy="6858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</a:rPr>
              <a:t>Основные элементы пейзажа:</a:t>
            </a:r>
            <a:br>
              <a:rPr lang="ru-RU" sz="3600" b="1" smtClean="0">
                <a:solidFill>
                  <a:srgbClr val="000000"/>
                </a:solidFill>
              </a:rPr>
            </a:br>
            <a:r>
              <a:rPr lang="ru-RU" sz="4400" smtClean="0">
                <a:solidFill>
                  <a:srgbClr val="000000"/>
                </a:solidFill>
              </a:rPr>
              <a:t>  - </a:t>
            </a:r>
            <a:r>
              <a:rPr lang="ru-RU" sz="3200" smtClean="0">
                <a:solidFill>
                  <a:srgbClr val="000000"/>
                </a:solidFill>
              </a:rPr>
              <a:t>земная поверхность </a:t>
            </a:r>
            <a:br>
              <a:rPr lang="ru-RU" sz="3200" smtClean="0">
                <a:solidFill>
                  <a:srgbClr val="000000"/>
                </a:solidFill>
              </a:rPr>
            </a:br>
            <a:r>
              <a:rPr lang="ru-RU" sz="3200" smtClean="0">
                <a:solidFill>
                  <a:srgbClr val="000000"/>
                </a:solidFill>
              </a:rPr>
              <a:t>   - растительность </a:t>
            </a:r>
            <a:br>
              <a:rPr lang="ru-RU" sz="3200" smtClean="0">
                <a:solidFill>
                  <a:srgbClr val="000000"/>
                </a:solidFill>
              </a:rPr>
            </a:br>
            <a:r>
              <a:rPr lang="ru-RU" sz="3200" smtClean="0">
                <a:solidFill>
                  <a:srgbClr val="000000"/>
                </a:solidFill>
              </a:rPr>
              <a:t>   - постройки </a:t>
            </a:r>
            <a:br>
              <a:rPr lang="ru-RU" sz="3200" smtClean="0">
                <a:solidFill>
                  <a:srgbClr val="000000"/>
                </a:solidFill>
              </a:rPr>
            </a:br>
            <a:r>
              <a:rPr lang="ru-RU" sz="3200" smtClean="0">
                <a:solidFill>
                  <a:srgbClr val="000000"/>
                </a:solidFill>
              </a:rPr>
              <a:t>   - водоёмы (озера, моря, реки) </a:t>
            </a:r>
            <a:br>
              <a:rPr lang="ru-RU" sz="3200" smtClean="0">
                <a:solidFill>
                  <a:srgbClr val="000000"/>
                </a:solidFill>
              </a:rPr>
            </a:br>
            <a:r>
              <a:rPr lang="ru-RU" sz="3200" smtClean="0">
                <a:solidFill>
                  <a:srgbClr val="000000"/>
                </a:solidFill>
              </a:rPr>
              <a:t>   - фауна </a:t>
            </a:r>
            <a:br>
              <a:rPr lang="ru-RU" sz="3200" smtClean="0">
                <a:solidFill>
                  <a:srgbClr val="000000"/>
                </a:solidFill>
              </a:rPr>
            </a:br>
            <a:r>
              <a:rPr lang="ru-RU" sz="3200" smtClean="0">
                <a:solidFill>
                  <a:srgbClr val="000000"/>
                </a:solidFill>
              </a:rPr>
              <a:t>   - люди</a:t>
            </a:r>
            <a:br>
              <a:rPr lang="ru-RU" sz="3200" smtClean="0">
                <a:solidFill>
                  <a:srgbClr val="000000"/>
                </a:solidFill>
              </a:rPr>
            </a:br>
            <a:r>
              <a:rPr lang="ru-RU" sz="3200" smtClean="0">
                <a:solidFill>
                  <a:srgbClr val="000000"/>
                </a:solidFill>
              </a:rPr>
              <a:t>   - облака, дождь</a:t>
            </a:r>
            <a:r>
              <a:rPr lang="ru-RU" sz="4400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00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ru-RU" sz="4000" smtClean="0"/>
              <a:t>Виды искусства: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       Живопись                         Графика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smtClean="0"/>
              <a:t>Саврасов А. Сухаревская башня                       И.Шишкин. Лес</a:t>
            </a:r>
          </a:p>
        </p:txBody>
      </p:sp>
      <p:pic>
        <p:nvPicPr>
          <p:cNvPr id="8196" name="Picture 6" descr="Рисунок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706813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Рисунок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719513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Правила линейной перспективы: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381000" y="1752600"/>
            <a:ext cx="3962400" cy="3733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Предметы,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уходящие в даль,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уменьшаются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 в размере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724400" y="1752600"/>
            <a:ext cx="4038600" cy="3733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</a:rPr>
              <a:t> 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</a:rPr>
              <a:t> </a:t>
            </a:r>
            <a:r>
              <a:rPr lang="ru-RU" sz="2800" b="1" smtClean="0">
                <a:solidFill>
                  <a:srgbClr val="000000"/>
                </a:solidFill>
              </a:rPr>
              <a:t>Параллельные линии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</a:rPr>
              <a:t>сходятся в точке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</a:rPr>
              <a:t>схода на линии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</a:rPr>
              <a:t>горизонта 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</a:rPr>
              <a:t>(линии наших глаз)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2057400" y="914400"/>
            <a:ext cx="2362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572000" y="914400"/>
            <a:ext cx="2286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5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/>
          <a:lstStyle/>
          <a:p>
            <a:pPr eaLnBrk="1" hangingPunct="1"/>
            <a:r>
              <a:rPr lang="ru-RU" sz="3600" b="1" smtClean="0"/>
              <a:t>Изменение высоты линии горизота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419600"/>
            <a:ext cx="8229600" cy="190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- низкая линия горизонта </a:t>
            </a:r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- линия горизонта на уровне роста человека</a:t>
            </a:r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- высокая линия горизонта</a:t>
            </a:r>
          </a:p>
        </p:txBody>
      </p:sp>
      <p:pic>
        <p:nvPicPr>
          <p:cNvPr id="21508" name="Picture 10" descr="Рисунок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85407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Line 11"/>
          <p:cNvSpPr>
            <a:spLocks noChangeShapeType="1"/>
          </p:cNvSpPr>
          <p:nvPr/>
        </p:nvSpPr>
        <p:spPr bwMode="auto">
          <a:xfrm>
            <a:off x="304800" y="3505200"/>
            <a:ext cx="2743200" cy="0"/>
          </a:xfrm>
          <a:prstGeom prst="line">
            <a:avLst/>
          </a:prstGeom>
          <a:noFill/>
          <a:ln w="571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  <p:sp>
        <p:nvSpPr>
          <p:cNvPr id="21510" name="Line 12"/>
          <p:cNvSpPr>
            <a:spLocks noChangeShapeType="1"/>
          </p:cNvSpPr>
          <p:nvPr/>
        </p:nvSpPr>
        <p:spPr bwMode="auto">
          <a:xfrm>
            <a:off x="3124200" y="3200400"/>
            <a:ext cx="2819400" cy="0"/>
          </a:xfrm>
          <a:prstGeom prst="line">
            <a:avLst/>
          </a:prstGeom>
          <a:noFill/>
          <a:ln w="571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  <p:sp>
        <p:nvSpPr>
          <p:cNvPr id="21511" name="Line 13"/>
          <p:cNvSpPr>
            <a:spLocks noChangeShapeType="1"/>
          </p:cNvSpPr>
          <p:nvPr/>
        </p:nvSpPr>
        <p:spPr bwMode="auto">
          <a:xfrm>
            <a:off x="6019800" y="2362200"/>
            <a:ext cx="2667000" cy="0"/>
          </a:xfrm>
          <a:prstGeom prst="line">
            <a:avLst/>
          </a:prstGeom>
          <a:noFill/>
          <a:ln w="571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7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lh4.googleusercontent.com/-ogTcF1eAGcc/UeRR-BaL3MI/AAAAAAAANJk/qNs6zVZkqPA/s800/piter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88640"/>
            <a:ext cx="9026807" cy="655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50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239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Calibri</vt:lpstr>
      <vt:lpstr>Тема Office</vt:lpstr>
      <vt:lpstr>Оформление по умолчанию</vt:lpstr>
      <vt:lpstr>2_Оформление по умолчанию</vt:lpstr>
      <vt:lpstr>8_Оформление по умолчанию</vt:lpstr>
      <vt:lpstr>10_Оформление по умолчанию</vt:lpstr>
      <vt:lpstr>11_Оформление по умолчанию</vt:lpstr>
      <vt:lpstr>15_Оформление по умолчанию</vt:lpstr>
      <vt:lpstr>17_Оформление по умолчанию</vt:lpstr>
      <vt:lpstr>Линейная перспектива</vt:lpstr>
      <vt:lpstr>Сравните два пейзажа.</vt:lpstr>
      <vt:lpstr>Презентация PowerPoint</vt:lpstr>
      <vt:lpstr>Сравните линии горизонта, чего добивался фотограф таким расположением?</vt:lpstr>
      <vt:lpstr>Пейзаж</vt:lpstr>
      <vt:lpstr>Виды искусства: </vt:lpstr>
      <vt:lpstr>Правила линейной перспективы:</vt:lpstr>
      <vt:lpstr>Изменение высоты линии горизота</vt:lpstr>
      <vt:lpstr>Презентация PowerPoint</vt:lpstr>
      <vt:lpstr>Презентация PowerPoint</vt:lpstr>
      <vt:lpstr>Правила воздушной перспективы:</vt:lpstr>
      <vt:lpstr>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Линейная перспектива</dc:title>
  <dc:creator>Admin</dc:creator>
  <cp:lastModifiedBy>Acer</cp:lastModifiedBy>
  <cp:revision>10</cp:revision>
  <dcterms:created xsi:type="dcterms:W3CDTF">2015-11-18T13:59:59Z</dcterms:created>
  <dcterms:modified xsi:type="dcterms:W3CDTF">2020-04-08T09:39:00Z</dcterms:modified>
</cp:coreProperties>
</file>