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71" r:id="rId4"/>
    <p:sldId id="259" r:id="rId5"/>
    <p:sldId id="261" r:id="rId6"/>
    <p:sldId id="272" r:id="rId7"/>
    <p:sldId id="262" r:id="rId8"/>
    <p:sldId id="277" r:id="rId9"/>
    <p:sldId id="265" r:id="rId10"/>
    <p:sldId id="275" r:id="rId11"/>
    <p:sldId id="266" r:id="rId12"/>
    <p:sldId id="273" r:id="rId13"/>
    <p:sldId id="267" r:id="rId14"/>
    <p:sldId id="274" r:id="rId15"/>
    <p:sldId id="268" r:id="rId16"/>
    <p:sldId id="276" r:id="rId17"/>
    <p:sldId id="278" r:id="rId18"/>
    <p:sldId id="279" r:id="rId19"/>
    <p:sldId id="280" r:id="rId20"/>
    <p:sldId id="281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AB32-8B7D-432E-A5AC-081729FD852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9245-87EC-48E2-8C68-992897464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AB32-8B7D-432E-A5AC-081729FD852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9245-87EC-48E2-8C68-992897464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AB32-8B7D-432E-A5AC-081729FD852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9245-87EC-48E2-8C68-992897464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AB32-8B7D-432E-A5AC-081729FD852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9245-87EC-48E2-8C68-992897464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AB32-8B7D-432E-A5AC-081729FD852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9245-87EC-48E2-8C68-992897464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AB32-8B7D-432E-A5AC-081729FD852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9245-87EC-48E2-8C68-992897464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AB32-8B7D-432E-A5AC-081729FD852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9245-87EC-48E2-8C68-992897464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AB32-8B7D-432E-A5AC-081729FD852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9245-87EC-48E2-8C68-992897464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AB32-8B7D-432E-A5AC-081729FD852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9245-87EC-48E2-8C68-992897464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AB32-8B7D-432E-A5AC-081729FD852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9245-87EC-48E2-8C68-992897464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AB32-8B7D-432E-A5AC-081729FD852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9245-87EC-48E2-8C68-992897464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3AB32-8B7D-432E-A5AC-081729FD852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09245-87EC-48E2-8C68-992897464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proinstrumentinfo.ru/vidy-rubankov-i-ih-naznachenie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fourok.ru/prezentaciya-po-tehnologii-na-temu-ruchnie-instrumenti-klass-1230181.html" TargetMode="External"/><Relationship Id="rId5" Type="http://schemas.openxmlformats.org/officeDocument/2006/relationships/hyperlink" Target="http://ohranatruda31.ru/ohrana-truda/instruktsii-po-ohrane-truda/pri-rabote-s-ruchnym-instrumentom-i-prisposobleniyami" TargetMode="External"/><Relationship Id="rId4" Type="http://schemas.openxmlformats.org/officeDocument/2006/relationships/hyperlink" Target="http://fb.ru/article/142936/shem-shilom---uchimsya-pravilno-polzovatsya-instrument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39247" cy="6554436"/>
          </a:xfrm>
          <a:prstGeom prst="rect">
            <a:avLst/>
          </a:prstGeom>
          <a:noFill/>
        </p:spPr>
      </p:pic>
      <p:pic>
        <p:nvPicPr>
          <p:cNvPr id="21506" name="Picture 2" descr="Строительно-монтажные инструменты по выгодным цена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273" y="3500438"/>
            <a:ext cx="8915727" cy="32147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71670" y="3071810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Монтажные инструменты</a:t>
            </a:r>
            <a:endParaRPr lang="ru-RU" sz="28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ramtorg.ru/wp-content/uploads/2016/04/21060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342126"/>
            <a:ext cx="3643338" cy="2684565"/>
          </a:xfrm>
          <a:prstGeom prst="wedgeEllipseCallout">
            <a:avLst>
              <a:gd name="adj1" fmla="val 81882"/>
              <a:gd name="adj2" fmla="val 58032"/>
            </a:avLst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643570" y="1428736"/>
            <a:ext cx="2756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педагог доп.образования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Ибатуллина</a:t>
            </a: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Н.Р.</a:t>
            </a:r>
            <a:endParaRPr lang="ru-RU" dirty="0">
              <a:solidFill>
                <a:srgbClr val="8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753" y="142852"/>
            <a:ext cx="8739247" cy="655443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4572008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    </a:t>
            </a:r>
            <a:endParaRPr lang="ru-RU" dirty="0">
              <a:latin typeface="SchoolBook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9256" y="2071678"/>
            <a:ext cx="335758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SchoolBook" pitchFamily="2" charset="0"/>
                <a:cs typeface="Times New Roman" pitchFamily="18" charset="0"/>
              </a:rPr>
              <a:t>Правила работы</a:t>
            </a:r>
          </a:p>
          <a:p>
            <a:pPr algn="ctr"/>
            <a:r>
              <a:rPr lang="ru-RU" b="1" dirty="0" smtClean="0">
                <a:latin typeface="SchoolBook" pitchFamily="2" charset="0"/>
                <a:cs typeface="Times New Roman" pitchFamily="18" charset="0"/>
              </a:rPr>
              <a:t> с напильником</a:t>
            </a:r>
          </a:p>
          <a:p>
            <a:pPr algn="just"/>
            <a:r>
              <a:rPr lang="ru-RU" dirty="0" smtClean="0">
                <a:latin typeface="SchoolBook" pitchFamily="2" charset="0"/>
                <a:cs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Полотно напильника не должно иметь дефектов.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2.Полотно напильника не должно быть изношенным.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3.Ручка инструмента не должна иметь сколов и трещин.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4.При выполнении работ напильником необходимо периодически очищать полотно.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5.Напильникнеобходимо предохранять  даже от незначительных ударов.</a:t>
            </a:r>
            <a:endParaRPr lang="ru-RU" dirty="0"/>
          </a:p>
        </p:txBody>
      </p:sp>
      <p:pic>
        <p:nvPicPr>
          <p:cNvPr id="30722" name="Picture 2" descr="http://s00.yaplakal.com/pics/pics_original/4/3/0/81290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357298"/>
            <a:ext cx="4286280" cy="2857520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39247" cy="65544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500042"/>
            <a:ext cx="7215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latin typeface="SchoolBook" pitchFamily="2" charset="0"/>
              </a:rPr>
              <a:t>КЛЕЩИ</a:t>
            </a:r>
            <a:endParaRPr lang="ru-RU" sz="4400" b="1" dirty="0">
              <a:solidFill>
                <a:srgbClr val="800000"/>
              </a:solidFill>
              <a:latin typeface="SchoolBook" pitchFamily="2" charset="0"/>
            </a:endParaRPr>
          </a:p>
        </p:txBody>
      </p:sp>
      <p:pic>
        <p:nvPicPr>
          <p:cNvPr id="26628" name="Picture 4" descr="http://dexline.com.ua/components/com_jshopping/files/img_products/ef6e6f20a51969a5b39be28f2cb696cd_larg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785926"/>
            <a:ext cx="3967871" cy="3429024"/>
          </a:xfrm>
          <a:prstGeom prst="round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43438" y="2500306"/>
            <a:ext cx="421484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  </a:t>
            </a:r>
            <a:r>
              <a:rPr lang="ru-RU" b="1" dirty="0" err="1" smtClean="0"/>
              <a:t>Кле́щи</a:t>
            </a:r>
            <a:r>
              <a:rPr lang="ru-RU" dirty="0" smtClean="0"/>
              <a:t> — инструмент в виде рычажных щипцов, обычно с длинными ручками, соединенными на шарнире, и короткими губками, смыкающимися на небольшом протяжении плоскими или заостренными поверхностями.</a:t>
            </a:r>
          </a:p>
          <a:p>
            <a:pPr algn="just"/>
            <a:r>
              <a:rPr lang="ru-RU" dirty="0" smtClean="0"/>
              <a:t>   Выделяют </a:t>
            </a:r>
            <a:r>
              <a:rPr lang="ru-RU" i="1" dirty="0" smtClean="0"/>
              <a:t>столярные клещи</a:t>
            </a:r>
            <a:r>
              <a:rPr lang="ru-RU" dirty="0" smtClean="0"/>
              <a:t>, которые используются для вытаскивания вбитых гвоздей и подобных целей, </a:t>
            </a:r>
            <a:r>
              <a:rPr lang="ru-RU" i="1" dirty="0" smtClean="0"/>
              <a:t>кузнечные клещи</a:t>
            </a:r>
            <a:r>
              <a:rPr lang="ru-RU" dirty="0" smtClean="0"/>
              <a:t> для держания раскаленного металла и </a:t>
            </a:r>
            <a:r>
              <a:rPr lang="ru-RU" i="1" dirty="0" smtClean="0"/>
              <a:t>электроизмерительные клещи</a:t>
            </a:r>
            <a:r>
              <a:rPr lang="ru-RU" dirty="0" smtClean="0"/>
              <a:t>. </a:t>
            </a:r>
          </a:p>
          <a:p>
            <a:pPr algn="just"/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8739247" cy="655443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43438" y="250030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  </a:t>
            </a:r>
            <a:endParaRPr lang="ru-RU" dirty="0"/>
          </a:p>
        </p:txBody>
      </p:sp>
      <p:pic>
        <p:nvPicPr>
          <p:cNvPr id="28674" name="Picture 2" descr="http://geum.ru/opus/images/images-470x0-!10-2.jpg"/>
          <p:cNvPicPr>
            <a:picLocks noChangeAspect="1" noChangeArrowheads="1"/>
          </p:cNvPicPr>
          <p:nvPr/>
        </p:nvPicPr>
        <p:blipFill>
          <a:blip r:embed="rId3"/>
          <a:srcRect t="-23316" b="-55441"/>
          <a:stretch>
            <a:fillRect/>
          </a:stretch>
        </p:blipFill>
        <p:spPr bwMode="auto">
          <a:xfrm>
            <a:off x="785786" y="1714488"/>
            <a:ext cx="1500198" cy="3286148"/>
          </a:xfrm>
          <a:prstGeom prst="round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57488" y="2214554"/>
            <a:ext cx="56436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SchoolBook" pitchFamily="2" charset="0"/>
                <a:cs typeface="Times New Roman" pitchFamily="18" charset="0"/>
              </a:rPr>
              <a:t>Правила работы с клещами</a:t>
            </a:r>
          </a:p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  <a:latin typeface="SchoolBook" pitchFamily="2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Вытаскивая гвозди, не тяни клещи кверху.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 работе с клещами не подставляй пальцы  рук между лезвиями.</a:t>
            </a:r>
            <a:endParaRPr lang="ru-RU" dirty="0" smtClean="0">
              <a:latin typeface="SchoolBook" pitchFamily="2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39247" cy="65544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500042"/>
            <a:ext cx="7215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latin typeface="SchoolBook" pitchFamily="2" charset="0"/>
              </a:rPr>
              <a:t>ШИЛО</a:t>
            </a:r>
            <a:endParaRPr lang="ru-RU" sz="4400" b="1" dirty="0">
              <a:solidFill>
                <a:srgbClr val="800000"/>
              </a:solidFill>
              <a:latin typeface="SchoolBook" pitchFamily="2" charset="0"/>
            </a:endParaRPr>
          </a:p>
        </p:txBody>
      </p:sp>
      <p:pic>
        <p:nvPicPr>
          <p:cNvPr id="27650" name="Picture 2" descr="http://newspile.ru/medias/news_images/2016/01/24/1453632068_53362503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500174"/>
            <a:ext cx="4784303" cy="3143272"/>
          </a:xfrm>
          <a:prstGeom prst="round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1785926"/>
            <a:ext cx="33575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Шило</a:t>
            </a:r>
            <a:r>
              <a:rPr lang="ru-RU" dirty="0" smtClean="0"/>
              <a:t> – ручной инструмент, игла с рукояткой.</a:t>
            </a:r>
          </a:p>
          <a:p>
            <a:pPr algn="just"/>
            <a:r>
              <a:rPr lang="ru-RU" dirty="0" smtClean="0"/>
              <a:t>Инструмент используют для прокалывания или прошивки материалов. Внешне оно напоминает толстую иглу, которая воткнута в рукоятку для удобства и большего упора. Раньше рукоять инструмента делали из дерева, теперь все чаще встречаются пластиковые ручки.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03564"/>
            <a:ext cx="8739247" cy="655443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1857364"/>
            <a:ext cx="30718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SchoolBook" pitchFamily="2" charset="0"/>
                <a:cs typeface="Times New Roman" pitchFamily="18" charset="0"/>
              </a:rPr>
              <a:t>Правила работы с шилом</a:t>
            </a:r>
          </a:p>
          <a:p>
            <a:pPr marL="342900" indent="-3429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1.Работай шилом только на подкладной доске.</a:t>
            </a:r>
          </a:p>
          <a:p>
            <a:pPr marL="342900" indent="-3429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2.Делай прокол, вращая ручку шила вправо и влево.</a:t>
            </a:r>
          </a:p>
          <a:p>
            <a:pPr marL="342900" indent="-3429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3.Не порань руку, держащую</a:t>
            </a:r>
          </a:p>
          <a:p>
            <a:pPr marL="342900" indent="-3429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картон или любой другой</a:t>
            </a:r>
          </a:p>
          <a:p>
            <a:pPr marL="342900" indent="-3429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материал.</a:t>
            </a:r>
            <a:endParaRPr lang="ru-RU" dirty="0"/>
          </a:p>
        </p:txBody>
      </p:sp>
      <p:pic>
        <p:nvPicPr>
          <p:cNvPr id="29698" name="Picture 2" descr="http://e-kurier.info/uploaded/image/2012YEAR/KURIER35/beresta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285992"/>
            <a:ext cx="4809328" cy="3210227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39247" cy="65544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500042"/>
            <a:ext cx="7215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latin typeface="SchoolBook" pitchFamily="2" charset="0"/>
              </a:rPr>
              <a:t>КУСАЧКИ</a:t>
            </a:r>
            <a:endParaRPr lang="ru-RU" sz="4400" b="1" dirty="0">
              <a:solidFill>
                <a:srgbClr val="800000"/>
              </a:solidFill>
              <a:latin typeface="SchoolBook" pitchFamily="2" charset="0"/>
            </a:endParaRPr>
          </a:p>
        </p:txBody>
      </p:sp>
      <p:pic>
        <p:nvPicPr>
          <p:cNvPr id="28674" name="Picture 2" descr="http://img0.joyreactor.cc/pics/comment/%D0%BA%D0%BE%D1%82%D1%8D-%D0%BF%D0%B5%D1%81%D0%BE%D1%87%D0%BD%D0%B8%D1%86%D0%B0-2058606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857496"/>
            <a:ext cx="4041150" cy="3076099"/>
          </a:xfrm>
          <a:prstGeom prst="round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1428736"/>
            <a:ext cx="43577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SchoolBook" pitchFamily="2" charset="0"/>
              </a:rPr>
              <a:t>    </a:t>
            </a:r>
            <a:r>
              <a:rPr lang="ru-RU" b="1" dirty="0" err="1" smtClean="0">
                <a:latin typeface="SchoolBook" pitchFamily="2" charset="0"/>
              </a:rPr>
              <a:t>Куса́чки-</a:t>
            </a:r>
            <a:r>
              <a:rPr lang="ru-RU" dirty="0" err="1" smtClean="0">
                <a:latin typeface="SchoolBook" pitchFamily="2" charset="0"/>
              </a:rPr>
              <a:t>режущий</a:t>
            </a:r>
            <a:r>
              <a:rPr lang="ru-RU" dirty="0" smtClean="0">
                <a:latin typeface="SchoolBook" pitchFamily="2" charset="0"/>
              </a:rPr>
              <a:t> инструмент в котором используется принцип рычага для того, чтобы увеличить усилие, прилагаемое для </a:t>
            </a:r>
            <a:r>
              <a:rPr lang="ru-RU" dirty="0" err="1" smtClean="0">
                <a:latin typeface="SchoolBook" pitchFamily="2" charset="0"/>
              </a:rPr>
              <a:t>перерезания</a:t>
            </a:r>
            <a:r>
              <a:rPr lang="ru-RU" dirty="0" smtClean="0">
                <a:latin typeface="SchoolBook" pitchFamily="2" charset="0"/>
              </a:rPr>
              <a:t> материала. Если режущие кромки (губки) находятся в одной плоскости с ручками, или под небольшим углом, такие кусачки называются боковыми или </a:t>
            </a:r>
            <a:r>
              <a:rPr lang="ru-RU" b="1" dirty="0" err="1" smtClean="0">
                <a:latin typeface="SchoolBook" pitchFamily="2" charset="0"/>
              </a:rPr>
              <a:t>бокорезами</a:t>
            </a:r>
            <a:r>
              <a:rPr lang="ru-RU" dirty="0" smtClean="0">
                <a:latin typeface="SchoolBook" pitchFamily="2" charset="0"/>
              </a:rPr>
              <a:t>. Если губки поперечны плоскости рукояток, то — </a:t>
            </a:r>
            <a:r>
              <a:rPr lang="ru-RU" b="1" dirty="0" smtClean="0">
                <a:latin typeface="SchoolBook" pitchFamily="2" charset="0"/>
              </a:rPr>
              <a:t>торцевыми</a:t>
            </a:r>
            <a:r>
              <a:rPr lang="ru-RU" dirty="0" smtClean="0">
                <a:latin typeface="SchoolBook" pitchFamily="2" charset="0"/>
              </a:rPr>
              <a:t>.</a:t>
            </a:r>
          </a:p>
          <a:p>
            <a:pPr algn="just"/>
            <a:r>
              <a:rPr lang="ru-RU" dirty="0" smtClean="0">
                <a:latin typeface="SchoolBook" pitchFamily="2" charset="0"/>
              </a:rPr>
              <a:t>     Кусачки применяются для разрезания проводов и проволоки, для выполнения небольших резов металла, пластмассы во время монтажа/демонтажа оборудования.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8739247" cy="655443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2071678"/>
            <a:ext cx="407196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SchoolBook" pitchFamily="2" charset="0"/>
              </a:rPr>
              <a:t>Правила работы с кусачками</a:t>
            </a:r>
          </a:p>
          <a:p>
            <a:pPr algn="just"/>
            <a:r>
              <a:rPr lang="ru-RU" dirty="0" smtClean="0">
                <a:latin typeface="SchoolBook" pitchFamily="2" charset="0"/>
              </a:rPr>
              <a:t>1.</a:t>
            </a:r>
            <a:r>
              <a:rPr lang="ru-RU" dirty="0" smtClean="0">
                <a:latin typeface="SchoolBook" pitchFamily="2" charset="0"/>
                <a:cs typeface="Times New Roman" pitchFamily="18" charset="0"/>
              </a:rPr>
              <a:t>При работе кусачками не держи  проволоку на уровне лица.</a:t>
            </a:r>
            <a:br>
              <a:rPr lang="ru-RU" dirty="0" smtClean="0">
                <a:latin typeface="SchoolBook" pitchFamily="2" charset="0"/>
                <a:cs typeface="Times New Roman" pitchFamily="18" charset="0"/>
              </a:rPr>
            </a:br>
            <a:r>
              <a:rPr lang="ru-RU" dirty="0" smtClean="0">
                <a:latin typeface="SchoolBook" pitchFamily="2" charset="0"/>
                <a:cs typeface="Times New Roman" pitchFamily="18" charset="0"/>
              </a:rPr>
              <a:t>2.Не подставляй пальцы  рук между лезвиями.</a:t>
            </a:r>
          </a:p>
          <a:p>
            <a:pPr algn="just"/>
            <a:r>
              <a:rPr lang="ru-RU" dirty="0" smtClean="0">
                <a:latin typeface="SchoolBook" pitchFamily="2" charset="0"/>
                <a:cs typeface="Times New Roman" pitchFamily="18" charset="0"/>
              </a:rPr>
              <a:t>3.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Всегда отрезай проволоку под прямым углом.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4.Никогда не водите кусачками из стороны в сторону и не перегибайте проволоку туда и обратно от режущих кромок.</a:t>
            </a:r>
            <a:endParaRPr lang="ru-RU" dirty="0">
              <a:latin typeface="SchoolBook" pitchFamily="2" charset="0"/>
            </a:endParaRPr>
          </a:p>
        </p:txBody>
      </p:sp>
      <p:pic>
        <p:nvPicPr>
          <p:cNvPr id="31746" name="Picture 2" descr="http://remoskop.ru/wp-content/uploads/2014/06/kusachki-bokorezy-professionalnye-usilennye-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1428736"/>
            <a:ext cx="4357718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8739247" cy="655443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00042"/>
            <a:ext cx="6762755" cy="507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8739247" cy="655443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00042"/>
            <a:ext cx="6762755" cy="507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8739247" cy="6554436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12402" t="35719" r="37398" b="44437"/>
          <a:stretch>
            <a:fillRect/>
          </a:stretch>
        </p:blipFill>
        <p:spPr bwMode="auto">
          <a:xfrm>
            <a:off x="3071770" y="0"/>
            <a:ext cx="607223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 l="15006" t="21233" r="40469" b="24593"/>
          <a:stretch>
            <a:fillRect/>
          </a:stretch>
        </p:blipFill>
        <p:spPr bwMode="auto">
          <a:xfrm>
            <a:off x="214282" y="1428736"/>
            <a:ext cx="3663749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 l="13001" t="25592" r="38074" b="24593"/>
          <a:stretch>
            <a:fillRect/>
          </a:stretch>
        </p:blipFill>
        <p:spPr bwMode="auto">
          <a:xfrm>
            <a:off x="2571736" y="2714619"/>
            <a:ext cx="5929354" cy="37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39247" cy="65544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500042"/>
            <a:ext cx="7215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latin typeface="SchoolBook" pitchFamily="2" charset="0"/>
              </a:rPr>
              <a:t>МОЛОТОК</a:t>
            </a:r>
            <a:endParaRPr lang="ru-RU" sz="4400" b="1" dirty="0">
              <a:solidFill>
                <a:srgbClr val="800000"/>
              </a:solidFill>
              <a:latin typeface="SchoolBook" pitchFamily="2" charset="0"/>
            </a:endParaRPr>
          </a:p>
        </p:txBody>
      </p:sp>
      <p:pic>
        <p:nvPicPr>
          <p:cNvPr id="15362" name="Picture 2" descr="http://xn-----elckbperjckc0bfifeheq2h7g.xn--p1ai/images/stories/virtuemart/product/714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428736"/>
            <a:ext cx="4429156" cy="3360049"/>
          </a:xfrm>
          <a:prstGeom prst="round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86314" y="1571612"/>
            <a:ext cx="407196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</a:t>
            </a:r>
            <a:r>
              <a:rPr lang="ru-RU" b="1" dirty="0" smtClean="0">
                <a:latin typeface="SchoolBook" pitchFamily="2" charset="0"/>
              </a:rPr>
              <a:t>МОЛОТОК</a:t>
            </a:r>
            <a:r>
              <a:rPr lang="ru-RU" dirty="0" smtClean="0">
                <a:latin typeface="SchoolBook" pitchFamily="2" charset="0"/>
              </a:rPr>
              <a:t> – это небольшой молот, ударный инструмент, применяемый для забивания гвоздей, разбивания предметов и других работ.</a:t>
            </a:r>
          </a:p>
          <a:p>
            <a:pPr algn="just"/>
            <a:r>
              <a:rPr lang="ru-RU" dirty="0" smtClean="0">
                <a:latin typeface="SchoolBook" pitchFamily="2" charset="0"/>
              </a:rPr>
              <a:t>     Состоит из собственно молотка (металлической головки) и рукоятки.</a:t>
            </a:r>
          </a:p>
          <a:p>
            <a:pPr algn="just"/>
            <a:r>
              <a:rPr lang="ru-RU" dirty="0" smtClean="0">
                <a:latin typeface="SchoolBook" pitchFamily="2" charset="0"/>
              </a:rPr>
              <a:t>      Это один из древнейших инструментов используемых человеком.</a:t>
            </a:r>
          </a:p>
          <a:p>
            <a:pPr algn="just"/>
            <a:r>
              <a:rPr lang="ru-RU" dirty="0" smtClean="0">
                <a:latin typeface="SchoolBook" pitchFamily="2" charset="0"/>
              </a:rPr>
              <a:t>      Применяется во многих строительных сферах.</a:t>
            </a:r>
          </a:p>
          <a:p>
            <a:pPr algn="just"/>
            <a:r>
              <a:rPr lang="ru-RU" dirty="0" smtClean="0">
                <a:latin typeface="SchoolBook" pitchFamily="2" charset="0"/>
              </a:rPr>
              <a:t>      Вес молотка от 200 до 650 граммов. Чем длиннее забиваемый им гвоздь, тем большим по весу используется молоток. </a:t>
            </a:r>
            <a:endParaRPr lang="ru-RU" dirty="0">
              <a:latin typeface="SchoolBook" pitchFamily="2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8739247" cy="655443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24288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Составить кроссворд, </a:t>
            </a:r>
            <a:r>
              <a:rPr lang="ru-RU" dirty="0" smtClean="0"/>
              <a:t>от главного слова </a:t>
            </a:r>
            <a:r>
              <a:rPr lang="ru-RU" dirty="0" smtClean="0"/>
              <a:t>«</a:t>
            </a:r>
            <a:r>
              <a:rPr lang="ru-RU" dirty="0" smtClean="0"/>
              <a:t>ИНСТРУМЕНТ», используя названия инструментов с данной презентации.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28664" y="3143248"/>
          <a:ext cx="71438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80"/>
                <a:gridCol w="714380"/>
                <a:gridCol w="714380"/>
                <a:gridCol w="714380"/>
                <a:gridCol w="714380"/>
                <a:gridCol w="714380"/>
                <a:gridCol w="714380"/>
                <a:gridCol w="714380"/>
                <a:gridCol w="714380"/>
                <a:gridCol w="714380"/>
              </a:tblGrid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Н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С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Р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У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М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Е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Н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03564"/>
            <a:ext cx="8739247" cy="65544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500042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00"/>
                </a:solidFill>
                <a:latin typeface="SchoolBook" pitchFamily="2" charset="0"/>
              </a:rPr>
              <a:t>Информационные ресурсы</a:t>
            </a:r>
            <a:endParaRPr lang="ru-RU" sz="4000" b="1" dirty="0">
              <a:solidFill>
                <a:srgbClr val="800000"/>
              </a:solidFill>
              <a:latin typeface="SchoolBook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1571612"/>
            <a:ext cx="73581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latin typeface="SchoolBook" pitchFamily="2" charset="0"/>
                <a:hlinkClick r:id="rId3"/>
              </a:rPr>
              <a:t>1.</a:t>
            </a:r>
            <a:r>
              <a:rPr lang="en-US" u="sng" dirty="0" smtClean="0">
                <a:latin typeface="SchoolBook" pitchFamily="2" charset="0"/>
                <a:hlinkClick r:id="rId3"/>
              </a:rPr>
              <a:t>http://proinstrumentinfo.ru/vidy-rubankov-i-ih-naznachenie/</a:t>
            </a:r>
            <a:endParaRPr lang="ru-RU" u="sng" dirty="0" smtClean="0">
              <a:latin typeface="SchoolBook" pitchFamily="2" charset="0"/>
            </a:endParaRPr>
          </a:p>
          <a:p>
            <a:r>
              <a:rPr lang="ru-RU" u="sng" dirty="0" smtClean="0">
                <a:latin typeface="SchoolBook" pitchFamily="2" charset="0"/>
                <a:hlinkClick r:id="rId4"/>
              </a:rPr>
              <a:t>2.http://fb.ru/article/142936/shem-shilom---uchimsya-pravilno-polzovatsya-instrumentom</a:t>
            </a:r>
            <a:endParaRPr lang="ru-RU" u="sng" dirty="0" smtClean="0">
              <a:latin typeface="SchoolBook" pitchFamily="2" charset="0"/>
            </a:endParaRPr>
          </a:p>
          <a:p>
            <a:r>
              <a:rPr lang="ru-RU" dirty="0" smtClean="0">
                <a:latin typeface="SchoolBook" pitchFamily="2" charset="0"/>
              </a:rPr>
              <a:t>3.</a:t>
            </a:r>
            <a:r>
              <a:rPr lang="en-US" dirty="0" smtClean="0">
                <a:latin typeface="SchoolBook" pitchFamily="2" charset="0"/>
              </a:rPr>
              <a:t>http://pandia.ru/text/78/001/44218.php</a:t>
            </a:r>
            <a:endParaRPr lang="ru-RU" dirty="0" smtClean="0">
              <a:latin typeface="SchoolBook" pitchFamily="2" charset="0"/>
            </a:endParaRPr>
          </a:p>
          <a:p>
            <a:r>
              <a:rPr lang="ru-RU" dirty="0" smtClean="0">
                <a:latin typeface="SchoolBook" pitchFamily="2" charset="0"/>
              </a:rPr>
              <a:t>4.</a:t>
            </a:r>
            <a:r>
              <a:rPr lang="en-US" dirty="0" smtClean="0">
                <a:latin typeface="SchoolBook" pitchFamily="2" charset="0"/>
              </a:rPr>
              <a:t>  </a:t>
            </a:r>
            <a:r>
              <a:rPr lang="en-US" dirty="0" smtClean="0">
                <a:latin typeface="SchoolBook" pitchFamily="2" charset="0"/>
                <a:hlinkClick r:id="rId5"/>
              </a:rPr>
              <a:t>http://ohranatruda31.ru/ohrana-truda/instruktsii-po-ohrane-truda/pri-rabote-s-ruchnym-instrumentom-i-prisposobleniyami</a:t>
            </a:r>
            <a:endParaRPr lang="ru-RU" dirty="0" smtClean="0">
              <a:latin typeface="SchoolBook" pitchFamily="2" charset="0"/>
            </a:endParaRPr>
          </a:p>
          <a:p>
            <a:r>
              <a:rPr lang="ru-RU" sz="1600" dirty="0" smtClean="0">
                <a:latin typeface="Calibri" pitchFamily="34" charset="0"/>
                <a:cs typeface="Times New Roman" pitchFamily="18" charset="0"/>
              </a:rPr>
              <a:t>5.</a:t>
            </a:r>
            <a:r>
              <a:rPr lang="en-US" dirty="0" smtClean="0">
                <a:hlinkClick r:id="rId6"/>
              </a:rPr>
              <a:t> https://infourok.ru/prezentaciya-po-tehnologii-na-temu-ruchnie-instrumenti-klass-1230181.html</a:t>
            </a:r>
            <a:endParaRPr lang="ru-RU" dirty="0" smtClean="0"/>
          </a:p>
          <a:p>
            <a:endParaRPr lang="ru-RU" dirty="0" smtClean="0">
              <a:latin typeface="SchoolBook" pitchFamily="2" charset="0"/>
            </a:endParaRPr>
          </a:p>
          <a:p>
            <a:endParaRPr lang="ru-RU" dirty="0">
              <a:latin typeface="SchoolBook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39247" cy="655443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86314" y="1571612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>
              <a:latin typeface="SchoolBook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2143116"/>
            <a:ext cx="392909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SchoolBook" pitchFamily="2" charset="0"/>
                <a:cs typeface="Times New Roman" pitchFamily="18" charset="0"/>
              </a:rPr>
              <a:t>Правила работы с молотком</a:t>
            </a:r>
          </a:p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  <a:latin typeface="SchoolBook" pitchFamily="2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choolBook" pitchFamily="2" charset="0"/>
                <a:cs typeface="Times New Roman" pitchFamily="18" charset="0"/>
              </a:rPr>
              <a:t>1.Не следует брать молоток и  работать им без разрешения взрослых.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choolBook" pitchFamily="2" charset="0"/>
                <a:cs typeface="Times New Roman" pitchFamily="18" charset="0"/>
              </a:rPr>
              <a:t>2.При работе с молотком рука должна находиться не у самой головки молотка, но и не у самого края рукоятки.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choolBook" pitchFamily="2" charset="0"/>
                <a:cs typeface="Times New Roman" pitchFamily="18" charset="0"/>
              </a:rPr>
              <a:t>3.Во избежание травм пальцы нужно держать подальше от шляпки гвоздя.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choolBook" pitchFamily="2" charset="0"/>
                <a:cs typeface="Times New Roman" pitchFamily="18" charset="0"/>
              </a:rPr>
              <a:t>4.При работе молотком не нужно делать сильный размах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SchoolBook" pitchFamily="2" charset="0"/>
                <a:cs typeface="Times New Roman" pitchFamily="18" charset="0"/>
              </a:rPr>
              <a:t>.</a:t>
            </a:r>
            <a:endParaRPr lang="ru-RU" dirty="0">
              <a:latin typeface="SchoolBook" pitchFamily="2" charset="0"/>
            </a:endParaRPr>
          </a:p>
        </p:txBody>
      </p:sp>
      <p:sp>
        <p:nvSpPr>
          <p:cNvPr id="4" name="AutoShape 2" descr="https://s.pfst.net/2011.01/47197511705ceafd2c01ae4fbeb32aa4353dae134e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.pfst.net/2011.01/47197511705ceafd2c01ae4fbeb32aa4353dae134e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s.pfst.net/2011.01/47197511705ceafd2c01ae4fbeb32aa4353dae134e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s.pfst.net/2011.01/47197511705ceafd2c01ae4fbeb32aa4353dae134e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s.pfst.net/2011.01/47197511705ceafd2c01ae4fbeb32aa4353dae134e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Рисунок 13" descr="Молоток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7158" y="571480"/>
            <a:ext cx="4286280" cy="3353360"/>
          </a:xfrm>
          <a:prstGeom prst="round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39247" cy="65544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500042"/>
            <a:ext cx="7215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latin typeface="SchoolBook" pitchFamily="2" charset="0"/>
              </a:rPr>
              <a:t>ПЛОСКОГУБЦЫ</a:t>
            </a:r>
            <a:endParaRPr lang="ru-RU" sz="4400" b="1" dirty="0">
              <a:solidFill>
                <a:srgbClr val="800000"/>
              </a:solidFill>
              <a:latin typeface="SchoolBook" pitchFamily="2" charset="0"/>
            </a:endParaRPr>
          </a:p>
        </p:txBody>
      </p:sp>
      <p:pic>
        <p:nvPicPr>
          <p:cNvPr id="17412" name="Picture 4" descr="http://jimblog.me/wp-content/uploads/2013/01/Pliers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357298"/>
            <a:ext cx="4572032" cy="3429024"/>
          </a:xfrm>
          <a:prstGeom prst="round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929190" y="3000372"/>
            <a:ext cx="3929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SchoolBook" pitchFamily="2" charset="0"/>
              </a:rPr>
              <a:t>   Плоскогубцы </a:t>
            </a:r>
            <a:r>
              <a:rPr lang="ru-RU" dirty="0" smtClean="0">
                <a:latin typeface="SchoolBook" pitchFamily="2" charset="0"/>
              </a:rPr>
              <a:t>– инструмент предназначенный  для захвата и зажима деталей разных форм,  перекусывания проволоки.</a:t>
            </a:r>
          </a:p>
          <a:p>
            <a:pPr algn="just"/>
            <a:r>
              <a:rPr lang="ru-RU" dirty="0" smtClean="0">
                <a:latin typeface="SchoolBook" pitchFamily="2" charset="0"/>
              </a:rPr>
              <a:t>    Имеют вырез для удержания предметов и встроенные режущие кромки.</a:t>
            </a:r>
          </a:p>
          <a:p>
            <a:pPr algn="just"/>
            <a:endParaRPr lang="ru-RU" dirty="0">
              <a:latin typeface="SchoolBook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39247" cy="65544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500042"/>
            <a:ext cx="7215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latin typeface="SchoolBook" pitchFamily="2" charset="0"/>
              </a:rPr>
              <a:t>ОТВЁРТКА</a:t>
            </a:r>
            <a:endParaRPr lang="ru-RU" sz="4400" b="1" dirty="0">
              <a:solidFill>
                <a:srgbClr val="800000"/>
              </a:solidFill>
              <a:latin typeface="SchoolBook" pitchFamily="2" charset="0"/>
            </a:endParaRPr>
          </a:p>
        </p:txBody>
      </p:sp>
      <p:pic>
        <p:nvPicPr>
          <p:cNvPr id="19458" name="Picture 2" descr="http://magazin-stroy.ru/photos/p2113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2643182"/>
            <a:ext cx="4823574" cy="3357586"/>
          </a:xfrm>
          <a:prstGeom prst="round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2428868"/>
            <a:ext cx="335758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SchoolBook" pitchFamily="2" charset="0"/>
              </a:rPr>
              <a:t>     Отвертка</a:t>
            </a:r>
            <a:r>
              <a:rPr lang="ru-RU" dirty="0" smtClean="0">
                <a:latin typeface="SchoolBook" pitchFamily="2" charset="0"/>
              </a:rPr>
              <a:t>–инструмент, предназначенный для завинчивания и отвинчивания крепежных изделий с резьбой.</a:t>
            </a:r>
          </a:p>
          <a:p>
            <a:pPr algn="just"/>
            <a:r>
              <a:rPr lang="ru-RU" dirty="0" smtClean="0">
                <a:latin typeface="SchoolBook" pitchFamily="2" charset="0"/>
              </a:rPr>
              <a:t>      Отвертка представляет собой металлический стержень с различными типами наконечников и рукояткой (пластмассовой или деревянной).</a:t>
            </a:r>
            <a:endParaRPr lang="ru-RU" dirty="0">
              <a:latin typeface="SchoolBook" pitchFamily="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39247" cy="655443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2428868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SchoolBook" pitchFamily="2" charset="0"/>
              </a:rPr>
              <a:t>     </a:t>
            </a:r>
            <a:endParaRPr lang="ru-RU" dirty="0">
              <a:latin typeface="SchoolBook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642918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SchoolBook" pitchFamily="2" charset="0"/>
                <a:cs typeface="Times New Roman" pitchFamily="18" charset="0"/>
              </a:rPr>
              <a:t>Правила работы с отверткой</a:t>
            </a:r>
          </a:p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  <a:latin typeface="SchoolBook" pitchFamily="2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SchoolBook" pitchFamily="2" charset="0"/>
                <a:cs typeface="Times New Roman" pitchFamily="18" charset="0"/>
              </a:rPr>
              <a:t>1.Нельзя держать отвертку острой частью вверх.</a:t>
            </a:r>
          </a:p>
          <a:p>
            <a:pPr algn="just"/>
            <a:r>
              <a:rPr lang="ru-RU" dirty="0" smtClean="0">
                <a:latin typeface="SchoolBook" pitchFamily="2" charset="0"/>
                <a:cs typeface="Times New Roman" pitchFamily="18" charset="0"/>
              </a:rPr>
              <a:t>2.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Переносить отвёртку нужно только в опущенной руке.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3.Передавать отвёртку можно только вперёд ручкой как и все острые, колющие инструменты. </a:t>
            </a:r>
            <a:endParaRPr lang="ru-RU" dirty="0" smtClean="0">
              <a:latin typeface="SchoolBook" pitchFamily="2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SchoolBook" pitchFamily="2" charset="0"/>
                <a:cs typeface="Times New Roman" pitchFamily="18" charset="0"/>
              </a:rPr>
              <a:t>4.Работать разрешается только исправной отвёрткой. Ручка отвёртки не должна иметь сколов и трещин, плотно держаться на стержне. Стержень отвёртки не должен быть изогнут.</a:t>
            </a:r>
            <a:endParaRPr lang="ru-RU" dirty="0">
              <a:latin typeface="SchoolBook" pitchFamily="2" charset="0"/>
            </a:endParaRPr>
          </a:p>
        </p:txBody>
      </p:sp>
      <p:sp>
        <p:nvSpPr>
          <p:cNvPr id="27650" name="AutoShape 2" descr="https://www.colourbox.com/preview/6140692-man-s-hand-repairing-video-card-with-screwdriv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отвертк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3504" y="2214554"/>
            <a:ext cx="3714744" cy="3286148"/>
          </a:xfrm>
          <a:prstGeom prst="round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39247" cy="65544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500042"/>
            <a:ext cx="7215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latin typeface="SchoolBook" pitchFamily="2" charset="0"/>
              </a:rPr>
              <a:t>ПИЛА</a:t>
            </a:r>
            <a:endParaRPr lang="ru-RU" sz="4400" b="1" dirty="0">
              <a:solidFill>
                <a:srgbClr val="800000"/>
              </a:solidFill>
              <a:latin typeface="SchoolBook" pitchFamily="2" charset="0"/>
            </a:endParaRPr>
          </a:p>
        </p:txBody>
      </p:sp>
      <p:pic>
        <p:nvPicPr>
          <p:cNvPr id="22530" name="Picture 2" descr="http://imbataysk.ru/UserFiles/Image/787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643050"/>
            <a:ext cx="4008577" cy="3429024"/>
          </a:xfrm>
          <a:prstGeom prst="round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14876" y="1785927"/>
            <a:ext cx="40005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SchoolBook" pitchFamily="2" charset="0"/>
              </a:rPr>
              <a:t>     Пила</a:t>
            </a:r>
            <a:r>
              <a:rPr lang="ru-RU" dirty="0" smtClean="0"/>
              <a:t> -  инструмент со множеством резцов, обычно зубьев, для разрезания (распиловки) различных материалов: древесины, металла, пластика, камня и других.</a:t>
            </a:r>
          </a:p>
          <a:p>
            <a:pPr algn="just"/>
            <a:r>
              <a:rPr lang="ru-RU" dirty="0" smtClean="0"/>
              <a:t>        По назначению (что режут) различают пилы : по дереву, по металлу, по ячеистому бетону, по </a:t>
            </a:r>
            <a:r>
              <a:rPr lang="ru-RU" dirty="0" err="1" smtClean="0"/>
              <a:t>гипсокартону</a:t>
            </a:r>
            <a:r>
              <a:rPr lang="ru-RU" dirty="0" smtClean="0"/>
              <a:t>, </a:t>
            </a:r>
            <a:r>
              <a:rPr lang="ru-RU" dirty="0" err="1" smtClean="0"/>
              <a:t>по</a:t>
            </a:r>
            <a:r>
              <a:rPr lang="ru-RU" dirty="0" smtClean="0"/>
              <a:t> камню и т.п.</a:t>
            </a:r>
          </a:p>
          <a:p>
            <a:pPr algn="just"/>
            <a:r>
              <a:rPr lang="ru-RU" dirty="0" smtClean="0"/>
              <a:t>        Пила является одним из самых древних инструментов. Небольшие кремневые орудия применялись уже в эпоху неолита (7-3 тысяч лет до нашей эры). Первые железные пилы изобрели скандинавы.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03564"/>
            <a:ext cx="8739247" cy="655443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14876" y="1785927"/>
            <a:ext cx="40005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SchoolBook" pitchFamily="2" charset="0"/>
              </a:rPr>
              <a:t>Правила работы с пилой</a:t>
            </a:r>
          </a:p>
          <a:p>
            <a:pPr algn="just"/>
            <a:r>
              <a:rPr lang="ru-RU" dirty="0" smtClean="0">
                <a:latin typeface="SchoolBook" pitchFamily="2" charset="0"/>
              </a:rPr>
              <a:t>1.</a:t>
            </a:r>
            <a:r>
              <a:rPr lang="ru-RU" dirty="0" smtClean="0">
                <a:latin typeface="SchoolBook" pitchFamily="2" charset="0"/>
                <a:cs typeface="Times New Roman" pitchFamily="18" charset="0"/>
              </a:rPr>
              <a:t>Работать пилой надо плавно, без рывков и изгибов полотна.</a:t>
            </a:r>
            <a:br>
              <a:rPr lang="ru-RU" dirty="0" smtClean="0">
                <a:latin typeface="SchoolBook" pitchFamily="2" charset="0"/>
                <a:cs typeface="Times New Roman" pitchFamily="18" charset="0"/>
              </a:rPr>
            </a:br>
            <a:r>
              <a:rPr lang="ru-RU" dirty="0" smtClean="0">
                <a:latin typeface="SchoolBook" pitchFamily="2" charset="0"/>
                <a:cs typeface="Times New Roman" pitchFamily="18" charset="0"/>
              </a:rPr>
              <a:t>2.Нельзя направлять полотно пилы пальцем.</a:t>
            </a:r>
          </a:p>
          <a:p>
            <a:pPr algn="just"/>
            <a:r>
              <a:rPr lang="ru-RU" dirty="0" smtClean="0">
                <a:latin typeface="SchoolBook" pitchFamily="2" charset="0"/>
                <a:cs typeface="Times New Roman" pitchFamily="18" charset="0"/>
              </a:rPr>
              <a:t>3.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держать левую руку близко к полотну пилы.</a:t>
            </a:r>
            <a:r>
              <a:rPr lang="ru-RU" dirty="0" smtClean="0">
                <a:latin typeface="SchoolBook" pitchFamily="2" charset="0"/>
                <a:cs typeface="Times New Roman" pitchFamily="18" charset="0"/>
              </a:rPr>
              <a:t> </a:t>
            </a:r>
            <a:endParaRPr lang="ru-RU" dirty="0">
              <a:latin typeface="SchoolBook" pitchFamily="2" charset="0"/>
            </a:endParaRPr>
          </a:p>
        </p:txBody>
      </p:sp>
      <p:pic>
        <p:nvPicPr>
          <p:cNvPr id="32770" name="Picture 2" descr="http://st03.kakprosto.ru/tumb/680/images/article/2011/4/6/1_5255014c7fc405255014c7fc7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429000"/>
            <a:ext cx="4357718" cy="3000396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65psd.ru/images/backgrounds/wood-texture-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39247" cy="65544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500042"/>
            <a:ext cx="7215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latin typeface="SchoolBook" pitchFamily="2" charset="0"/>
              </a:rPr>
              <a:t>НАПИЛЬНИК</a:t>
            </a:r>
            <a:endParaRPr lang="ru-RU" sz="4400" b="1" dirty="0">
              <a:solidFill>
                <a:srgbClr val="800000"/>
              </a:solidFill>
              <a:latin typeface="SchoolBook" pitchFamily="2" charset="0"/>
            </a:endParaRPr>
          </a:p>
        </p:txBody>
      </p:sp>
      <p:pic>
        <p:nvPicPr>
          <p:cNvPr id="24578" name="Picture 2" descr="http://www.rain-auto.ru/images/mks/16601-15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1714488"/>
            <a:ext cx="5247814" cy="2214578"/>
          </a:xfrm>
          <a:prstGeom prst="round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4572008"/>
            <a:ext cx="8001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    </a:t>
            </a:r>
            <a:r>
              <a:rPr lang="ru-RU" b="1" dirty="0" err="1" smtClean="0">
                <a:latin typeface="SchoolBook" pitchFamily="2" charset="0"/>
              </a:rPr>
              <a:t>Напи́льник</a:t>
            </a:r>
            <a:r>
              <a:rPr lang="ru-RU" dirty="0" smtClean="0">
                <a:latin typeface="SchoolBook" pitchFamily="2" charset="0"/>
              </a:rPr>
              <a:t> — многолезвийный инструмент для обработки металлов, дерева, пластмасс и т. п.</a:t>
            </a:r>
          </a:p>
          <a:p>
            <a:pPr algn="just"/>
            <a:r>
              <a:rPr lang="ru-RU" dirty="0" smtClean="0">
                <a:latin typeface="SchoolBook" pitchFamily="2" charset="0"/>
              </a:rPr>
              <a:t>    Представляет собой металлический стержень (обычно стальной) с насечкой. </a:t>
            </a:r>
          </a:p>
          <a:p>
            <a:pPr algn="just"/>
            <a:r>
              <a:rPr lang="ru-RU" dirty="0" smtClean="0">
                <a:latin typeface="SchoolBook" pitchFamily="2" charset="0"/>
              </a:rPr>
              <a:t>    Напильники различают по частоте и характеру насечек.</a:t>
            </a:r>
          </a:p>
          <a:p>
            <a:pPr algn="just"/>
            <a:endParaRPr lang="ru-RU" dirty="0">
              <a:latin typeface="SchoolBook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474</Words>
  <Application>Microsoft Office PowerPoint</Application>
  <PresentationFormat>Экран (4:3)</PresentationFormat>
  <Paragraphs>91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Составить кроссворд, от главного слова «ИНСТРУМЕНТ», используя названия инструментов с данной презентации.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Iskander</cp:lastModifiedBy>
  <cp:revision>48</cp:revision>
  <dcterms:created xsi:type="dcterms:W3CDTF">2016-09-30T08:48:37Z</dcterms:created>
  <dcterms:modified xsi:type="dcterms:W3CDTF">2020-04-08T06:18:58Z</dcterms:modified>
</cp:coreProperties>
</file>