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4660"/>
  </p:normalViewPr>
  <p:slideViewPr>
    <p:cSldViewPr snapToGrid="0">
      <p:cViewPr>
        <p:scale>
          <a:sx n="81" d="100"/>
          <a:sy n="81" d="100"/>
        </p:scale>
        <p:origin x="-252" y="-7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727D053-9171-49FC-923C-AC274136C07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 xmlns:a16="http://schemas.microsoft.com/office/drawing/2014/main" id="{85A4A52E-C934-4FAD-895E-8CBEEBCFE9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 xmlns:a16="http://schemas.microsoft.com/office/drawing/2014/main" id="{E4DA3A08-DF32-49B4-B015-DC578BB08334}"/>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5" name="Нижний колонтитул 4">
            <a:extLst>
              <a:ext uri="{FF2B5EF4-FFF2-40B4-BE49-F238E27FC236}">
                <a16:creationId xmlns="" xmlns:a16="http://schemas.microsoft.com/office/drawing/2014/main" id="{5C5893DD-FC0B-4589-9107-DA1BFF649DA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C2099D18-06AE-4CC7-BA54-FCC7DCA9189E}"/>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2447202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FF00EB6-2640-4798-9B52-FEBBFC9E0CD8}"/>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416FEC7B-CB35-45BE-9147-F3566E47DF1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404CCC1B-8CE5-47C2-86FF-25EE525F64FA}"/>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5" name="Нижний колонтитул 4">
            <a:extLst>
              <a:ext uri="{FF2B5EF4-FFF2-40B4-BE49-F238E27FC236}">
                <a16:creationId xmlns="" xmlns:a16="http://schemas.microsoft.com/office/drawing/2014/main" id="{0D3F70CF-3886-4679-9FD1-56CE1E25509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6C8581B6-9E88-4D6B-882A-D6F9B35C5852}"/>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2868534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DBAD4B48-1DA2-40A6-8ECE-06C05EF08DE5}"/>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34A21D5B-785A-41ED-8DE0-AC8480D0C9D9}"/>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557BEE24-8AF9-4BE0-92CB-301D8F231161}"/>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5" name="Нижний колонтитул 4">
            <a:extLst>
              <a:ext uri="{FF2B5EF4-FFF2-40B4-BE49-F238E27FC236}">
                <a16:creationId xmlns="" xmlns:a16="http://schemas.microsoft.com/office/drawing/2014/main" id="{F5D5C4F8-BC58-48E7-B664-A4D3FDC22E8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E9E9F6AA-84F1-469B-B8D1-A365A524C387}"/>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3722268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13195B3-F159-495D-93D6-78C0765847B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35B1F79D-886B-4A06-809B-2B0D4017A54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6E229281-1B84-401A-9D17-794589A6FB6D}"/>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5" name="Нижний колонтитул 4">
            <a:extLst>
              <a:ext uri="{FF2B5EF4-FFF2-40B4-BE49-F238E27FC236}">
                <a16:creationId xmlns="" xmlns:a16="http://schemas.microsoft.com/office/drawing/2014/main" id="{8C6210B0-7BAF-4220-BE7C-9EB8B419D1E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0D64C5FF-BA62-4C65-A9BD-5FB75CC8E590}"/>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1173207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62CBC87-83C3-48EF-870C-D5C1E8D5D478}"/>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 xmlns:a16="http://schemas.microsoft.com/office/drawing/2014/main" id="{0AAAB56C-DAF4-453C-B284-D5456ADA9B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59FFC7AD-4F9B-40DC-835D-A8F6D2AAB804}"/>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5" name="Нижний колонтитул 4">
            <a:extLst>
              <a:ext uri="{FF2B5EF4-FFF2-40B4-BE49-F238E27FC236}">
                <a16:creationId xmlns="" xmlns:a16="http://schemas.microsoft.com/office/drawing/2014/main" id="{D4659CEF-9447-4AC3-BD9D-B80A8703723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320858E8-EE34-4AFA-B7B6-2A140C2C0551}"/>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2561766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BF939BA-1C91-4C4B-AD0C-C79ED976A28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70F807C0-7460-40C8-B14F-DBCF4371B83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ACD1CFCE-FF17-49AF-94AF-3E206DC4B04A}"/>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99CB1CDD-EDB9-4775-A74A-B2D18841E584}"/>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6" name="Нижний колонтитул 5">
            <a:extLst>
              <a:ext uri="{FF2B5EF4-FFF2-40B4-BE49-F238E27FC236}">
                <a16:creationId xmlns="" xmlns:a16="http://schemas.microsoft.com/office/drawing/2014/main" id="{DEE3BDCE-5DE3-477D-A501-263E426EC5A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0383BECE-B9BD-4BEC-973E-61CA41FF1E89}"/>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1887219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AC56CE1-72CB-493B-AABD-A72611C4DE7D}"/>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46C3F69F-2C0D-463F-B73D-AFD27AAC8D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9A1762B8-9961-4245-BBA3-A30531A4C37F}"/>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FBE713E0-3119-47BA-B382-34B5A73FAB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0C578198-EB24-437C-BD82-4DA2401F72F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C9C81363-47E5-4778-BC86-72098865EF97}"/>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8" name="Нижний колонтитул 7">
            <a:extLst>
              <a:ext uri="{FF2B5EF4-FFF2-40B4-BE49-F238E27FC236}">
                <a16:creationId xmlns="" xmlns:a16="http://schemas.microsoft.com/office/drawing/2014/main" id="{090E346E-4BD9-4DE5-A4AB-F7A6ACE6C8D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 xmlns:a16="http://schemas.microsoft.com/office/drawing/2014/main" id="{E66DB7D7-FEFA-4A09-96BD-BBC9385C7518}"/>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189767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E56DFBE-0E9F-42E6-BE09-FC2398040C56}"/>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6E07DCBA-B714-4728-87BA-74CDEA24B7C1}"/>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4" name="Нижний колонтитул 3">
            <a:extLst>
              <a:ext uri="{FF2B5EF4-FFF2-40B4-BE49-F238E27FC236}">
                <a16:creationId xmlns="" xmlns:a16="http://schemas.microsoft.com/office/drawing/2014/main" id="{31282E8C-7BC6-4000-93D7-9818F5C9AAF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 xmlns:a16="http://schemas.microsoft.com/office/drawing/2014/main" id="{3F006752-264B-4E5E-9CE1-81016F50FF4E}"/>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1956189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17949291-08C1-4D27-A206-D27AB6DC32B8}"/>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3" name="Нижний колонтитул 2">
            <a:extLst>
              <a:ext uri="{FF2B5EF4-FFF2-40B4-BE49-F238E27FC236}">
                <a16:creationId xmlns="" xmlns:a16="http://schemas.microsoft.com/office/drawing/2014/main" id="{560BE525-98FD-481C-8311-9F937C1A11C3}"/>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 xmlns:a16="http://schemas.microsoft.com/office/drawing/2014/main" id="{04ED950B-5B3E-424B-AD1B-9A9E1B6A2636}"/>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3581398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C95BED9-0843-41E4-A1F9-760A0D62F0D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 xmlns:a16="http://schemas.microsoft.com/office/drawing/2014/main" id="{466E19F0-BC35-4773-9848-31464A1633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1F6DAFB1-920C-4D97-B6CE-A26C820BBF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C240E4CC-8EC9-4814-B2CA-498D03B06FB1}"/>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6" name="Нижний колонтитул 5">
            <a:extLst>
              <a:ext uri="{FF2B5EF4-FFF2-40B4-BE49-F238E27FC236}">
                <a16:creationId xmlns="" xmlns:a16="http://schemas.microsoft.com/office/drawing/2014/main" id="{70AF0587-1039-4186-B34C-F927B93FA1C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D22DD1CC-0A81-41A4-BA85-1111906B5734}"/>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3770057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7676E33-E135-4E28-8D07-9DB57945009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 xmlns:a16="http://schemas.microsoft.com/office/drawing/2014/main" id="{3AA5DCCC-5289-40C2-8502-974BD615B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 xmlns:a16="http://schemas.microsoft.com/office/drawing/2014/main" id="{AB8F75DB-AC7C-4294-BDE5-03775CF40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AC7CC698-A961-4EA8-8D4A-A600B7CA3A58}"/>
              </a:ext>
            </a:extLst>
          </p:cNvPr>
          <p:cNvSpPr>
            <a:spLocks noGrp="1"/>
          </p:cNvSpPr>
          <p:nvPr>
            <p:ph type="dt" sz="half" idx="10"/>
          </p:nvPr>
        </p:nvSpPr>
        <p:spPr/>
        <p:txBody>
          <a:bodyPr/>
          <a:lstStyle/>
          <a:p>
            <a:fld id="{2924C1A5-02A8-46C7-80D4-8E9FE1D981FB}" type="datetimeFigureOut">
              <a:rPr lang="ru-RU" smtClean="0"/>
              <a:pPr/>
              <a:t>08.04.2020</a:t>
            </a:fld>
            <a:endParaRPr lang="ru-RU"/>
          </a:p>
        </p:txBody>
      </p:sp>
      <p:sp>
        <p:nvSpPr>
          <p:cNvPr id="6" name="Нижний колонтитул 5">
            <a:extLst>
              <a:ext uri="{FF2B5EF4-FFF2-40B4-BE49-F238E27FC236}">
                <a16:creationId xmlns="" xmlns:a16="http://schemas.microsoft.com/office/drawing/2014/main" id="{F31CC445-C676-481C-8943-393859A6FB6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4AB73CB1-D374-44E5-9022-0E68C68116F8}"/>
              </a:ext>
            </a:extLst>
          </p:cNvPr>
          <p:cNvSpPr>
            <a:spLocks noGrp="1"/>
          </p:cNvSpPr>
          <p:nvPr>
            <p:ph type="sldNum" sz="quarter" idx="12"/>
          </p:nvPr>
        </p:nvSpPr>
        <p:spPr/>
        <p:txBody>
          <a:body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2159389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DCE4AF1-3335-490B-B5A7-F78142DEE2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7D8845D9-B12F-4958-B95B-17510131AB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3AC7D43F-99B2-4422-AEA0-588F9E4489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24C1A5-02A8-46C7-80D4-8E9FE1D981FB}" type="datetimeFigureOut">
              <a:rPr lang="ru-RU" smtClean="0"/>
              <a:pPr/>
              <a:t>08.04.2020</a:t>
            </a:fld>
            <a:endParaRPr lang="ru-RU"/>
          </a:p>
        </p:txBody>
      </p:sp>
      <p:sp>
        <p:nvSpPr>
          <p:cNvPr id="5" name="Нижний колонтитул 4">
            <a:extLst>
              <a:ext uri="{FF2B5EF4-FFF2-40B4-BE49-F238E27FC236}">
                <a16:creationId xmlns="" xmlns:a16="http://schemas.microsoft.com/office/drawing/2014/main" id="{46753D18-F05B-4DB9-B206-8F26E0AA77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 xmlns:a16="http://schemas.microsoft.com/office/drawing/2014/main" id="{C802F1AA-002C-4C2B-92BA-4F8DE12DEF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C2CDB8-96EE-45CF-BAE0-E8E196406744}" type="slidenum">
              <a:rPr lang="ru-RU" smtClean="0"/>
              <a:pPr/>
              <a:t>‹#›</a:t>
            </a:fld>
            <a:endParaRPr lang="ru-RU"/>
          </a:p>
        </p:txBody>
      </p:sp>
    </p:spTree>
    <p:extLst>
      <p:ext uri="{BB962C8B-B14F-4D97-AF65-F5344CB8AC3E}">
        <p14:creationId xmlns="" xmlns:p14="http://schemas.microsoft.com/office/powerpoint/2010/main" val="685937796"/>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FE71286-592D-4D1D-A0C6-A94EDFC5C5DA}"/>
              </a:ext>
            </a:extLst>
          </p:cNvPr>
          <p:cNvSpPr>
            <a:spLocks noGrp="1"/>
          </p:cNvSpPr>
          <p:nvPr>
            <p:ph type="ctrTitle"/>
          </p:nvPr>
        </p:nvSpPr>
        <p:spPr>
          <a:xfrm>
            <a:off x="1524000" y="772997"/>
            <a:ext cx="9144000" cy="2216387"/>
          </a:xfrm>
        </p:spPr>
        <p:txBody>
          <a:bodyPr>
            <a:normAutofit fontScale="90000"/>
          </a:bodyPr>
          <a:lstStyle/>
          <a:p>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Презентация </a:t>
            </a:r>
            <a:r>
              <a:rPr lang="ru-RU" dirty="0">
                <a:latin typeface="Times New Roman" panose="02020603050405020304" pitchFamily="18" charset="0"/>
                <a:cs typeface="Times New Roman" panose="02020603050405020304" pitchFamily="18" charset="0"/>
              </a:rPr>
              <a:t>на тему: «Баскетбол»</a:t>
            </a:r>
          </a:p>
        </p:txBody>
      </p:sp>
      <p:sp>
        <p:nvSpPr>
          <p:cNvPr id="3" name="Подзаголовок 2">
            <a:extLst>
              <a:ext uri="{FF2B5EF4-FFF2-40B4-BE49-F238E27FC236}">
                <a16:creationId xmlns="" xmlns:a16="http://schemas.microsoft.com/office/drawing/2014/main" id="{08F92CC1-E4F2-4A21-9F42-A019264E8CD4}"/>
              </a:ext>
            </a:extLst>
          </p:cNvPr>
          <p:cNvSpPr>
            <a:spLocks noGrp="1"/>
          </p:cNvSpPr>
          <p:nvPr>
            <p:ph type="subTitle" idx="1"/>
          </p:nvPr>
        </p:nvSpPr>
        <p:spPr>
          <a:xfrm>
            <a:off x="1489435" y="3582185"/>
            <a:ext cx="9178565" cy="2083323"/>
          </a:xfrm>
        </p:spPr>
        <p:txBody>
          <a:bodyPr/>
          <a:lstStyle/>
          <a:p>
            <a:pPr algn="r"/>
            <a:r>
              <a:rPr lang="ru-RU" dirty="0">
                <a:latin typeface="Times New Roman" panose="02020603050405020304" pitchFamily="18" charset="0"/>
                <a:cs typeface="Times New Roman" panose="02020603050405020304" pitchFamily="18" charset="0"/>
              </a:rPr>
              <a:t>Работу выполнила</a:t>
            </a:r>
          </a:p>
          <a:p>
            <a:pPr algn="r"/>
            <a:r>
              <a:rPr lang="ru-RU" dirty="0">
                <a:latin typeface="Times New Roman" panose="02020603050405020304" pitchFamily="18" charset="0"/>
                <a:cs typeface="Times New Roman" panose="02020603050405020304" pitchFamily="18" charset="0"/>
              </a:rPr>
              <a:t>Ученица </a:t>
            </a:r>
            <a:r>
              <a:rPr lang="ru-RU" dirty="0" smtClean="0">
                <a:latin typeface="Times New Roman" panose="02020603050405020304" pitchFamily="18" charset="0"/>
                <a:cs typeface="Times New Roman" panose="02020603050405020304" pitchFamily="18" charset="0"/>
              </a:rPr>
              <a:t>11</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класса Б</a:t>
            </a:r>
          </a:p>
          <a:p>
            <a:pPr algn="r"/>
            <a:r>
              <a:rPr lang="ru-RU" dirty="0">
                <a:latin typeface="Times New Roman" panose="02020603050405020304" pitchFamily="18" charset="0"/>
                <a:cs typeface="Times New Roman" panose="02020603050405020304" pitchFamily="18" charset="0"/>
              </a:rPr>
              <a:t>МАОУ СОШ №27</a:t>
            </a:r>
          </a:p>
          <a:p>
            <a:pPr algn="r"/>
            <a:r>
              <a:rPr lang="ru-RU" smtClean="0">
                <a:latin typeface="Times New Roman" panose="02020603050405020304" pitchFamily="18" charset="0"/>
                <a:cs typeface="Times New Roman" panose="02020603050405020304" pitchFamily="18" charset="0"/>
              </a:rPr>
              <a:t>Альминова</a:t>
            </a:r>
            <a:r>
              <a:rPr lang="ru-RU" dirty="0" smtClean="0">
                <a:latin typeface="Times New Roman" panose="02020603050405020304" pitchFamily="18" charset="0"/>
                <a:cs typeface="Times New Roman" panose="02020603050405020304" pitchFamily="18" charset="0"/>
              </a:rPr>
              <a:t> Алина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10014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5C5FD91-26DB-4769-8406-E314D5A49228}"/>
              </a:ext>
            </a:extLst>
          </p:cNvPr>
          <p:cNvSpPr>
            <a:spLocks noGrp="1"/>
          </p:cNvSpPr>
          <p:nvPr>
            <p:ph type="title"/>
          </p:nvPr>
        </p:nvSpPr>
        <p:spPr>
          <a:xfrm>
            <a:off x="838200" y="365125"/>
            <a:ext cx="10515600" cy="6129943"/>
          </a:xfrm>
        </p:spPr>
        <p:txBody>
          <a:bodyPr>
            <a:noAutofit/>
          </a:bodyPr>
          <a:lstStyle/>
          <a:p>
            <a:r>
              <a:rPr lang="ru-RU" sz="2800" b="1" u="sng" dirty="0">
                <a:latin typeface="Times New Roman" panose="02020603050405020304" pitchFamily="18" charset="0"/>
                <a:cs typeface="Times New Roman" panose="02020603050405020304" pitchFamily="18" charset="0"/>
              </a:rPr>
              <a:t>Техника выполнения броска одной рукой над головой</a:t>
            </a:r>
            <a:br>
              <a:rPr lang="ru-RU" sz="2800" b="1" u="sng"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Бросок начинается с шага разноименной с бросающей рукой ноги в сторону от соперника. Стопа ставится перекатом с пятки на носок и на внешнюю сторону с последующим поворотом в положение боком к щиту. Опорная нога при этом слегка сгибается, мяч лежит на согнутой кисти бросающей руки, поднят на уровень плеча и поддерживается сверху другой рукой.</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Отталкиваясь разноименной ногой, игрок поднимает полусогнутую руку с мячом вверх — в сторону. Одновременно с махом одноименной с бросающей рукой и ногой, согнутой в колене, туловище разворачивается вперед. В наиболее высокой точке прыжка мяч дугообразным движением над головой направляется в корзину. Выпуск производится движением кисти, когда вертикально выведенная рука приближается к голове.</a:t>
            </a:r>
            <a:br>
              <a:rPr lang="ru-RU" sz="2800" dirty="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4071145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Основные элементы игры Жесты судей  Дриблинг  Передача  Подбор  Перехват  Блокшот ">
            <a:extLst>
              <a:ext uri="{FF2B5EF4-FFF2-40B4-BE49-F238E27FC236}">
                <a16:creationId xmlns="" xmlns:a16="http://schemas.microsoft.com/office/drawing/2014/main" id="{2FCF642D-6F24-4679-89CB-ADF777DEFD32}"/>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11983" y="65988"/>
            <a:ext cx="8814061" cy="661054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99115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8C41F04-D5DA-42B6-8B98-C29B570D3E13}"/>
              </a:ext>
            </a:extLst>
          </p:cNvPr>
          <p:cNvSpPr>
            <a:spLocks noGrp="1"/>
          </p:cNvSpPr>
          <p:nvPr>
            <p:ph type="title"/>
          </p:nvPr>
        </p:nvSpPr>
        <p:spPr>
          <a:xfrm>
            <a:off x="838200" y="365126"/>
            <a:ext cx="10515600" cy="1190298"/>
          </a:xfrm>
        </p:spPr>
        <p:txBody>
          <a:bodyPr/>
          <a:lstStyle/>
          <a:p>
            <a:r>
              <a:rPr lang="ru-RU" dirty="0">
                <a:latin typeface="Times New Roman" panose="02020603050405020304" pitchFamily="18" charset="0"/>
                <a:cs typeface="Times New Roman" panose="02020603050405020304" pitchFamily="18" charset="0"/>
              </a:rPr>
              <a:t>ИСТОРИЯ БАСКЕТБОЛА</a:t>
            </a:r>
          </a:p>
        </p:txBody>
      </p:sp>
      <p:sp>
        <p:nvSpPr>
          <p:cNvPr id="3" name="Объект 2">
            <a:extLst>
              <a:ext uri="{FF2B5EF4-FFF2-40B4-BE49-F238E27FC236}">
                <a16:creationId xmlns="" xmlns:a16="http://schemas.microsoft.com/office/drawing/2014/main" id="{35379E16-C8CE-4E2D-970A-E222092428BF}"/>
              </a:ext>
            </a:extLst>
          </p:cNvPr>
          <p:cNvSpPr>
            <a:spLocks noGrp="1"/>
          </p:cNvSpPr>
          <p:nvPr>
            <p:ph sz="half" idx="1"/>
          </p:nvPr>
        </p:nvSpPr>
        <p:spPr/>
        <p:txBody>
          <a:bodyPr>
            <a:normAutofit fontScale="62500" lnSpcReduction="20000"/>
          </a:bodyPr>
          <a:lstStyle/>
          <a:p>
            <a:pPr marL="0" indent="0">
              <a:buNone/>
            </a:pPr>
            <a:r>
              <a:rPr lang="ru-RU" dirty="0">
                <a:latin typeface="Times New Roman" panose="02020603050405020304" pitchFamily="18" charset="0"/>
                <a:cs typeface="Times New Roman" panose="02020603050405020304" pitchFamily="18" charset="0"/>
              </a:rPr>
              <a:t>Зимой 1891 года студентам колледжа Молодёжной Христианской Ассоциации из Спрингфилда, вынужденным выполнять бесконечные гимнастические упражнения было очень скучно на занятиях физического воспитания. Однообразию таких занятий необходимо было положить конец, внести в них свежую струю, которая способна была бы удовлетворить соревновательные потребности сильных и здоровых молодых людей.</a:t>
            </a:r>
            <a:r>
              <a:rPr lang="ru-RU" dirty="0">
                <a:solidFill>
                  <a:srgbClr val="000000"/>
                </a:solidFill>
                <a:latin typeface="Times New Roman" panose="02020603050405020304" pitchFamily="18" charset="0"/>
                <a:cs typeface="Times New Roman" panose="02020603050405020304" pitchFamily="18" charset="0"/>
              </a:rPr>
              <a:t> </a:t>
            </a:r>
          </a:p>
          <a:p>
            <a:pPr marL="0" indent="0">
              <a:buNone/>
            </a:pPr>
            <a:r>
              <a:rPr lang="ru-RU" dirty="0">
                <a:solidFill>
                  <a:srgbClr val="000000"/>
                </a:solidFill>
                <a:latin typeface="Times New Roman" panose="02020603050405020304" pitchFamily="18" charset="0"/>
                <a:cs typeface="Times New Roman" panose="02020603050405020304" pitchFamily="18" charset="0"/>
              </a:rPr>
              <a:t>Выход из казавшегося тупиковым положения нашёл преподаватель колледжа Джеймс </a:t>
            </a:r>
            <a:r>
              <a:rPr lang="ru-RU" dirty="0" err="1">
                <a:solidFill>
                  <a:srgbClr val="000000"/>
                </a:solidFill>
                <a:latin typeface="Times New Roman" panose="02020603050405020304" pitchFamily="18" charset="0"/>
                <a:cs typeface="Times New Roman" panose="02020603050405020304" pitchFamily="18" charset="0"/>
              </a:rPr>
              <a:t>Нейсмит</a:t>
            </a:r>
            <a:r>
              <a:rPr lang="ru-RU" dirty="0">
                <a:solidFill>
                  <a:srgbClr val="000000"/>
                </a:solidFill>
                <a:latin typeface="Times New Roman" panose="02020603050405020304" pitchFamily="18" charset="0"/>
                <a:cs typeface="Times New Roman" panose="02020603050405020304" pitchFamily="18" charset="0"/>
              </a:rPr>
              <a:t>. 21 декабря 1891 года он привязал две корзины из-под персиков к перилам балкона спортивного зала и, разделив восемнадцать студентов на две команды, предложил им игру, смысл которой сводился к тому, чтобы забросить большее количество мячей в корзину соперников.</a:t>
            </a:r>
            <a:endParaRPr lang="ru-RU" dirty="0">
              <a:latin typeface="Times New Roman" panose="02020603050405020304" pitchFamily="18" charset="0"/>
              <a:cs typeface="Times New Roman" panose="02020603050405020304" pitchFamily="18" charset="0"/>
            </a:endParaRPr>
          </a:p>
          <a:p>
            <a:pPr marL="0" indent="0">
              <a:buNone/>
            </a:pPr>
            <a:endParaRPr lang="ru-RU" dirty="0"/>
          </a:p>
        </p:txBody>
      </p:sp>
      <p:pic>
        <p:nvPicPr>
          <p:cNvPr id="2050" name="Picture 2" descr="История баскетбола">
            <a:extLst>
              <a:ext uri="{FF2B5EF4-FFF2-40B4-BE49-F238E27FC236}">
                <a16:creationId xmlns="" xmlns:a16="http://schemas.microsoft.com/office/drawing/2014/main" id="{7116F085-51E7-44B8-9A0C-2E4B411ADA4B}"/>
              </a:ext>
            </a:extLst>
          </p:cNvPr>
          <p:cNvPicPr>
            <a:picLocks noGrp="1" noChangeAspect="1" noChangeArrowheads="1"/>
          </p:cNvPicPr>
          <p:nvPr>
            <p:ph sz="half" idx="2"/>
          </p:nvPr>
        </p:nvPicPr>
        <p:blipFill>
          <a:blip r:embed="rId2" cstate="print">
            <a:extLst>
              <a:ext uri="{28A0092B-C50C-407E-A947-70E740481C1C}">
                <a14:useLocalDpi xmlns="" xmlns:a14="http://schemas.microsoft.com/office/drawing/2010/main" val="0"/>
              </a:ext>
            </a:extLst>
          </a:blip>
          <a:srcRect/>
          <a:stretch>
            <a:fillRect/>
          </a:stretch>
        </p:blipFill>
        <p:spPr bwMode="auto">
          <a:xfrm>
            <a:off x="6922992" y="2110774"/>
            <a:ext cx="4266624" cy="284441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58572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0BADFD9-7858-4269-9597-57CC0A8EA1F5}"/>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Становление</a:t>
            </a:r>
          </a:p>
        </p:txBody>
      </p:sp>
      <p:sp>
        <p:nvSpPr>
          <p:cNvPr id="3" name="Объект 2">
            <a:extLst>
              <a:ext uri="{FF2B5EF4-FFF2-40B4-BE49-F238E27FC236}">
                <a16:creationId xmlns="" xmlns:a16="http://schemas.microsoft.com/office/drawing/2014/main" id="{DE1163CE-789D-4955-80C2-2FCE0A24EF7D}"/>
              </a:ext>
            </a:extLst>
          </p:cNvPr>
          <p:cNvSpPr>
            <a:spLocks noGrp="1"/>
          </p:cNvSpPr>
          <p:nvPr>
            <p:ph idx="1"/>
          </p:nvPr>
        </p:nvSpPr>
        <p:spPr/>
        <p:txBody>
          <a:bodyPr>
            <a:normAutofit fontScale="85000" lnSpcReduction="20000"/>
          </a:bodyPr>
          <a:lstStyle/>
          <a:p>
            <a:r>
              <a:rPr lang="ru-RU" dirty="0">
                <a:latin typeface="Times New Roman" panose="02020603050405020304" pitchFamily="18" charset="0"/>
                <a:cs typeface="Times New Roman" panose="02020603050405020304" pitchFamily="18" charset="0"/>
              </a:rPr>
              <a:t>В 1898 году была предпринята первая попытка создать профессиональное объединение — Национальную баскетбольную лигу, — однако она просуществовала лишь пять лет.</a:t>
            </a:r>
          </a:p>
          <a:p>
            <a:r>
              <a:rPr lang="ru-RU" dirty="0">
                <a:latin typeface="Times New Roman" panose="02020603050405020304" pitchFamily="18" charset="0"/>
                <a:cs typeface="Times New Roman" panose="02020603050405020304" pitchFamily="18" charset="0"/>
              </a:rPr>
              <a:t>Активную роль в популяризации баскетбола играл в то время и его непосредственный создатель, Дж. </a:t>
            </a:r>
            <a:r>
              <a:rPr lang="ru-RU" dirty="0" err="1">
                <a:latin typeface="Times New Roman" panose="02020603050405020304" pitchFamily="18" charset="0"/>
                <a:cs typeface="Times New Roman" panose="02020603050405020304" pitchFamily="18" charset="0"/>
              </a:rPr>
              <a:t>Нейсмит</a:t>
            </a:r>
            <a:r>
              <a:rPr lang="ru-RU" dirty="0">
                <a:latin typeface="Times New Roman" panose="02020603050405020304" pitchFamily="18" charset="0"/>
                <a:cs typeface="Times New Roman" panose="02020603050405020304" pitchFamily="18" charset="0"/>
              </a:rPr>
              <a:t>!</a:t>
            </a:r>
          </a:p>
          <a:p>
            <a:r>
              <a:rPr lang="ru-RU" i="1" dirty="0">
                <a:solidFill>
                  <a:srgbClr val="000000"/>
                </a:solidFill>
                <a:latin typeface="Times New Roman" panose="02020603050405020304" pitchFamily="18" charset="0"/>
                <a:cs typeface="Times New Roman" panose="02020603050405020304" pitchFamily="18" charset="0"/>
              </a:rPr>
              <a:t>Профессиональный баскетбол</a:t>
            </a:r>
            <a:endParaRPr lang="ru-RU" dirty="0">
              <a:solidFill>
                <a:srgbClr val="000000"/>
              </a:solidFill>
              <a:latin typeface="Times New Roman" panose="02020603050405020304" pitchFamily="18" charset="0"/>
              <a:cs typeface="Times New Roman" panose="02020603050405020304" pitchFamily="18" charset="0"/>
            </a:endParaRPr>
          </a:p>
          <a:p>
            <a:r>
              <a:rPr lang="ru-RU" dirty="0">
                <a:solidFill>
                  <a:srgbClr val="000000"/>
                </a:solidFill>
                <a:latin typeface="Times New Roman" panose="02020603050405020304" pitchFamily="18" charset="0"/>
                <a:cs typeface="Times New Roman" panose="02020603050405020304" pitchFamily="18" charset="0"/>
              </a:rPr>
              <a:t>В начале XX века начали оформляться первые профессиональные баскетбольные команды.</a:t>
            </a:r>
          </a:p>
          <a:p>
            <a:r>
              <a:rPr lang="ru-RU" dirty="0">
                <a:solidFill>
                  <a:srgbClr val="000000"/>
                </a:solidFill>
                <a:latin typeface="Times New Roman" panose="02020603050405020304" pitchFamily="18" charset="0"/>
                <a:cs typeface="Times New Roman" panose="02020603050405020304" pitchFamily="18" charset="0"/>
              </a:rPr>
              <a:t>В 1946 году возникла Баскетбольная ассоциация Америки. Первый матч под ее эгидой состоялся 1 ноября того же года в Торонто.</a:t>
            </a:r>
          </a:p>
          <a:p>
            <a:r>
              <a:rPr lang="ru-RU" dirty="0">
                <a:solidFill>
                  <a:srgbClr val="000000"/>
                </a:solidFill>
                <a:latin typeface="Times New Roman" panose="02020603050405020304" pitchFamily="18" charset="0"/>
                <a:cs typeface="Times New Roman" panose="02020603050405020304" pitchFamily="18" charset="0"/>
              </a:rPr>
              <a:t>По прошествии трех игровых сезонов, в 1949 году, была образована Национальная баскетбольная ассоциация. Последняя в настоящее время является одной из наиболее влиятельных и известных профессиональных баскетбольных лиг в мире.</a:t>
            </a:r>
          </a:p>
          <a:p>
            <a:endParaRPr lang="ru-RU" dirty="0"/>
          </a:p>
        </p:txBody>
      </p:sp>
    </p:spTree>
    <p:extLst>
      <p:ext uri="{BB962C8B-B14F-4D97-AF65-F5344CB8AC3E}">
        <p14:creationId xmlns="" xmlns:p14="http://schemas.microsoft.com/office/powerpoint/2010/main" val="2884935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8B594F7-829D-435E-B06E-81F955FB87EA}"/>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Правила. История</a:t>
            </a:r>
          </a:p>
        </p:txBody>
      </p:sp>
      <p:sp>
        <p:nvSpPr>
          <p:cNvPr id="3" name="Объект 2">
            <a:extLst>
              <a:ext uri="{FF2B5EF4-FFF2-40B4-BE49-F238E27FC236}">
                <a16:creationId xmlns="" xmlns:a16="http://schemas.microsoft.com/office/drawing/2014/main" id="{987C6642-4A07-4DCD-A24A-4411B68AF33C}"/>
              </a:ext>
            </a:extLst>
          </p:cNvPr>
          <p:cNvSpPr>
            <a:spLocks noGrp="1"/>
          </p:cNvSpPr>
          <p:nvPr>
            <p:ph idx="1"/>
          </p:nvPr>
        </p:nvSpPr>
        <p:spPr/>
        <p:txBody>
          <a:bodyPr/>
          <a:lstStyle/>
          <a:p>
            <a:r>
              <a:rPr lang="ru-RU" dirty="0">
                <a:solidFill>
                  <a:srgbClr val="000000"/>
                </a:solidFill>
                <a:latin typeface="Times New Roman" panose="02020603050405020304" pitchFamily="18" charset="0"/>
                <a:cs typeface="Times New Roman" panose="02020603050405020304" pitchFamily="18" charset="0"/>
              </a:rPr>
              <a:t>Изначально правила игры в баскетбол были сформулированы американцем Джеймсом </a:t>
            </a:r>
            <a:r>
              <a:rPr lang="ru-RU" dirty="0" err="1">
                <a:solidFill>
                  <a:srgbClr val="000000"/>
                </a:solidFill>
                <a:latin typeface="Times New Roman" panose="02020603050405020304" pitchFamily="18" charset="0"/>
                <a:cs typeface="Times New Roman" panose="02020603050405020304" pitchFamily="18" charset="0"/>
              </a:rPr>
              <a:t>Нейсмитом</a:t>
            </a:r>
            <a:r>
              <a:rPr lang="ru-RU" dirty="0">
                <a:solidFill>
                  <a:srgbClr val="000000"/>
                </a:solidFill>
                <a:latin typeface="Times New Roman" panose="02020603050405020304" pitchFamily="18" charset="0"/>
                <a:cs typeface="Times New Roman" panose="02020603050405020304" pitchFamily="18" charset="0"/>
              </a:rPr>
              <a:t> и состояли лишь из 13 пунктов.</a:t>
            </a:r>
          </a:p>
          <a:p>
            <a:r>
              <a:rPr lang="ru-RU" dirty="0">
                <a:solidFill>
                  <a:srgbClr val="000000"/>
                </a:solidFill>
                <a:latin typeface="Times New Roman" panose="02020603050405020304" pitchFamily="18" charset="0"/>
                <a:cs typeface="Times New Roman" panose="02020603050405020304" pitchFamily="18" charset="0"/>
              </a:rPr>
              <a:t>Первые международные правила игры были приняты в 1932 году на первом конгрессе ФИБА, последние значительные изменения были внесены в 1998 и 2004 годах. С 2004 года правила игры остаются неизменными.</a:t>
            </a:r>
          </a:p>
          <a:p>
            <a:endParaRPr lang="ru-RU" dirty="0"/>
          </a:p>
        </p:txBody>
      </p:sp>
    </p:spTree>
    <p:extLst>
      <p:ext uri="{BB962C8B-B14F-4D97-AF65-F5344CB8AC3E}">
        <p14:creationId xmlns="" xmlns:p14="http://schemas.microsoft.com/office/powerpoint/2010/main" val="1284248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 xmlns:a16="http://schemas.microsoft.com/office/drawing/2014/main" id="{EF2954F0-9D60-406D-90AF-45A660B27494}"/>
              </a:ext>
            </a:extLst>
          </p:cNvPr>
          <p:cNvPicPr>
            <a:picLocks noGrp="1" noChangeAspect="1"/>
          </p:cNvPicPr>
          <p:nvPr>
            <p:ph idx="1"/>
          </p:nvPr>
        </p:nvPicPr>
        <p:blipFill>
          <a:blip r:embed="rId2" cstate="print"/>
          <a:stretch>
            <a:fillRect/>
          </a:stretch>
        </p:blipFill>
        <p:spPr>
          <a:xfrm>
            <a:off x="1462726" y="140798"/>
            <a:ext cx="9266548" cy="6576404"/>
          </a:xfrm>
          <a:prstGeom prst="rect">
            <a:avLst/>
          </a:prstGeom>
        </p:spPr>
      </p:pic>
    </p:spTree>
    <p:extLst>
      <p:ext uri="{BB962C8B-B14F-4D97-AF65-F5344CB8AC3E}">
        <p14:creationId xmlns="" xmlns:p14="http://schemas.microsoft.com/office/powerpoint/2010/main" val="2863805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947E26D-7A4A-4A90-825E-07EADD3F4B10}"/>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Размеры площадки</a:t>
            </a:r>
          </a:p>
        </p:txBody>
      </p:sp>
      <p:sp>
        <p:nvSpPr>
          <p:cNvPr id="3" name="Объект 2">
            <a:extLst>
              <a:ext uri="{FF2B5EF4-FFF2-40B4-BE49-F238E27FC236}">
                <a16:creationId xmlns="" xmlns:a16="http://schemas.microsoft.com/office/drawing/2014/main" id="{641AC789-6DC3-4791-A629-27B62C8AAD23}"/>
              </a:ext>
            </a:extLst>
          </p:cNvPr>
          <p:cNvSpPr>
            <a:spLocks noGrp="1"/>
          </p:cNvSpPr>
          <p:nvPr>
            <p:ph sz="half" idx="1"/>
          </p:nvPr>
        </p:nvSpPr>
        <p:spPr/>
        <p:txBody>
          <a:bodyPr>
            <a:normAutofit fontScale="70000" lnSpcReduction="20000"/>
          </a:bodyPr>
          <a:lstStyle/>
          <a:p>
            <a:r>
              <a:rPr lang="ru-RU" dirty="0">
                <a:latin typeface="Times New Roman" panose="02020603050405020304" pitchFamily="18" charset="0"/>
                <a:cs typeface="Times New Roman" panose="02020603050405020304" pitchFamily="18" charset="0"/>
              </a:rPr>
              <a:t>Игра может идти на открытой площадке и в зале высотой не менее 7 м.</a:t>
            </a:r>
          </a:p>
          <a:p>
            <a:r>
              <a:rPr lang="ru-RU" dirty="0">
                <a:latin typeface="Times New Roman" panose="02020603050405020304" pitchFamily="18" charset="0"/>
                <a:cs typeface="Times New Roman" panose="02020603050405020304" pitchFamily="18" charset="0"/>
              </a:rPr>
              <a:t>Размер поля — 28×15 м.</a:t>
            </a:r>
          </a:p>
          <a:p>
            <a:r>
              <a:rPr lang="ru-RU" dirty="0">
                <a:latin typeface="Times New Roman" panose="02020603050405020304" pitchFamily="18" charset="0"/>
                <a:cs typeface="Times New Roman" panose="02020603050405020304" pitchFamily="18" charset="0"/>
              </a:rPr>
              <a:t>Размер щита 180х105 см.</a:t>
            </a:r>
          </a:p>
          <a:p>
            <a:r>
              <a:rPr lang="ru-RU" dirty="0">
                <a:latin typeface="Times New Roman" panose="02020603050405020304" pitchFamily="18" charset="0"/>
                <a:cs typeface="Times New Roman" panose="02020603050405020304" pitchFamily="18" charset="0"/>
              </a:rPr>
              <a:t>От нижнего края щита до пола или грунта должно быть 290 см.</a:t>
            </a:r>
          </a:p>
          <a:p>
            <a:r>
              <a:rPr lang="ru-RU" dirty="0">
                <a:latin typeface="Times New Roman" panose="02020603050405020304" pitchFamily="18" charset="0"/>
                <a:cs typeface="Times New Roman" panose="02020603050405020304" pitchFamily="18" charset="0"/>
              </a:rPr>
              <a:t>Корзина крепится на расстоянии 0,15 м от нижнего обреза щита и 3,05 м от уровня пола.</a:t>
            </a:r>
          </a:p>
          <a:p>
            <a:r>
              <a:rPr lang="ru-RU" dirty="0">
                <a:latin typeface="Times New Roman" panose="02020603050405020304" pitchFamily="18" charset="0"/>
                <a:cs typeface="Times New Roman" panose="02020603050405020304" pitchFamily="18" charset="0"/>
              </a:rPr>
              <a:t>Установленная стандартами FIBA для мужских соревнований длина окружности мяча — 74,9—78 см, масса — 567—650 г, (для женских соответственно 72,4—73,7 см и 510—567 г).</a:t>
            </a:r>
          </a:p>
          <a:p>
            <a:endParaRPr lang="ru-RU" dirty="0"/>
          </a:p>
        </p:txBody>
      </p:sp>
      <p:pic>
        <p:nvPicPr>
          <p:cNvPr id="5" name="Объект 4">
            <a:extLst>
              <a:ext uri="{FF2B5EF4-FFF2-40B4-BE49-F238E27FC236}">
                <a16:creationId xmlns="" xmlns:a16="http://schemas.microsoft.com/office/drawing/2014/main" id="{9A9AE5EA-0164-444D-B71E-86801A27C314}"/>
              </a:ext>
            </a:extLst>
          </p:cNvPr>
          <p:cNvPicPr>
            <a:picLocks noGrp="1" noChangeAspect="1"/>
          </p:cNvPicPr>
          <p:nvPr>
            <p:ph sz="half" idx="2"/>
          </p:nvPr>
        </p:nvPicPr>
        <p:blipFill>
          <a:blip r:embed="rId2" cstate="print"/>
          <a:stretch>
            <a:fillRect/>
          </a:stretch>
        </p:blipFill>
        <p:spPr>
          <a:xfrm>
            <a:off x="6172200" y="2753432"/>
            <a:ext cx="5181600" cy="2495724"/>
          </a:xfrm>
          <a:prstGeom prst="rect">
            <a:avLst/>
          </a:prstGeom>
        </p:spPr>
      </p:pic>
    </p:spTree>
    <p:extLst>
      <p:ext uri="{BB962C8B-B14F-4D97-AF65-F5344CB8AC3E}">
        <p14:creationId xmlns="" xmlns:p14="http://schemas.microsoft.com/office/powerpoint/2010/main" val="4185950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9C01E43-2854-42C2-A6CD-0C1E2922BB63}"/>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Правила</a:t>
            </a:r>
          </a:p>
        </p:txBody>
      </p:sp>
      <p:sp>
        <p:nvSpPr>
          <p:cNvPr id="3" name="Объект 2">
            <a:extLst>
              <a:ext uri="{FF2B5EF4-FFF2-40B4-BE49-F238E27FC236}">
                <a16:creationId xmlns="" xmlns:a16="http://schemas.microsoft.com/office/drawing/2014/main" id="{D1A0F375-4D16-479A-847F-19857D656AFA}"/>
              </a:ext>
            </a:extLst>
          </p:cNvPr>
          <p:cNvSpPr>
            <a:spLocks noGrp="1"/>
          </p:cNvSpPr>
          <p:nvPr>
            <p:ph idx="1"/>
          </p:nvPr>
        </p:nvSpPr>
        <p:spPr>
          <a:xfrm>
            <a:off x="895546" y="1404594"/>
            <a:ext cx="10294069" cy="4779390"/>
          </a:xfrm>
        </p:spPr>
        <p:txBody>
          <a:bodyPr>
            <a:normAutofit fontScale="77500" lnSpcReduction="20000"/>
          </a:bodyPr>
          <a:lstStyle/>
          <a:p>
            <a:pPr marL="0" indent="0">
              <a:buNone/>
            </a:pPr>
            <a:r>
              <a:rPr lang="ru-RU" sz="2900" dirty="0">
                <a:latin typeface="Times New Roman" panose="02020603050405020304" pitchFamily="18" charset="0"/>
                <a:cs typeface="Times New Roman" panose="02020603050405020304" pitchFamily="18" charset="0"/>
              </a:rPr>
              <a:t>В баскетбол играют две команды, обычно по двенадцать человек, от каждой из которых на площадке одновременно присутствует пять игроков. Цель каждой команды в баскетболе — забросить мяч в корзину соперника и помешать другой команде овладеть мячом и забросить его в корзину своей команды.</a:t>
            </a:r>
          </a:p>
          <a:p>
            <a:pPr marL="0" indent="0">
              <a:buNone/>
            </a:pPr>
            <a:r>
              <a:rPr lang="ru-RU" sz="2900" dirty="0">
                <a:latin typeface="Times New Roman" panose="02020603050405020304" pitchFamily="18" charset="0"/>
                <a:cs typeface="Times New Roman" panose="02020603050405020304" pitchFamily="18" charset="0"/>
              </a:rPr>
              <a:t>Мячом играют только руками. Случайное соприкосновение или касание мяча стопой или ногой не является нарушением.</a:t>
            </a:r>
          </a:p>
          <a:p>
            <a:pPr marL="0" indent="0">
              <a:buNone/>
            </a:pPr>
            <a:r>
              <a:rPr lang="ru-RU" sz="2900" dirty="0">
                <a:latin typeface="Times New Roman" panose="02020603050405020304" pitchFamily="18" charset="0"/>
                <a:cs typeface="Times New Roman" panose="02020603050405020304" pitchFamily="18" charset="0"/>
              </a:rPr>
              <a:t>Победителем в баскетболе становится команда, которая по окончании игрового времени набрала большее количество очков. При равном счёте по окончании основного времени матча назначается овертайм до тех пор, пока не будет выявлен победитель матча.</a:t>
            </a:r>
          </a:p>
          <a:p>
            <a:pPr marL="0" indent="0">
              <a:buNone/>
            </a:pPr>
            <a:r>
              <a:rPr lang="ru-RU" sz="2900" dirty="0">
                <a:latin typeface="Times New Roman" panose="02020603050405020304" pitchFamily="18" charset="0"/>
                <a:cs typeface="Times New Roman" panose="02020603050405020304" pitchFamily="18" charset="0"/>
              </a:rPr>
              <a:t>За одно попадание мяча в кольцо может быть засчитано разное количество очков:</a:t>
            </a:r>
          </a:p>
          <a:p>
            <a:pPr marL="0" indent="0">
              <a:buNone/>
            </a:pPr>
            <a:r>
              <a:rPr lang="ru-RU" sz="2900" dirty="0">
                <a:latin typeface="Times New Roman" panose="02020603050405020304" pitchFamily="18" charset="0"/>
                <a:cs typeface="Times New Roman" panose="02020603050405020304" pitchFamily="18" charset="0"/>
              </a:rPr>
              <a:t>1 очко  — штрафной бросок</a:t>
            </a:r>
          </a:p>
          <a:p>
            <a:pPr marL="0" indent="0">
              <a:buNone/>
            </a:pPr>
            <a:r>
              <a:rPr lang="ru-RU" sz="2900" dirty="0">
                <a:latin typeface="Times New Roman" panose="02020603050405020304" pitchFamily="18" charset="0"/>
                <a:cs typeface="Times New Roman" panose="02020603050405020304" pitchFamily="18" charset="0"/>
              </a:rPr>
              <a:t>2 очка  — бросок со средней или близкой дистанции (ближе трёхочковой линии)</a:t>
            </a:r>
          </a:p>
          <a:p>
            <a:pPr marL="0" indent="0">
              <a:buNone/>
            </a:pPr>
            <a:r>
              <a:rPr lang="ru-RU" sz="2900" dirty="0">
                <a:latin typeface="Times New Roman" panose="02020603050405020304" pitchFamily="18" charset="0"/>
                <a:cs typeface="Times New Roman" panose="02020603050405020304" pitchFamily="18" charset="0"/>
              </a:rPr>
              <a:t>3 очка  — бросок из-за трёхочковой линии на расстоянии 6м 75см (7м 24 см в Национальной баскетбольной ассоциации)</a:t>
            </a:r>
          </a:p>
          <a:p>
            <a:endParaRPr lang="ru-RU" sz="29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 xmlns:p14="http://schemas.microsoft.com/office/powerpoint/2010/main" val="1382476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84090C9-D845-4F61-9912-3EDB4096DA69}"/>
              </a:ext>
            </a:extLst>
          </p:cNvPr>
          <p:cNvSpPr>
            <a:spLocks noGrp="1"/>
          </p:cNvSpPr>
          <p:nvPr>
            <p:ph type="title"/>
          </p:nvPr>
        </p:nvSpPr>
        <p:spPr>
          <a:xfrm>
            <a:off x="404567" y="90651"/>
            <a:ext cx="10515600" cy="6016821"/>
          </a:xfrm>
        </p:spPr>
        <p:txBody>
          <a:bodyPr>
            <a:normAutofit/>
          </a:bodyPr>
          <a:lstStyle/>
          <a:p>
            <a:r>
              <a:rPr lang="ru-RU" sz="2400" b="1" u="sng" dirty="0">
                <a:latin typeface="Times New Roman" panose="02020603050405020304" pitchFamily="18" charset="0"/>
                <a:cs typeface="Times New Roman" panose="02020603050405020304" pitchFamily="18" charset="0"/>
              </a:rPr>
              <a:t>Техника выполнения штрафного броска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Перед броском игроку необходимо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Расслабиться опустить руки и глубоко вздохнуть, готовясь к следующему броску.</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Внимательно посмотреть на цель.</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Бросок нужно сделать спокойно, не спеша, затрачивая на него около 3 секунд. Лучшей стойкой считается такая, при которой ноги слегка согнуты в коленях, а ступни расположены на ширине плеч.</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Туловище и руки при броске должны тянутся к корзине.</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Бросок заканчивается движением кистей и пальцев.</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Мяч выпускается из рук в момент, когда он достигает уровня глаз игрока.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Другие способы штрафных бросков: от груди, от головы и броски одной рукой – по технике выполнения мало чем отличаются от обычных бросков.</a:t>
            </a:r>
          </a:p>
        </p:txBody>
      </p:sp>
    </p:spTree>
    <p:extLst>
      <p:ext uri="{BB962C8B-B14F-4D97-AF65-F5344CB8AC3E}">
        <p14:creationId xmlns="" xmlns:p14="http://schemas.microsoft.com/office/powerpoint/2010/main" val="2052125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9E0B35D-F305-4922-81E5-FC003D52E39E}"/>
              </a:ext>
            </a:extLst>
          </p:cNvPr>
          <p:cNvSpPr>
            <a:spLocks noGrp="1"/>
          </p:cNvSpPr>
          <p:nvPr>
            <p:ph type="title"/>
          </p:nvPr>
        </p:nvSpPr>
        <p:spPr>
          <a:xfrm>
            <a:off x="838200" y="365125"/>
            <a:ext cx="10515600" cy="5809432"/>
          </a:xfrm>
        </p:spPr>
        <p:txBody>
          <a:bodyPr>
            <a:normAutofit/>
          </a:bodyPr>
          <a:lstStyle/>
          <a:p>
            <a:r>
              <a:rPr lang="ru-RU" sz="2800" b="1" u="sng" dirty="0">
                <a:latin typeface="Times New Roman" panose="02020603050405020304" pitchFamily="18" charset="0"/>
                <a:cs typeface="Times New Roman" panose="02020603050405020304" pitchFamily="18" charset="0"/>
              </a:rPr>
              <a:t>Техника выполнения броска одной рукой сверху в прыжке</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В подготовительной фазе броска располагаемся так, чтобы локоть бросающей руки, кисть и мяч были направлены на центр корзины. Движение на бросок начинается с перемещения кисти руки и мяча вверх – вперёд, перед одноимённой половиной лица .Кисть руки  должна быть максимально разогнута.</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При выходе звеньев тела в высшую точку после отталкивания,  под углом 45 – 60 градусов выполнятся маховое движение кистью руки. Мяч, по дугообразной траектории, направляется в центр корзины.</a:t>
            </a:r>
          </a:p>
        </p:txBody>
      </p:sp>
    </p:spTree>
    <p:extLst>
      <p:ext uri="{BB962C8B-B14F-4D97-AF65-F5344CB8AC3E}">
        <p14:creationId xmlns="" xmlns:p14="http://schemas.microsoft.com/office/powerpoint/2010/main" val="22728991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TotalTime>
  <Words>470</Words>
  <Application>Microsoft Office PowerPoint</Application>
  <PresentationFormat>Произвольный</PresentationFormat>
  <Paragraphs>36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 Презентация на тему: «Баскетбол»</vt:lpstr>
      <vt:lpstr>ИСТОРИЯ БАСКЕТБОЛА</vt:lpstr>
      <vt:lpstr>Становление</vt:lpstr>
      <vt:lpstr>Правила. История</vt:lpstr>
      <vt:lpstr>Слайд 5</vt:lpstr>
      <vt:lpstr>Размеры площадки</vt:lpstr>
      <vt:lpstr>Правила</vt:lpstr>
      <vt:lpstr>Техника выполнения штрафного броска  Перед броском игроку необходимо :  Расслабиться опустить руки и глубоко вздохнуть, готовясь к следующему броску. Внимательно посмотреть на цель. Бросок нужно сделать спокойно, не спеша, затрачивая на него около 3 секунд. Лучшей стойкой считается такая, при которой ноги слегка согнуты в коленях, а ступни расположены на ширине плеч. Туловище и руки при броске должны тянутся к корзине. Бросок заканчивается движением кистей и пальцев. Мяч выпускается из рук в момент, когда он достигает уровня глаз игрока. Другие способы штрафных бросков: от груди, от головы и броски одной рукой – по технике выполнения мало чем отличаются от обычных бросков.</vt:lpstr>
      <vt:lpstr>Техника выполнения броска одной рукой сверху в прыжке  В подготовительной фазе броска располагаемся так, чтобы локоть бросающей руки, кисть и мяч были направлены на центр корзины. Движение на бросок начинается с перемещения кисти руки и мяча вверх – вперёд, перед одноимённой половиной лица .Кисть руки  должна быть максимально разогнута.  При выходе звеньев тела в высшую точку после отталкивания,  под углом 45 – 60 градусов выполнятся маховое движение кистью руки. Мяч, по дугообразной траектории, направляется в центр корзины.</vt:lpstr>
      <vt:lpstr>Техника выполнения броска одной рукой над головой  Бросок начинается с шага разноименной с бросающей рукой ноги в сторону от соперника. Стопа ставится перекатом с пятки на носок и на внешнюю сторону с последующим поворотом в положение боком к щиту. Опорная нога при этом слегка сгибается, мяч лежит на согнутой кисти бросающей руки, поднят на уровень плеча и поддерживается сверху другой рукой. Отталкиваясь разноименной ногой, игрок поднимает полусогнутую руку с мячом вверх — в сторону. Одновременно с махом одноименной с бросающей рукой и ногой, согнутой в колене, туловище разворачивается вперед. В наиболее высокой точке прыжка мяч дугообразным движением над головой направляется в корзину. Выпуск производится движением кисти, когда вертикально выведенная рука приближается к голове. </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«Баскетбол»</dc:title>
  <dc:creator>Алина Альминова</dc:creator>
  <cp:lastModifiedBy>USER</cp:lastModifiedBy>
  <cp:revision>8</cp:revision>
  <dcterms:created xsi:type="dcterms:W3CDTF">2020-04-07T14:20:48Z</dcterms:created>
  <dcterms:modified xsi:type="dcterms:W3CDTF">2020-04-08T04:48:03Z</dcterms:modified>
</cp:coreProperties>
</file>