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A2C33E3-D232-4862-99A3-1691C853829B}">
          <p14:sldIdLst>
            <p14:sldId id="256"/>
            <p14:sldId id="27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817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895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589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64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342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741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4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277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839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391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102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145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5723468" cy="1828090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Частица как часть речи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45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83450"/>
            <a:ext cx="4238295" cy="14319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Усилительные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1484784"/>
            <a:ext cx="6552655" cy="5120640"/>
          </a:xfrm>
        </p:spPr>
        <p:txBody>
          <a:bodyPr>
            <a:noAutofit/>
          </a:bodyPr>
          <a:lstStyle/>
          <a:p>
            <a:r>
              <a:rPr lang="ru-RU" sz="2800" dirty="0" smtClean="0"/>
              <a:t>(подчеркивают определённые слова)</a:t>
            </a:r>
          </a:p>
          <a:p>
            <a:r>
              <a:rPr lang="ru-RU" sz="2800" b="1" i="1" dirty="0" smtClean="0"/>
              <a:t>Даже, ведь, же, и, даже и, ни, уж, всё, всё-таки, -то </a:t>
            </a:r>
            <a:r>
              <a:rPr lang="ru-RU" sz="2800" i="1" dirty="0" smtClean="0"/>
              <a:t>и др.</a:t>
            </a:r>
          </a:p>
          <a:p>
            <a:r>
              <a:rPr lang="ru-RU" sz="2800" b="1" i="1" dirty="0" smtClean="0"/>
              <a:t>Даже</a:t>
            </a:r>
            <a:r>
              <a:rPr lang="ru-RU" sz="2800" i="1" dirty="0" smtClean="0"/>
              <a:t> приказчик издал какой-то неодобрительный звук (Л. Толстой).</a:t>
            </a:r>
          </a:p>
          <a:p>
            <a:r>
              <a:rPr lang="ru-RU" sz="2800" i="1" dirty="0" smtClean="0"/>
              <a:t>«Однако плохо </a:t>
            </a:r>
            <a:r>
              <a:rPr lang="ru-RU" sz="2800" b="1" i="1" dirty="0" smtClean="0"/>
              <a:t>же</a:t>
            </a:r>
            <a:r>
              <a:rPr lang="ru-RU" sz="2800" i="1" dirty="0" smtClean="0"/>
              <a:t> кормят тебя твои хозяева!» – говорил незнакомец, глядя, с какой свирепой жадностью Каштанка глотала </a:t>
            </a:r>
            <a:r>
              <a:rPr lang="ru-RU" sz="2800" i="1" dirty="0" err="1" smtClean="0"/>
              <a:t>неразжёванные</a:t>
            </a:r>
            <a:r>
              <a:rPr lang="ru-RU" sz="2800" i="1" dirty="0" smtClean="0"/>
              <a:t> куски (А. Чехов).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15916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332656"/>
            <a:ext cx="5462431" cy="86500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Вопросительные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(</a:t>
            </a:r>
            <a:r>
              <a:rPr lang="ru-RU" sz="2800" dirty="0" smtClean="0">
                <a:solidFill>
                  <a:schemeClr val="tx1"/>
                </a:solidFill>
              </a:rPr>
              <a:t>употребляются в вопросительных предложениях и служат для выражения вопроса)</a:t>
            </a: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Разве, ли, неужели, ужель </a:t>
            </a:r>
            <a:r>
              <a:rPr lang="ru-RU" sz="2800" i="1" dirty="0" smtClean="0">
                <a:solidFill>
                  <a:schemeClr val="tx1"/>
                </a:solidFill>
              </a:rPr>
              <a:t>и др.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chemeClr val="tx1"/>
                </a:solidFill>
              </a:rPr>
              <a:t>Разве </a:t>
            </a:r>
            <a:r>
              <a:rPr lang="ru-RU" sz="2800" i="1" dirty="0" smtClean="0">
                <a:solidFill>
                  <a:schemeClr val="tx1"/>
                </a:solidFill>
              </a:rPr>
              <a:t>я могу сомневаться в этом? (л. Толстой)</a:t>
            </a:r>
            <a:endParaRPr lang="ru-RU" sz="2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83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1951" y="173357"/>
            <a:ext cx="4382311" cy="72098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Отрицательные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1196752"/>
            <a:ext cx="6242049" cy="512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(служат для выражения отрицания)</a:t>
            </a: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Не, ни, нет, отнюдь не, вовсе не, далеко не</a:t>
            </a:r>
          </a:p>
          <a:p>
            <a:r>
              <a:rPr lang="ru-RU" sz="2800" i="1" dirty="0" smtClean="0">
                <a:solidFill>
                  <a:schemeClr val="tx1"/>
                </a:solidFill>
              </a:rPr>
              <a:t>Самостоятельность, чувство свободы и личная инициатива в науке </a:t>
            </a:r>
            <a:r>
              <a:rPr lang="ru-RU" sz="2800" b="1" i="1" dirty="0" smtClean="0">
                <a:solidFill>
                  <a:schemeClr val="tx1"/>
                </a:solidFill>
              </a:rPr>
              <a:t>не</a:t>
            </a:r>
            <a:r>
              <a:rPr lang="ru-RU" sz="2800" i="1" dirty="0" smtClean="0">
                <a:solidFill>
                  <a:schemeClr val="tx1"/>
                </a:solidFill>
              </a:rPr>
              <a:t> меньше нужны, чем, например, в искусстве или торговле (А. Чехов).</a:t>
            </a:r>
          </a:p>
          <a:p>
            <a:r>
              <a:rPr lang="ru-RU" sz="2800" i="1" dirty="0" smtClean="0">
                <a:solidFill>
                  <a:schemeClr val="tx1"/>
                </a:solidFill>
              </a:rPr>
              <a:t>На небе </a:t>
            </a:r>
            <a:r>
              <a:rPr lang="ru-RU" sz="2800" b="1" i="1" dirty="0" smtClean="0">
                <a:solidFill>
                  <a:schemeClr val="tx1"/>
                </a:solidFill>
              </a:rPr>
              <a:t>ни</a:t>
            </a:r>
            <a:r>
              <a:rPr lang="ru-RU" sz="2800" i="1" dirty="0" smtClean="0">
                <a:solidFill>
                  <a:schemeClr val="tx1"/>
                </a:solidFill>
              </a:rPr>
              <a:t> облачка.</a:t>
            </a:r>
          </a:p>
          <a:p>
            <a:endParaRPr lang="ru-RU" sz="2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07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08720"/>
            <a:ext cx="7272808" cy="5030373"/>
          </a:xfr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Частица нет обычно употребляется при отрицательном ответе на вопрос и отделяется запятой: </a:t>
            </a:r>
            <a:r>
              <a:rPr lang="ru-RU" sz="2800" i="1" dirty="0" smtClean="0">
                <a:solidFill>
                  <a:schemeClr val="tx1"/>
                </a:solidFill>
              </a:rPr>
              <a:t>«Так вы приедете к нам?» – «</a:t>
            </a:r>
            <a:r>
              <a:rPr lang="ru-RU" sz="2800" b="1" i="1" dirty="0" smtClean="0">
                <a:solidFill>
                  <a:schemeClr val="tx1"/>
                </a:solidFill>
              </a:rPr>
              <a:t>Нет</a:t>
            </a:r>
            <a:r>
              <a:rPr lang="ru-RU" sz="2800" i="1" dirty="0" smtClean="0">
                <a:solidFill>
                  <a:schemeClr val="tx1"/>
                </a:solidFill>
              </a:rPr>
              <a:t>, не приеду» (Л. Толстой).</a:t>
            </a:r>
          </a:p>
          <a:p>
            <a:endParaRPr lang="ru-RU" sz="2800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Частицу </a:t>
            </a:r>
            <a:r>
              <a:rPr lang="ru-RU" sz="2800" b="1" i="1" dirty="0" smtClean="0">
                <a:solidFill>
                  <a:schemeClr val="tx1"/>
                </a:solidFill>
              </a:rPr>
              <a:t>нет</a:t>
            </a:r>
            <a:r>
              <a:rPr lang="ru-RU" sz="2800" dirty="0" smtClean="0">
                <a:solidFill>
                  <a:schemeClr val="tx1"/>
                </a:solidFill>
              </a:rPr>
              <a:t>(отрицательный ответ на вопрос) необходимо отличать от слова </a:t>
            </a:r>
            <a:r>
              <a:rPr lang="ru-RU" sz="2800" i="1" dirty="0" smtClean="0">
                <a:solidFill>
                  <a:schemeClr val="tx1"/>
                </a:solidFill>
              </a:rPr>
              <a:t>нет</a:t>
            </a:r>
            <a:r>
              <a:rPr lang="ru-RU" sz="2800" dirty="0" smtClean="0">
                <a:solidFill>
                  <a:schemeClr val="tx1"/>
                </a:solidFill>
              </a:rPr>
              <a:t>, являющегося сказуемым в безличном предложении</a:t>
            </a:r>
            <a:r>
              <a:rPr lang="ru-RU" sz="2800" i="1" dirty="0" smtClean="0">
                <a:solidFill>
                  <a:schemeClr val="tx1"/>
                </a:solidFill>
              </a:rPr>
              <a:t>: </a:t>
            </a:r>
          </a:p>
          <a:p>
            <a:r>
              <a:rPr lang="ru-RU" sz="2800" i="1" dirty="0" smtClean="0">
                <a:solidFill>
                  <a:schemeClr val="tx1"/>
                </a:solidFill>
              </a:rPr>
              <a:t>На поле уже нет снега, а в лесу ещё есть.</a:t>
            </a:r>
            <a:endParaRPr lang="ru-RU" sz="2800" i="1" dirty="0">
              <a:solidFill>
                <a:schemeClr val="tx1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419872" y="5373216"/>
            <a:ext cx="720080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419872" y="5445224"/>
            <a:ext cx="720080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874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332656"/>
            <a:ext cx="4526327" cy="64897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Утвердительные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(служат для выражения утверждения и отделяются запятыми)</a:t>
            </a: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Да, точно, так</a:t>
            </a:r>
          </a:p>
          <a:p>
            <a:r>
              <a:rPr lang="ru-RU" sz="2800" i="1" dirty="0" smtClean="0">
                <a:solidFill>
                  <a:schemeClr val="tx1"/>
                </a:solidFill>
              </a:rPr>
              <a:t>«Уж женат?» – «</a:t>
            </a:r>
            <a:r>
              <a:rPr lang="ru-RU" sz="2800" b="1" i="1" dirty="0" smtClean="0">
                <a:solidFill>
                  <a:schemeClr val="tx1"/>
                </a:solidFill>
              </a:rPr>
              <a:t>Да</a:t>
            </a:r>
            <a:r>
              <a:rPr lang="ru-RU" sz="2800" i="1" dirty="0" smtClean="0">
                <a:solidFill>
                  <a:schemeClr val="tx1"/>
                </a:solidFill>
              </a:rPr>
              <a:t>, третий год пошел с Филипповок» (Л. Толстой).</a:t>
            </a:r>
            <a:endParaRPr lang="ru-RU" sz="2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09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60648"/>
            <a:ext cx="7478655" cy="93701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Сравнительные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1340768"/>
            <a:ext cx="5904583" cy="512064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(употребляются при сказуемом)</a:t>
            </a:r>
          </a:p>
          <a:p>
            <a:r>
              <a:rPr lang="ru-RU" sz="3200" b="1" i="1" dirty="0" smtClean="0">
                <a:solidFill>
                  <a:schemeClr val="tx1"/>
                </a:solidFill>
              </a:rPr>
              <a:t>Как, словно, будто, как будто, точно </a:t>
            </a:r>
            <a:r>
              <a:rPr lang="ru-RU" sz="3200" i="1" dirty="0" smtClean="0">
                <a:solidFill>
                  <a:schemeClr val="tx1"/>
                </a:solidFill>
              </a:rPr>
              <a:t>и др.</a:t>
            </a:r>
          </a:p>
          <a:p>
            <a:r>
              <a:rPr lang="ru-RU" sz="3200" i="1" dirty="0" smtClean="0">
                <a:solidFill>
                  <a:schemeClr val="tx1"/>
                </a:solidFill>
              </a:rPr>
              <a:t>Дубровский </a:t>
            </a:r>
            <a:r>
              <a:rPr lang="ru-RU" sz="3200" b="1" i="1" dirty="0" smtClean="0">
                <a:solidFill>
                  <a:schemeClr val="tx1"/>
                </a:solidFill>
              </a:rPr>
              <a:t>как будто </a:t>
            </a:r>
            <a:r>
              <a:rPr lang="ru-RU" sz="3200" i="1" dirty="0" smtClean="0">
                <a:solidFill>
                  <a:schemeClr val="tx1"/>
                </a:solidFill>
              </a:rPr>
              <a:t>очнулся от усыпления (А. Пушкин).</a:t>
            </a:r>
          </a:p>
          <a:p>
            <a:r>
              <a:rPr lang="ru-RU" sz="3200" i="1" dirty="0" smtClean="0">
                <a:solidFill>
                  <a:schemeClr val="tx1"/>
                </a:solidFill>
              </a:rPr>
              <a:t>Спелая рожь </a:t>
            </a:r>
            <a:r>
              <a:rPr lang="ru-RU" sz="3200" b="1" i="1" dirty="0" smtClean="0">
                <a:solidFill>
                  <a:schemeClr val="tx1"/>
                </a:solidFill>
              </a:rPr>
              <a:t>как</a:t>
            </a:r>
            <a:r>
              <a:rPr lang="ru-RU" sz="3200" i="1" dirty="0" smtClean="0">
                <a:solidFill>
                  <a:schemeClr val="tx1"/>
                </a:solidFill>
              </a:rPr>
              <a:t> золотистое море.</a:t>
            </a:r>
            <a:endParaRPr lang="ru-RU" sz="3200" i="1" dirty="0">
              <a:solidFill>
                <a:schemeClr val="tx1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915816" y="4653136"/>
            <a:ext cx="172819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915816" y="4753597"/>
            <a:ext cx="172819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981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231510"/>
            <a:ext cx="6686567" cy="64897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Восклицательные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1124744"/>
            <a:ext cx="5486400" cy="512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 smtClean="0">
                <a:solidFill>
                  <a:schemeClr val="tx1"/>
                </a:solidFill>
              </a:rPr>
              <a:t>Что за, как, о </a:t>
            </a:r>
            <a:r>
              <a:rPr lang="ru-RU" sz="2800" i="1" dirty="0" smtClean="0">
                <a:solidFill>
                  <a:schemeClr val="tx1"/>
                </a:solidFill>
              </a:rPr>
              <a:t>и др.</a:t>
            </a:r>
          </a:p>
          <a:p>
            <a:r>
              <a:rPr lang="ru-RU" sz="2800" i="1" dirty="0" smtClean="0">
                <a:solidFill>
                  <a:schemeClr val="tx1"/>
                </a:solidFill>
              </a:rPr>
              <a:t>Плутовка к дереву на цыпочках подходит, вертит хвостом, с Вороны глаз не сводит и говорит так сладко, чуть дыша: «Голубушка, как хороша! </a:t>
            </a:r>
            <a:r>
              <a:rPr lang="ru-RU" sz="2800" b="1" i="1" dirty="0" smtClean="0">
                <a:solidFill>
                  <a:schemeClr val="tx1"/>
                </a:solidFill>
              </a:rPr>
              <a:t>Ну что </a:t>
            </a:r>
            <a:r>
              <a:rPr lang="ru-RU" sz="2800" i="1" dirty="0" smtClean="0">
                <a:solidFill>
                  <a:schemeClr val="tx1"/>
                </a:solidFill>
              </a:rPr>
              <a:t>за шейка, </a:t>
            </a:r>
            <a:r>
              <a:rPr lang="ru-RU" sz="2800" b="1" i="1" dirty="0" smtClean="0">
                <a:solidFill>
                  <a:schemeClr val="tx1"/>
                </a:solidFill>
              </a:rPr>
              <a:t>что за </a:t>
            </a:r>
            <a:r>
              <a:rPr lang="ru-RU" sz="2800" i="1" dirty="0" smtClean="0">
                <a:solidFill>
                  <a:schemeClr val="tx1"/>
                </a:solidFill>
              </a:rPr>
              <a:t>глазки!» (И. Крылов).</a:t>
            </a:r>
          </a:p>
          <a:p>
            <a:r>
              <a:rPr lang="ru-RU" sz="2800" i="1" dirty="0" smtClean="0">
                <a:solidFill>
                  <a:schemeClr val="tx1"/>
                </a:solidFill>
              </a:rPr>
              <a:t>Тебе, Казбек, </a:t>
            </a:r>
            <a:r>
              <a:rPr lang="ru-RU" sz="2800" b="1" i="1" dirty="0" smtClean="0">
                <a:solidFill>
                  <a:schemeClr val="tx1"/>
                </a:solidFill>
              </a:rPr>
              <a:t>о</a:t>
            </a:r>
            <a:r>
              <a:rPr lang="ru-RU" sz="2800" i="1" dirty="0" smtClean="0">
                <a:solidFill>
                  <a:schemeClr val="tx1"/>
                </a:solidFill>
              </a:rPr>
              <a:t> страж востока, принес я, странник, свой поклон (М. Лермонтов).</a:t>
            </a:r>
            <a:endParaRPr lang="ru-RU" sz="2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46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6691" y="-215865"/>
            <a:ext cx="6182511" cy="108012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Формообразующие частицы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5978" y="476672"/>
            <a:ext cx="7052446" cy="12687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Служат для образования грамматических форм слова: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47846" y="1556792"/>
            <a:ext cx="2376264" cy="472514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1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7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Условного наклонения глагола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2800" b="1" i="1" dirty="0" smtClean="0">
                <a:solidFill>
                  <a:schemeClr val="tx1"/>
                </a:solidFill>
              </a:rPr>
              <a:t>Бы(б)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2800" i="1" dirty="0" smtClean="0">
                <a:solidFill>
                  <a:schemeClr val="tx1"/>
                </a:solidFill>
              </a:rPr>
              <a:t>Я</a:t>
            </a:r>
            <a:r>
              <a:rPr lang="ru-RU" sz="2800" b="1" i="1" dirty="0" smtClean="0">
                <a:solidFill>
                  <a:schemeClr val="tx1"/>
                </a:solidFill>
              </a:rPr>
              <a:t> б </a:t>
            </a:r>
            <a:r>
              <a:rPr lang="ru-RU" sz="2800" i="1" dirty="0" smtClean="0">
                <a:solidFill>
                  <a:schemeClr val="tx1"/>
                </a:solidFill>
              </a:rPr>
              <a:t>навеки забыл кабаки и стихи </a:t>
            </a:r>
            <a:r>
              <a:rPr lang="ru-RU" sz="2800" b="1" i="1" dirty="0" smtClean="0">
                <a:solidFill>
                  <a:schemeClr val="tx1"/>
                </a:solidFill>
              </a:rPr>
              <a:t>бы</a:t>
            </a:r>
            <a:r>
              <a:rPr lang="ru-RU" sz="2800" i="1" dirty="0" smtClean="0">
                <a:solidFill>
                  <a:schemeClr val="tx1"/>
                </a:solidFill>
              </a:rPr>
              <a:t> писать забросил,.. (С. Есенин).</a:t>
            </a: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3556" y="1591606"/>
            <a:ext cx="295232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Повелит. наклонения глагола</a:t>
            </a:r>
          </a:p>
          <a:p>
            <a:r>
              <a:rPr lang="ru-RU" sz="2800" b="1" i="1" dirty="0" smtClean="0"/>
              <a:t>Да</a:t>
            </a:r>
          </a:p>
          <a:p>
            <a:r>
              <a:rPr lang="ru-RU" sz="2800" b="1" i="1" dirty="0" smtClean="0"/>
              <a:t>Бывало</a:t>
            </a:r>
          </a:p>
          <a:p>
            <a:r>
              <a:rPr lang="ru-RU" sz="2800" b="1" i="1" dirty="0" smtClean="0"/>
              <a:t>Давай(те)</a:t>
            </a:r>
          </a:p>
          <a:p>
            <a:r>
              <a:rPr lang="ru-RU" sz="2800" b="1" i="1" dirty="0" smtClean="0"/>
              <a:t>Пусть(пускай)</a:t>
            </a:r>
          </a:p>
          <a:p>
            <a:endParaRPr lang="ru-RU" sz="2800" b="1" i="1" dirty="0" smtClean="0"/>
          </a:p>
          <a:p>
            <a:r>
              <a:rPr lang="ru-RU" sz="2800" b="1" i="1" dirty="0" smtClean="0"/>
              <a:t>Пускай</a:t>
            </a:r>
            <a:r>
              <a:rPr lang="ru-RU" sz="2800" i="1" dirty="0" smtClean="0"/>
              <a:t> толпа растопчет мой венец:(М. </a:t>
            </a:r>
            <a:r>
              <a:rPr lang="ru-RU" sz="2800" i="1" dirty="0"/>
              <a:t>Л</a:t>
            </a:r>
            <a:r>
              <a:rPr lang="ru-RU" sz="2800" i="1" dirty="0" smtClean="0"/>
              <a:t>ермонтов).</a:t>
            </a:r>
            <a:endParaRPr lang="ru-RU" sz="28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714675" y="1591606"/>
            <a:ext cx="324428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Степень сравнения прилагательных и наречий</a:t>
            </a:r>
          </a:p>
          <a:p>
            <a:endParaRPr lang="ru-RU" sz="2400" b="1" dirty="0" smtClean="0"/>
          </a:p>
          <a:p>
            <a:r>
              <a:rPr lang="ru-RU" sz="2800" b="1" i="1" dirty="0" smtClean="0"/>
              <a:t>Более</a:t>
            </a:r>
          </a:p>
          <a:p>
            <a:r>
              <a:rPr lang="ru-RU" sz="2800" b="1" i="1" dirty="0" smtClean="0"/>
              <a:t>Менее</a:t>
            </a:r>
          </a:p>
          <a:p>
            <a:r>
              <a:rPr lang="ru-RU" sz="2800" b="1" i="1" dirty="0" smtClean="0"/>
              <a:t>Наиболее</a:t>
            </a:r>
          </a:p>
          <a:p>
            <a:r>
              <a:rPr lang="ru-RU" sz="2800" b="1" i="1" dirty="0" smtClean="0"/>
              <a:t>Наименее</a:t>
            </a:r>
          </a:p>
          <a:p>
            <a:r>
              <a:rPr lang="ru-RU" sz="2800" b="1" i="1" dirty="0" smtClean="0"/>
              <a:t>Самый</a:t>
            </a:r>
          </a:p>
          <a:p>
            <a:endParaRPr lang="ru-RU" sz="2800" b="1" i="1" dirty="0"/>
          </a:p>
          <a:p>
            <a:r>
              <a:rPr lang="ru-RU" sz="2800" b="1" i="1" dirty="0" smtClean="0"/>
              <a:t>Менее </a:t>
            </a:r>
            <a:r>
              <a:rPr lang="ru-RU" sz="2800" i="1" dirty="0" smtClean="0"/>
              <a:t>всего ожидал я подвоха.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4692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88503" y="1844824"/>
            <a:ext cx="5723468" cy="1828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dirty="0" smtClean="0">
                <a:solidFill>
                  <a:srgbClr val="FF0000"/>
                </a:solidFill>
              </a:rPr>
              <a:t>Частица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699792" y="3861048"/>
            <a:ext cx="5712179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1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7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-это служебная часть речи, которая придает различные дополнительные смысловые оттенки словам и предложениям или служит для образования формы слова.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22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400" b="1" i="1" dirty="0" smtClean="0">
                <a:solidFill>
                  <a:schemeClr val="tx1"/>
                </a:solidFill>
              </a:rPr>
              <a:t>Не</a:t>
            </a:r>
            <a:r>
              <a:rPr lang="ru-RU" sz="4400" i="1" dirty="0" smtClean="0">
                <a:solidFill>
                  <a:schemeClr val="tx1"/>
                </a:solidFill>
              </a:rPr>
              <a:t> сбылись, мой друг, пророчества пылкой юности моей.</a:t>
            </a:r>
          </a:p>
          <a:p>
            <a:pPr marL="0" indent="0">
              <a:buNone/>
            </a:pPr>
            <a:r>
              <a:rPr lang="ru-RU" sz="4400" b="1" i="1" dirty="0" smtClean="0">
                <a:solidFill>
                  <a:schemeClr val="tx1"/>
                </a:solidFill>
              </a:rPr>
              <a:t>Пускай</a:t>
            </a:r>
            <a:r>
              <a:rPr lang="ru-RU" sz="4400" i="1" dirty="0" smtClean="0">
                <a:solidFill>
                  <a:schemeClr val="tx1"/>
                </a:solidFill>
              </a:rPr>
              <a:t> толпа клеймит презреньем наш неразгаданный союз…</a:t>
            </a:r>
            <a:endParaRPr lang="ru-RU" sz="44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77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1653" y="431496"/>
            <a:ext cx="5666996" cy="16561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 происхождению частицы часто связаны с другими ЧР: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1741" y="1988840"/>
            <a:ext cx="5486400" cy="42216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chemeClr val="tx1"/>
                </a:solidFill>
              </a:rPr>
              <a:t>А, и </a:t>
            </a:r>
            <a:r>
              <a:rPr lang="ru-RU" sz="2400" dirty="0" smtClean="0">
                <a:solidFill>
                  <a:schemeClr val="tx1"/>
                </a:solidFill>
              </a:rPr>
              <a:t>и др. – с союзами;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chemeClr val="tx1"/>
                </a:solidFill>
              </a:rPr>
              <a:t>То, себе, это </a:t>
            </a:r>
            <a:r>
              <a:rPr lang="ru-RU" sz="2400" dirty="0" smtClean="0">
                <a:solidFill>
                  <a:schemeClr val="tx1"/>
                </a:solidFill>
              </a:rPr>
              <a:t>и др. – с местоимениями;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chemeClr val="tx1"/>
                </a:solidFill>
              </a:rPr>
              <a:t>Давай, бывало </a:t>
            </a:r>
            <a:r>
              <a:rPr lang="ru-RU" sz="2400" dirty="0" smtClean="0">
                <a:solidFill>
                  <a:schemeClr val="tx1"/>
                </a:solidFill>
              </a:rPr>
              <a:t>и др. – с глаголами;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Частицы не являются членами предложения, однако могут входить в состав членов предложения:</a:t>
            </a:r>
          </a:p>
          <a:p>
            <a:pPr marL="0" indent="0">
              <a:buNone/>
            </a:pPr>
            <a:r>
              <a:rPr lang="ru-RU" sz="2400" i="1" dirty="0" smtClean="0">
                <a:solidFill>
                  <a:schemeClr val="tx1"/>
                </a:solidFill>
              </a:rPr>
              <a:t>От любви </a:t>
            </a:r>
            <a:r>
              <a:rPr lang="ru-RU" sz="2400" b="1" i="1" dirty="0" smtClean="0">
                <a:solidFill>
                  <a:schemeClr val="tx1"/>
                </a:solidFill>
              </a:rPr>
              <a:t>не</a:t>
            </a:r>
            <a:r>
              <a:rPr lang="ru-RU" sz="2400" i="1" dirty="0" smtClean="0">
                <a:solidFill>
                  <a:schemeClr val="tx1"/>
                </a:solidFill>
              </a:rPr>
              <a:t> требуют поруки, с нею знают радость и беду (С. Есенин).</a:t>
            </a:r>
            <a:endParaRPr lang="ru-RU" sz="24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85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116632"/>
            <a:ext cx="6264696" cy="17291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Классификация частиц. 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Разряды частиц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5" name="Picture 2" descr="https://cf2.ppt-online.org/files2/slide/6/6y8TbdkP7QVmHz3OwsIpnlKi1FYxRvDjgeAcWUq0J/slide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171" r="4889" b="15284"/>
          <a:stretch/>
        </p:blipFill>
        <p:spPr bwMode="auto">
          <a:xfrm>
            <a:off x="323528" y="1591802"/>
            <a:ext cx="842493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874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19294"/>
            <a:ext cx="5256584" cy="122413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Смысловые частицы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3280" y="1124744"/>
            <a:ext cx="6480720" cy="51206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Служат для придания словам и предложениям различных дополнительных смысловых оттенков, например:</a:t>
            </a:r>
          </a:p>
          <a:p>
            <a:pPr marL="0" indent="0"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Разве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ты дежурный?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вопрос.частица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  <a:p>
            <a:pPr marL="0" lvl="0" indent="0">
              <a:buClr>
                <a:srgbClr val="40BAD2"/>
              </a:buClr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Вряд ли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он согласиться с таким положением вещей.</a:t>
            </a:r>
            <a:r>
              <a:rPr lang="ru-RU" sz="2000" dirty="0">
                <a:solidFill>
                  <a:srgbClr val="000000">
                    <a:lumMod val="95000"/>
                    <a:lumOff val="5000"/>
                  </a:srgbClr>
                </a:solidFill>
              </a:rPr>
              <a:t> </a:t>
            </a:r>
            <a:r>
              <a:rPr lang="ru-RU" sz="2000" dirty="0" smtClean="0">
                <a:solidFill>
                  <a:srgbClr val="000000">
                    <a:lumMod val="95000"/>
                    <a:lumOff val="5000"/>
                  </a:srgbClr>
                </a:solidFill>
              </a:rPr>
              <a:t>(сомнение)</a:t>
            </a:r>
            <a:endParaRPr lang="ru-RU" sz="2000" dirty="0">
              <a:solidFill>
                <a:srgbClr val="000000">
                  <a:lumMod val="95000"/>
                  <a:lumOff val="5000"/>
                </a:srgbClr>
              </a:solidFill>
            </a:endParaRPr>
          </a:p>
          <a:p>
            <a:pPr marL="0" indent="0">
              <a:buNone/>
            </a:pP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just">
              <a:buNone/>
            </a:pP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16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1951" y="251587"/>
            <a:ext cx="6686567" cy="122504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Указательные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1196752"/>
            <a:ext cx="5904583" cy="512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обычно указывают на предметы, явления)</a:t>
            </a:r>
          </a:p>
          <a:p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Вон, вот, это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др.</a:t>
            </a:r>
          </a:p>
          <a:p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Вот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лещик, потроха,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вот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стерляди кусочек (И. Крылов).</a:t>
            </a:r>
          </a:p>
          <a:p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«Так поправее ракиты, Фёдор </a:t>
            </a:r>
            <a:r>
              <a:rPr lang="ru-RU" sz="24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Филиппыч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вон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там-то», - говорит ему кто-то (Л. Толстой).</a:t>
            </a:r>
          </a:p>
          <a:p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Профессия врача –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это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подвиг, она требует самоотвержения, чистоты души и чистоты помыслов (А. Чехов).</a:t>
            </a:r>
            <a:endParaRPr lang="ru-RU" sz="24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54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4280" y="620688"/>
            <a:ext cx="4886367" cy="122504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Уточняющие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(служат для уточнения какого-то слова или выражения)</a:t>
            </a: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Именно, почти, точно, как раз </a:t>
            </a:r>
            <a:r>
              <a:rPr lang="ru-RU" sz="2800" dirty="0" smtClean="0">
                <a:solidFill>
                  <a:schemeClr val="tx1"/>
                </a:solidFill>
              </a:rPr>
              <a:t>и др.</a:t>
            </a:r>
          </a:p>
          <a:p>
            <a:r>
              <a:rPr lang="ru-RU" sz="2800" i="1" dirty="0" smtClean="0">
                <a:solidFill>
                  <a:schemeClr val="tx1"/>
                </a:solidFill>
              </a:rPr>
              <a:t>Матушка </a:t>
            </a:r>
            <a:r>
              <a:rPr lang="ru-RU" sz="2800" b="1" i="1" dirty="0" smtClean="0">
                <a:solidFill>
                  <a:schemeClr val="tx1"/>
                </a:solidFill>
              </a:rPr>
              <a:t>почти</a:t>
            </a:r>
            <a:r>
              <a:rPr lang="ru-RU" sz="2800" i="1" dirty="0" smtClean="0">
                <a:solidFill>
                  <a:schemeClr val="tx1"/>
                </a:solidFill>
              </a:rPr>
              <a:t> не обращала на меня внимания (И. Тургенев).</a:t>
            </a:r>
            <a:endParaRPr lang="ru-RU" sz="2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2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-1683568"/>
            <a:ext cx="6830583" cy="460118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Выделительно-ограничительные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(придают слову или группе слов ограничительный оттенок)</a:t>
            </a:r>
          </a:p>
          <a:p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Только, всего, лишь, исключительно, всего-навсего</a:t>
            </a:r>
          </a:p>
          <a:p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комнате остались 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только</a:t>
            </a: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хозяин да Сергей Николаевич, да Владимир Петрович.</a:t>
            </a:r>
            <a:endParaRPr lang="ru-RU" sz="28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5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мка">
  <a:themeElements>
    <a:clrScheme name="Рамка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Рамк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к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Рамка</Template>
  <TotalTime>219</TotalTime>
  <Words>716</Words>
  <Application>Microsoft Office PowerPoint</Application>
  <PresentationFormat>Экран (4:3)</PresentationFormat>
  <Paragraphs>82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Corbel</vt:lpstr>
      <vt:lpstr>Wingdings 2</vt:lpstr>
      <vt:lpstr>Рамка</vt:lpstr>
      <vt:lpstr>Частица как часть речи</vt:lpstr>
      <vt:lpstr>Презентация PowerPoint</vt:lpstr>
      <vt:lpstr>Презентация PowerPoint</vt:lpstr>
      <vt:lpstr>По происхождению частицы часто связаны с другими ЧР:</vt:lpstr>
      <vt:lpstr>Классификация частиц.  Разряды частиц</vt:lpstr>
      <vt:lpstr>Смысловые частицы</vt:lpstr>
      <vt:lpstr>Указательные</vt:lpstr>
      <vt:lpstr>Уточняющие </vt:lpstr>
      <vt:lpstr>Выделительно-ограничительные</vt:lpstr>
      <vt:lpstr>Усилительные</vt:lpstr>
      <vt:lpstr>Вопросительные</vt:lpstr>
      <vt:lpstr>Отрицательные</vt:lpstr>
      <vt:lpstr>Презентация PowerPoint</vt:lpstr>
      <vt:lpstr>Утвердительные</vt:lpstr>
      <vt:lpstr>Сравнительные</vt:lpstr>
      <vt:lpstr>Восклицательные</vt:lpstr>
      <vt:lpstr>Формообразующие частицы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Частица</dc:title>
  <dc:creator>Кабинет Биологии</dc:creator>
  <cp:lastModifiedBy>Elena</cp:lastModifiedBy>
  <cp:revision>23</cp:revision>
  <dcterms:created xsi:type="dcterms:W3CDTF">2019-03-21T14:51:48Z</dcterms:created>
  <dcterms:modified xsi:type="dcterms:W3CDTF">2020-04-08T12:44:13Z</dcterms:modified>
</cp:coreProperties>
</file>