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7" r:id="rId7"/>
    <p:sldId id="262" r:id="rId8"/>
    <p:sldId id="264" r:id="rId9"/>
    <p:sldId id="266" r:id="rId10"/>
    <p:sldId id="263" r:id="rId11"/>
    <p:sldId id="265" r:id="rId12"/>
    <p:sldId id="268" r:id="rId13"/>
    <p:sldId id="269" r:id="rId14"/>
    <p:sldId id="270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6" autoAdjust="0"/>
  </p:normalViewPr>
  <p:slideViewPr>
    <p:cSldViewPr>
      <p:cViewPr varScale="1">
        <p:scale>
          <a:sx n="41" d="100"/>
          <a:sy n="41" d="100"/>
        </p:scale>
        <p:origin x="-141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1B45A-751E-4175-BB3C-F621C590E46F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049FA-8720-4B37-9C32-11DE9B16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3.xml"/><Relationship Id="rId7" Type="http://schemas.openxmlformats.org/officeDocument/2006/relationships/slide" Target="slide12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avatars.mds.yandex.net/get-zen_doc/97540/pub_5aa36806830905d3a96b3630_5aa36833ad0f2270f9dd8d3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4103736" cy="2735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4632" cy="187220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Деньги и их функции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           </a:t>
            </a:r>
            <a:r>
              <a:rPr lang="ru-RU" sz="3200" b="1" dirty="0" smtClean="0">
                <a:solidFill>
                  <a:srgbClr val="C00000"/>
                </a:solidFill>
              </a:rPr>
              <a:t>7 класс.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869160"/>
            <a:ext cx="3744416" cy="13681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Презентацию подготовил учитель  Шулепова Е.Г.  МБОУ «СОШ» с. Объячево Республика Коми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2060849"/>
            <a:ext cx="2088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https://yandex.ru/search/?text=</a:t>
            </a:r>
            <a:r>
              <a:rPr lang="ru-RU" dirty="0" smtClean="0">
                <a:hlinkClick r:id="rId3" action="ppaction://hlinksldjump"/>
              </a:rPr>
              <a:t>фото </a:t>
            </a:r>
            <a:r>
              <a:rPr lang="ru-RU" dirty="0" err="1" smtClean="0">
                <a:hlinkClick r:id="rId3" action="ppaction://hlinksldjump"/>
              </a:rPr>
              <a:t>денег&amp;</a:t>
            </a:r>
            <a:r>
              <a:rPr lang="en-US" dirty="0" err="1" smtClean="0">
                <a:hlinkClick r:id="rId3" action="ppaction://hlinksldjump"/>
              </a:rPr>
              <a:t>lr</a:t>
            </a:r>
            <a:r>
              <a:rPr lang="en-US" dirty="0" smtClean="0">
                <a:hlinkClick r:id="rId3" action="ppaction://hlinksldjump"/>
              </a:rPr>
              <a:t>=19&amp;clid=2328982-1</a:t>
            </a:r>
            <a:endParaRPr lang="ru-RU" dirty="0"/>
          </a:p>
        </p:txBody>
      </p:sp>
      <p:pic>
        <p:nvPicPr>
          <p:cNvPr id="12290" name="Picture 2" descr="http://baik-info.ru/sites/default/files/53003c2035361a5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988840"/>
            <a:ext cx="2789105" cy="2091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https://s1.1zoom.ru/b5050/678/Money_Banknotes_Dollars_554891_1200x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186135"/>
            <a:ext cx="2592288" cy="2340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884368" y="5877272"/>
            <a:ext cx="936104" cy="576064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Функции денег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Принято выделять</a:t>
            </a:r>
            <a:r>
              <a:rPr lang="ru-RU" b="1" dirty="0" smtClean="0">
                <a:solidFill>
                  <a:srgbClr val="C00000"/>
                </a:solidFill>
              </a:rPr>
              <a:t> пять </a:t>
            </a:r>
            <a:r>
              <a:rPr lang="ru-RU" dirty="0" smtClean="0"/>
              <a:t>функций денег.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Первая функция- Мера стоимости товара. </a:t>
            </a:r>
          </a:p>
          <a:p>
            <a:r>
              <a:rPr lang="ru-RU" dirty="0" smtClean="0"/>
              <a:t>Каждый раз, когда приходится решать, сколько их нужно иметь, чтобы купить какой-либо товар.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Цена</a:t>
            </a:r>
            <a:r>
              <a:rPr lang="ru-RU" dirty="0" smtClean="0"/>
              <a:t> -это сумма денег, которая уплачивается при покупке товаров или услуг. До появления денег продавец и покупатель взвешивали зерно или отчитывали ракушки или отрезали кусок мяса. Согласитесь, это не очень удобно. </a:t>
            </a:r>
          </a:p>
          <a:p>
            <a:r>
              <a:rPr lang="ru-RU" dirty="0" smtClean="0"/>
              <a:t>Деньги как средство измерения стоимости очень удобны. Смотришь на ценник и сразу понимаешь, что один товар дороже другого, для этого не нужно раскладывать перед собой монеты или  банкноты.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Функции денег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5760640" cy="4785395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Деньги как средство обращения.</a:t>
            </a:r>
          </a:p>
          <a:p>
            <a:r>
              <a:rPr lang="ru-RU" dirty="0"/>
              <a:t> </a:t>
            </a:r>
            <a:r>
              <a:rPr lang="ru-RU" dirty="0" smtClean="0"/>
              <a:t>В отличи от меры стоимости товара  тут  деньги должны присутствовать реально , их необходимо передавать из рук в руки. Правда , в роли посредников при обмене деньги выступают мимолетно. Поэтому металлические деньги стали со временем заменять на бумажные, а в современном мире  на пластиковые(карты, кредитки). </a:t>
            </a:r>
            <a:endParaRPr lang="ru-RU" dirty="0"/>
          </a:p>
        </p:txBody>
      </p:sp>
      <p:pic>
        <p:nvPicPr>
          <p:cNvPr id="21506" name="Picture 2" descr="https://www.fins.com.ua/wp-content/uploads/3213122a8e40eef75495e38d7167b7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797152"/>
            <a:ext cx="2576896" cy="172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s://avatars.mds.yandex.net/get-zen_doc/1537151/pub_5ce7aaa5752e5b00b25b80c1_5ce7aadd00a94000b0d31a33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6235" y="2564904"/>
            <a:ext cx="2687765" cy="2015824"/>
          </a:xfrm>
          <a:prstGeom prst="rect">
            <a:avLst/>
          </a:prstGeom>
          <a:noFill/>
        </p:spPr>
      </p:pic>
      <p:pic>
        <p:nvPicPr>
          <p:cNvPr id="21510" name="Picture 6" descr="https://lentachel.ru/netcat_files/Image/foto/2019/09/27/den_gi_metallichesk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620688"/>
            <a:ext cx="2405285" cy="1801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Функции денег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31224" cy="226084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Средство платежа- третья функция денег.</a:t>
            </a:r>
          </a:p>
          <a:p>
            <a:r>
              <a:rPr lang="ru-RU" dirty="0" smtClean="0"/>
              <a:t>Деньги используют при выплате заработной платы работникам, при продаже товаров в кредит, при оплате штрафов и т.д. В этом случае деньги опережают товары и услуги в их стремлении к взаимному обмену. Так , прежде чем купить товар, нужно заработать деньги на   этот товар. Только потом идти в магазин и купить то, что тебе нужно. </a:t>
            </a:r>
            <a:endParaRPr lang="ru-RU" dirty="0"/>
          </a:p>
        </p:txBody>
      </p:sp>
      <p:pic>
        <p:nvPicPr>
          <p:cNvPr id="25602" name="Picture 2" descr="https://avatars.mds.yandex.net/get-zen_doc/1950904/pub_5cc0161e55863600b3c2d452_5cc01850bc785500b3b6f7d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41035"/>
            <a:ext cx="4392488" cy="292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Функции денег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5400600" cy="52565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Деньги как средство накопления</a:t>
            </a:r>
            <a:r>
              <a:rPr lang="ru-RU" dirty="0" smtClean="0"/>
              <a:t>. Деньги как средство накопления позволяют  осуществить различные планы: купить дорогостоящую вещь, накопить на  квартиру, машину и т.д. </a:t>
            </a:r>
          </a:p>
          <a:p>
            <a:r>
              <a:rPr lang="ru-RU" dirty="0"/>
              <a:t> </a:t>
            </a:r>
            <a:r>
              <a:rPr lang="ru-RU" dirty="0" smtClean="0"/>
              <a:t>Накопление денег  осуществляют не только граждане, но и государство. Государство имеет ресурсы в виде золота, драгоценных камней и тому  подобных ценностей. </a:t>
            </a:r>
            <a:endParaRPr lang="ru-RU" dirty="0"/>
          </a:p>
        </p:txBody>
      </p:sp>
      <p:pic>
        <p:nvPicPr>
          <p:cNvPr id="26626" name="Picture 2" descr="https://thumbs.dreamstime.com/b/%D1%80%D0%BE%D0%B7%D0%BE%D0%B2%D0%B0%D1%8F-%D0%BA%D0%BE%D0%BF%D0%B8-%D0%BA%D0%B0-%D1%81%D0%B2%D0%B8%D0%BD%D1%8C%D0%B8-37100409.jpg"/>
          <p:cNvPicPr>
            <a:picLocks noChangeAspect="1" noChangeArrowheads="1"/>
          </p:cNvPicPr>
          <p:nvPr/>
        </p:nvPicPr>
        <p:blipFill>
          <a:blip r:embed="rId2" cstate="print"/>
          <a:srcRect l="10883" t="11239" r="14529"/>
          <a:stretch>
            <a:fillRect/>
          </a:stretch>
        </p:blipFill>
        <p:spPr bwMode="auto">
          <a:xfrm>
            <a:off x="6732240" y="476672"/>
            <a:ext cx="1713546" cy="3068960"/>
          </a:xfrm>
          <a:prstGeom prst="rect">
            <a:avLst/>
          </a:prstGeom>
          <a:noFill/>
        </p:spPr>
      </p:pic>
      <p:pic>
        <p:nvPicPr>
          <p:cNvPr id="26628" name="Picture 4" descr="https://avatars.mds.yandex.net/get-altay/1344805/2a000001668918748ac875e8876f0cd9e240/X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17032"/>
            <a:ext cx="3608983" cy="2706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cf.ppt-online.org/files1/slide/t/T1rl6jxOQZVea08PuMfGFSK5CRkzy9gc3AmBUiDJ2N/slide-10.jpg"/>
          <p:cNvPicPr>
            <a:picLocks noChangeAspect="1" noChangeArrowheads="1"/>
          </p:cNvPicPr>
          <p:nvPr/>
        </p:nvPicPr>
        <p:blipFill>
          <a:blip r:embed="rId2" cstate="print"/>
          <a:srcRect l="59062" t="23707" r="2548" b="15708"/>
          <a:stretch>
            <a:fillRect/>
          </a:stretch>
        </p:blipFill>
        <p:spPr bwMode="auto">
          <a:xfrm>
            <a:off x="5642728" y="3140968"/>
            <a:ext cx="2981562" cy="2637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Функции денег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4896544" cy="482453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Деньги как всеобщее платежное средство </a:t>
            </a:r>
            <a:r>
              <a:rPr lang="ru-RU" dirty="0" smtClean="0"/>
              <a:t>существуют и в международной связях. Это мировые деньги. С их помощью осуществляются поставки  товаров, кредитам государствам и т.д.  В прошлом мировые деньги выступали в виде золотых монет или слитков. Затем к ним добавились валюты различных стран( английский фунт  стерлингов, американский  доллар). На рубеже  </a:t>
            </a:r>
            <a:r>
              <a:rPr lang="en-US" dirty="0" smtClean="0"/>
              <a:t>XX – XXI </a:t>
            </a:r>
            <a:r>
              <a:rPr lang="ru-RU" dirty="0" smtClean="0"/>
              <a:t>  появилась денежная единица  евро. </a:t>
            </a:r>
          </a:p>
          <a:p>
            <a:r>
              <a:rPr lang="ru-RU" dirty="0" smtClean="0"/>
              <a:t>Возможность обмена валюты какой-либо страны на иностранную  называется </a:t>
            </a:r>
            <a:r>
              <a:rPr lang="ru-RU" b="1" dirty="0" smtClean="0">
                <a:solidFill>
                  <a:srgbClr val="002060"/>
                </a:solidFill>
              </a:rPr>
              <a:t>конвертируемостью.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Прочитать параграф 13. «Деньги и их функции». </a:t>
            </a:r>
          </a:p>
          <a:p>
            <a:r>
              <a:rPr lang="ru-RU" dirty="0" smtClean="0"/>
              <a:t>2. Изучить  новый материал по параграфу и презентации. </a:t>
            </a:r>
          </a:p>
          <a:p>
            <a:r>
              <a:rPr lang="ru-RU" dirty="0" smtClean="0"/>
              <a:t>3.  Выполнить задания </a:t>
            </a:r>
            <a:r>
              <a:rPr lang="ru-RU" dirty="0" smtClean="0"/>
              <a:t> в  рабочем </a:t>
            </a:r>
            <a:r>
              <a:rPr lang="ru-RU" dirty="0" smtClean="0"/>
              <a:t>листе</a:t>
            </a:r>
            <a:r>
              <a:rPr lang="ru-RU" dirty="0" smtClean="0"/>
              <a:t>. «</a:t>
            </a:r>
            <a:r>
              <a:rPr lang="ru-RU" dirty="0" smtClean="0"/>
              <a:t>Деньги и их функции». 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Сноски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1</a:t>
            </a:r>
            <a:r>
              <a:rPr lang="ru-RU" sz="1800" dirty="0" smtClean="0">
                <a:hlinkClick r:id="rId2" action="ppaction://hlinksldjump"/>
              </a:rPr>
              <a:t>).</a:t>
            </a:r>
            <a:r>
              <a:rPr lang="en-US" sz="1800" dirty="0" smtClean="0">
                <a:hlinkClick r:id="rId2" action="ppaction://hlinksldjump"/>
              </a:rPr>
              <a:t>https://yandex.ru/search/?text=</a:t>
            </a:r>
            <a:r>
              <a:rPr lang="ru-RU" sz="1800" dirty="0" smtClean="0">
                <a:hlinkClick r:id="rId2" action="ppaction://hlinksldjump"/>
              </a:rPr>
              <a:t>фото </a:t>
            </a:r>
            <a:r>
              <a:rPr lang="ru-RU" sz="1800" dirty="0" err="1" smtClean="0">
                <a:hlinkClick r:id="rId2" action="ppaction://hlinksldjump"/>
              </a:rPr>
              <a:t>денег&amp;</a:t>
            </a:r>
            <a:r>
              <a:rPr lang="en-US" sz="1800" dirty="0" err="1" smtClean="0">
                <a:hlinkClick r:id="rId2" action="ppaction://hlinksldjump"/>
              </a:rPr>
              <a:t>lr</a:t>
            </a:r>
            <a:r>
              <a:rPr lang="en-US" sz="1800" dirty="0" smtClean="0">
                <a:hlinkClick r:id="rId2" action="ppaction://hlinksldjump"/>
              </a:rPr>
              <a:t>=19&amp;clid=2328982-1</a:t>
            </a:r>
            <a:endParaRPr lang="ru-RU" sz="1800" dirty="0" smtClean="0"/>
          </a:p>
          <a:p>
            <a:r>
              <a:rPr lang="ru-RU" sz="1800" dirty="0" smtClean="0"/>
              <a:t>2</a:t>
            </a:r>
            <a:r>
              <a:rPr lang="ru-RU" sz="1800" dirty="0" smtClean="0">
                <a:hlinkClick r:id="rId2" action="ppaction://hlinksldjump"/>
              </a:rPr>
              <a:t>. </a:t>
            </a:r>
            <a:r>
              <a:rPr lang="en-US" sz="1800" dirty="0" smtClean="0">
                <a:hlinkClick r:id="rId2" action="ppaction://hlinksldjump"/>
              </a:rPr>
              <a:t>https://yandex.ru/search/?text=</a:t>
            </a:r>
            <a:r>
              <a:rPr lang="ru-RU" sz="1800" dirty="0" smtClean="0">
                <a:hlinkClick r:id="rId2" action="ppaction://hlinksldjump"/>
              </a:rPr>
              <a:t>фото </a:t>
            </a:r>
            <a:r>
              <a:rPr lang="ru-RU" sz="1800" dirty="0" err="1" smtClean="0">
                <a:hlinkClick r:id="rId2" action="ppaction://hlinksldjump"/>
              </a:rPr>
              <a:t>денег&amp;</a:t>
            </a:r>
            <a:r>
              <a:rPr lang="en-US" sz="1800" dirty="0" err="1" smtClean="0">
                <a:hlinkClick r:id="rId2" action="ppaction://hlinksldjump"/>
              </a:rPr>
              <a:t>lr</a:t>
            </a:r>
            <a:r>
              <a:rPr lang="en-US" sz="1800" dirty="0" smtClean="0">
                <a:hlinkClick r:id="rId2" action="ppaction://hlinksldjump"/>
              </a:rPr>
              <a:t>=19&amp;clid=2328982-</a:t>
            </a:r>
            <a:endParaRPr lang="ru-RU" sz="1800" dirty="0" smtClean="0"/>
          </a:p>
          <a:p>
            <a:r>
              <a:rPr lang="ru-RU" sz="1800" dirty="0" smtClean="0"/>
              <a:t>3.</a:t>
            </a:r>
            <a:r>
              <a:rPr lang="en-US" sz="1800" dirty="0" smtClean="0"/>
              <a:t> </a:t>
            </a:r>
            <a:r>
              <a:rPr lang="en-US" sz="1800" dirty="0" smtClean="0">
                <a:hlinkClick r:id="rId2" action="ppaction://hlinksldjump"/>
              </a:rPr>
              <a:t>https://yandex.ru/search/?text=</a:t>
            </a:r>
            <a:r>
              <a:rPr lang="ru-RU" sz="1800" dirty="0" smtClean="0">
                <a:hlinkClick r:id="rId2" action="ppaction://hlinksldjump"/>
              </a:rPr>
              <a:t>фото </a:t>
            </a:r>
            <a:r>
              <a:rPr lang="ru-RU" sz="1800" dirty="0" err="1" smtClean="0">
                <a:hlinkClick r:id="rId2" action="ppaction://hlinksldjump"/>
              </a:rPr>
              <a:t>денег&amp;</a:t>
            </a:r>
            <a:r>
              <a:rPr lang="en-US" sz="1800" dirty="0" err="1" smtClean="0">
                <a:hlinkClick r:id="rId2" action="ppaction://hlinksldjump"/>
              </a:rPr>
              <a:t>lr</a:t>
            </a:r>
            <a:r>
              <a:rPr lang="en-US" sz="1800" dirty="0" smtClean="0">
                <a:hlinkClick r:id="rId2" action="ppaction://hlinksldjump"/>
              </a:rPr>
              <a:t>=19&amp;clid=2328982-</a:t>
            </a:r>
            <a:endParaRPr lang="ru-RU" sz="1800" dirty="0" smtClean="0"/>
          </a:p>
          <a:p>
            <a:r>
              <a:rPr lang="ru-RU" sz="1800" dirty="0" smtClean="0"/>
              <a:t>4. </a:t>
            </a:r>
            <a:r>
              <a:rPr lang="ru-RU" sz="1800" dirty="0" smtClean="0">
                <a:hlinkClick r:id="rId3" action="ppaction://hlinksldjump"/>
              </a:rPr>
              <a:t>https://yandex.ru/images/search?text=меновая торговля в </a:t>
            </a:r>
            <a:r>
              <a:rPr lang="ru-RU" sz="1800" dirty="0" err="1" smtClean="0">
                <a:hlinkClick r:id="rId3" action="ppaction://hlinksldjump"/>
              </a:rPr>
              <a:t>древн</a:t>
            </a:r>
            <a:endParaRPr lang="ru-RU" sz="1800" dirty="0" smtClean="0"/>
          </a:p>
          <a:p>
            <a:r>
              <a:rPr lang="ru-RU" sz="1800" dirty="0" smtClean="0"/>
              <a:t>5.</a:t>
            </a:r>
            <a:r>
              <a:rPr lang="ru-RU" sz="1800" dirty="0" smtClean="0">
                <a:hlinkClick r:id="rId4" action="ppaction://hlinksldjump"/>
              </a:rPr>
              <a:t>https://yandex.ru/yandsearch?clid=20393гами42&amp;text=фото быка с </a:t>
            </a:r>
            <a:r>
              <a:rPr lang="ru-RU" sz="1800" dirty="0" err="1" smtClean="0">
                <a:hlinkClick r:id="rId4" action="ppaction://hlinksldjump"/>
              </a:rPr>
              <a:t>ро</a:t>
            </a:r>
            <a:endParaRPr lang="ru-RU" sz="1800" dirty="0" smtClean="0"/>
          </a:p>
          <a:p>
            <a:r>
              <a:rPr lang="ru-RU" sz="1800" dirty="0" smtClean="0"/>
              <a:t>6. </a:t>
            </a:r>
            <a:r>
              <a:rPr lang="ru-RU" sz="1800" dirty="0" smtClean="0">
                <a:hlinkClick r:id="rId4" action="ppaction://hlinksldjump"/>
              </a:rPr>
              <a:t>https://yandex.ru/images/search?text=фото%20 древесины в </a:t>
            </a:r>
            <a:r>
              <a:rPr lang="ru-RU" sz="1800" dirty="0" err="1" smtClean="0">
                <a:hlinkClick r:id="rId4" action="ppaction://hlinksldjump"/>
              </a:rPr>
              <a:t>брев</a:t>
            </a:r>
            <a:endParaRPr lang="ru-RU" sz="1800" dirty="0" smtClean="0"/>
          </a:p>
          <a:p>
            <a:r>
              <a:rPr lang="ru-RU" sz="1800" dirty="0" smtClean="0"/>
              <a:t>7.</a:t>
            </a:r>
            <a:r>
              <a:rPr lang="en-US" sz="1800" dirty="0" smtClean="0"/>
              <a:t> </a:t>
            </a:r>
            <a:r>
              <a:rPr lang="en-US" sz="1800" dirty="0" smtClean="0">
                <a:hlinkClick r:id="rId4" action="ppaction://hlinksldjump"/>
              </a:rPr>
              <a:t>https://yandex.ru/images/search?from=tabbar&amp;text=</a:t>
            </a:r>
            <a:r>
              <a:rPr lang="ru-RU" sz="1800" dirty="0" smtClean="0">
                <a:hlinkClick r:id="rId4" action="ppaction://hlinksldjump"/>
              </a:rPr>
              <a:t>Фото </a:t>
            </a:r>
            <a:r>
              <a:rPr lang="ru-RU" sz="1800" dirty="0" err="1" smtClean="0">
                <a:hlinkClick r:id="rId4" action="ppaction://hlinksldjump"/>
              </a:rPr>
              <a:t>египетс</a:t>
            </a:r>
            <a:endParaRPr lang="ru-RU" sz="1800" dirty="0" smtClean="0"/>
          </a:p>
          <a:p>
            <a:r>
              <a:rPr lang="ru-RU" sz="1800" dirty="0" smtClean="0">
                <a:hlinkClick r:id="rId4" action="ppaction://hlinksldjump"/>
              </a:rPr>
              <a:t>8.https://yandex.ru/search/?text=фото мешка с зерном </a:t>
            </a:r>
            <a:r>
              <a:rPr lang="ru-RU" sz="1800" dirty="0" err="1" smtClean="0">
                <a:hlinkClick r:id="rId4" action="ppaction://hlinksldjump"/>
              </a:rPr>
              <a:t>открытого&amp;</a:t>
            </a:r>
            <a:endParaRPr lang="ru-RU" sz="1800" dirty="0" smtClean="0"/>
          </a:p>
          <a:p>
            <a:r>
              <a:rPr lang="ru-RU" sz="1800" dirty="0" smtClean="0"/>
              <a:t>9. </a:t>
            </a:r>
            <a:r>
              <a:rPr lang="ru-RU" sz="1800" dirty="0" smtClean="0">
                <a:hlinkClick r:id="rId5" action="ppaction://hlinksldjump"/>
              </a:rPr>
              <a:t>https://yandex.ru/images/search?text=деньги в древней </a:t>
            </a:r>
            <a:r>
              <a:rPr lang="ru-RU" sz="1800" dirty="0" err="1" smtClean="0">
                <a:hlinkClick r:id="rId5" action="ppaction://hlinksldjump"/>
              </a:rPr>
              <a:t>руси&amp;fr</a:t>
            </a:r>
            <a:endParaRPr lang="ru-RU" sz="1800" dirty="0" smtClean="0"/>
          </a:p>
          <a:p>
            <a:r>
              <a:rPr lang="ru-RU" sz="1800" dirty="0" smtClean="0"/>
              <a:t>10. </a:t>
            </a:r>
            <a:r>
              <a:rPr lang="ru-RU" sz="1800" dirty="0" smtClean="0">
                <a:hlinkClick r:id="rId5" action="ppaction://hlinksldjump"/>
              </a:rPr>
              <a:t>https://yandex.ru/images/search?text=меха в древней </a:t>
            </a:r>
            <a:r>
              <a:rPr lang="ru-RU" sz="1800" dirty="0" err="1" smtClean="0">
                <a:hlinkClick r:id="rId5" action="ppaction://hlinksldjump"/>
              </a:rPr>
              <a:t>руси</a:t>
            </a:r>
            <a:r>
              <a:rPr lang="ru-RU" sz="1800" dirty="0" smtClean="0">
                <a:hlinkClick r:id="rId5" action="ppaction://hlinksldjump"/>
              </a:rPr>
              <a:t> были </a:t>
            </a:r>
            <a:endParaRPr lang="ru-RU" sz="1800" dirty="0" smtClean="0"/>
          </a:p>
          <a:p>
            <a:r>
              <a:rPr lang="ru-RU" sz="1800" dirty="0" smtClean="0"/>
              <a:t>11.</a:t>
            </a:r>
            <a:r>
              <a:rPr lang="en-US" sz="1800" dirty="0" smtClean="0"/>
              <a:t> </a:t>
            </a:r>
            <a:r>
              <a:rPr lang="en-US" sz="1800" dirty="0" smtClean="0">
                <a:hlinkClick r:id="rId6" action="ppaction://hlinksldjump"/>
              </a:rPr>
              <a:t>https://yandex.ru/images/search?text=</a:t>
            </a:r>
            <a:r>
              <a:rPr lang="ru-RU" sz="1800" dirty="0" smtClean="0">
                <a:hlinkClick r:id="rId6" action="ppaction://hlinksldjump"/>
              </a:rPr>
              <a:t>пластиковые </a:t>
            </a:r>
            <a:r>
              <a:rPr lang="ru-RU" sz="1800" dirty="0" err="1" smtClean="0">
                <a:hlinkClick r:id="rId6" action="ppaction://hlinksldjump"/>
              </a:rPr>
              <a:t>карты&amp;</a:t>
            </a:r>
            <a:r>
              <a:rPr lang="en-US" sz="1800" dirty="0" smtClean="0">
                <a:hlinkClick r:id="rId6" action="ppaction://hlinksldjump"/>
              </a:rPr>
              <a:t>from</a:t>
            </a:r>
            <a:endParaRPr lang="ru-RU" sz="1800" dirty="0" smtClean="0"/>
          </a:p>
          <a:p>
            <a:r>
              <a:rPr lang="ru-RU" sz="1800" dirty="0" smtClean="0"/>
              <a:t>12.</a:t>
            </a:r>
            <a:r>
              <a:rPr lang="en-US" sz="1800" dirty="0" smtClean="0"/>
              <a:t> </a:t>
            </a:r>
            <a:r>
              <a:rPr lang="en-US" sz="1800" dirty="0" smtClean="0">
                <a:hlinkClick r:id="rId6" action="ppaction://hlinksldjump"/>
              </a:rPr>
              <a:t>https://yandex.ru/images/search?text=</a:t>
            </a:r>
            <a:r>
              <a:rPr lang="ru-RU" sz="1800" dirty="0" smtClean="0">
                <a:hlinkClick r:id="rId6" action="ppaction://hlinksldjump"/>
              </a:rPr>
              <a:t>бумажные </a:t>
            </a:r>
            <a:r>
              <a:rPr lang="ru-RU" sz="1800" dirty="0" err="1" smtClean="0">
                <a:hlinkClick r:id="rId6" action="ppaction://hlinksldjump"/>
              </a:rPr>
              <a:t>деньги&amp;</a:t>
            </a:r>
            <a:r>
              <a:rPr lang="en-US" sz="1800" dirty="0" smtClean="0">
                <a:hlinkClick r:id="rId6" action="ppaction://hlinksldjump"/>
              </a:rPr>
              <a:t>from=t</a:t>
            </a:r>
            <a:endParaRPr lang="ru-RU" sz="1800" dirty="0" smtClean="0"/>
          </a:p>
          <a:p>
            <a:r>
              <a:rPr lang="ru-RU" sz="1800" dirty="0" smtClean="0"/>
              <a:t>13. </a:t>
            </a:r>
            <a:r>
              <a:rPr lang="ru-RU" sz="1800" dirty="0" smtClean="0">
                <a:hlinkClick r:id="rId7" action="ppaction://hlinksldjump"/>
              </a:rPr>
              <a:t>https://yandex.ru/search/?text=картинка человек получает деньги</a:t>
            </a:r>
            <a:endParaRPr lang="ru-RU" sz="1800" dirty="0" smtClean="0"/>
          </a:p>
          <a:p>
            <a:r>
              <a:rPr lang="ru-RU" sz="1800" dirty="0" smtClean="0"/>
              <a:t>14. </a:t>
            </a:r>
            <a:r>
              <a:rPr lang="ru-RU" sz="1800" dirty="0" smtClean="0">
                <a:hlinkClick r:id="rId8" action="ppaction://hlinksldjump"/>
              </a:rPr>
              <a:t>https://yandex.ru/images/search?text=фото </a:t>
            </a:r>
            <a:r>
              <a:rPr lang="ru-RU" sz="1800" dirty="0" err="1" smtClean="0">
                <a:hlinkClick r:id="rId8" action="ppaction://hlinksldjump"/>
              </a:rPr>
              <a:t>капилк</a:t>
            </a:r>
            <a:r>
              <a:rPr lang="ru-RU" sz="1800" dirty="0" smtClean="0">
                <a:hlinkClick r:id="rId8" action="ppaction://hlinksldjump"/>
              </a:rPr>
              <a:t> </a:t>
            </a:r>
            <a:r>
              <a:rPr lang="ru-RU" sz="1800" dirty="0" err="1" smtClean="0">
                <a:hlinkClick r:id="rId8" action="ppaction://hlinksldjump"/>
              </a:rPr>
              <a:t>исвиньи</a:t>
            </a:r>
            <a:endParaRPr lang="ru-RU" sz="1800" dirty="0" smtClean="0">
              <a:hlinkClick r:id="rId8" action="ppaction://hlinksldjump"/>
            </a:endParaRPr>
          </a:p>
          <a:p>
            <a:r>
              <a:rPr lang="ru-RU" sz="1800" dirty="0" smtClean="0">
                <a:hlinkClick r:id="rId8" action="ppaction://hlinksldjump"/>
              </a:rPr>
              <a:t>15. https://yandex.ru/search/?text=фотоздания%20 банка </a:t>
            </a:r>
            <a:r>
              <a:rPr lang="ru-RU" sz="1800" dirty="0" err="1" smtClean="0">
                <a:hlinkClick r:id="rId8" action="ppaction://hlinksldjump"/>
              </a:rPr>
              <a:t>сберегате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Подумаем?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выполняло роль денег у древних славян?</a:t>
            </a:r>
          </a:p>
          <a:p>
            <a:r>
              <a:rPr lang="ru-RU" dirty="0" smtClean="0"/>
              <a:t>А у других народов?</a:t>
            </a:r>
          </a:p>
          <a:p>
            <a:r>
              <a:rPr lang="ru-RU" dirty="0" smtClean="0"/>
              <a:t>Какими были деньги у Древнерусского государства?</a:t>
            </a:r>
          </a:p>
          <a:p>
            <a:endParaRPr lang="ru-RU" dirty="0"/>
          </a:p>
        </p:txBody>
      </p:sp>
      <p:pic>
        <p:nvPicPr>
          <p:cNvPr id="4" name="Picture 4" descr="https://propokupki.ru/_files/2/1/2106660206.jpg"/>
          <p:cNvPicPr>
            <a:picLocks noChangeAspect="1" noChangeArrowheads="1"/>
          </p:cNvPicPr>
          <p:nvPr/>
        </p:nvPicPr>
        <p:blipFill>
          <a:blip r:embed="rId2" cstate="print"/>
          <a:srcRect r="219" b="15406"/>
          <a:stretch>
            <a:fillRect/>
          </a:stretch>
        </p:blipFill>
        <p:spPr bwMode="auto">
          <a:xfrm>
            <a:off x="5652120" y="4149080"/>
            <a:ext cx="2880320" cy="222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Меновая торговля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/>
              <a:t>Первоначально денег не было,  люди просто обменивали одни  предметы на другие. Так , например, меняли рыбу на зерно или  ткань на  масло</a:t>
            </a:r>
            <a:r>
              <a:rPr lang="ru-RU" dirty="0" smtClean="0"/>
              <a:t>.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4700" dirty="0" smtClean="0">
                <a:solidFill>
                  <a:srgbClr val="C00000"/>
                </a:solidFill>
              </a:rPr>
              <a:t>В чем неудобство  такого обмена?</a:t>
            </a:r>
            <a:endParaRPr lang="ru-RU" sz="4700" dirty="0">
              <a:solidFill>
                <a:srgbClr val="C00000"/>
              </a:solidFill>
            </a:endParaRPr>
          </a:p>
        </p:txBody>
      </p:sp>
      <p:pic>
        <p:nvPicPr>
          <p:cNvPr id="16386" name="Picture 2" descr="https://im0-tub-ru.yandex.net/i?id=6ff8ed42555e0b656743283abcdf83b3&amp;n=13"/>
          <p:cNvPicPr>
            <a:picLocks noChangeAspect="1" noChangeArrowheads="1"/>
          </p:cNvPicPr>
          <p:nvPr/>
        </p:nvPicPr>
        <p:blipFill>
          <a:blip r:embed="rId2" cstate="print"/>
          <a:srcRect b="12830"/>
          <a:stretch>
            <a:fillRect/>
          </a:stretch>
        </p:blipFill>
        <p:spPr bwMode="auto">
          <a:xfrm>
            <a:off x="5580112" y="1988840"/>
            <a:ext cx="307474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Меновая торговля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2736304" cy="5073427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cs typeface="Aharoni" pitchFamily="2" charset="-79"/>
              </a:rPr>
              <a:t>При меновой торговле сложно определить стоимость того или иного товара. Например, как  сравнить стоимость быка и древесины?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>
              <a:solidFill>
                <a:srgbClr val="002060"/>
              </a:solidFill>
              <a:cs typeface="Aharoni" pitchFamily="2" charset="-79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cs typeface="Aharoni" pitchFamily="2" charset="-79"/>
              </a:rPr>
              <a:t>Как сравнить стоимость  платья и  зерна? Сколько нужно отдать зерна за платье?</a:t>
            </a:r>
            <a:endParaRPr lang="ru-RU" sz="4000" b="1" dirty="0">
              <a:solidFill>
                <a:srgbClr val="002060"/>
              </a:solidFill>
              <a:cs typeface="Aharoni" pitchFamily="2" charset="-79"/>
            </a:endParaRPr>
          </a:p>
        </p:txBody>
      </p:sp>
      <p:pic>
        <p:nvPicPr>
          <p:cNvPr id="18434" name="Picture 2" descr="https://avatars.mds.yandex.net/get-pdb/2022048/4a10519f-70f8-4cfb-8992-a64666b85ec1/s1200"/>
          <p:cNvPicPr>
            <a:picLocks noChangeAspect="1" noChangeArrowheads="1"/>
          </p:cNvPicPr>
          <p:nvPr/>
        </p:nvPicPr>
        <p:blipFill>
          <a:blip r:embed="rId2" cstate="print"/>
          <a:srcRect l="31715" r="4854" b="6061"/>
          <a:stretch>
            <a:fillRect/>
          </a:stretch>
        </p:blipFill>
        <p:spPr bwMode="auto">
          <a:xfrm>
            <a:off x="3203848" y="1484784"/>
            <a:ext cx="2016224" cy="1985675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5436096" y="2348880"/>
            <a:ext cx="864096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8438" name="Picture 6" descr="https://static7.depositphotos.com/1160695/757/i/950/depositphotos_7573973-stock-photo-felled-pine-tre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628800"/>
            <a:ext cx="2488417" cy="1652464"/>
          </a:xfrm>
          <a:prstGeom prst="rect">
            <a:avLst/>
          </a:prstGeom>
          <a:noFill/>
        </p:spPr>
      </p:pic>
      <p:pic>
        <p:nvPicPr>
          <p:cNvPr id="18440" name="Picture 8" descr="https://im0-tub-ru.yandex.net/i?id=a68f603e48b521fe230c81521b3efac5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56992"/>
            <a:ext cx="1385596" cy="3212976"/>
          </a:xfrm>
          <a:prstGeom prst="rect">
            <a:avLst/>
          </a:prstGeom>
          <a:noFill/>
        </p:spPr>
      </p:pic>
      <p:pic>
        <p:nvPicPr>
          <p:cNvPr id="18442" name="Picture 10" descr="https://www.spb-agro.ru/uploads/gallery/15620539675d1b0d4fceb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848360"/>
            <a:ext cx="1728192" cy="2393144"/>
          </a:xfrm>
          <a:prstGeom prst="rect">
            <a:avLst/>
          </a:prstGeom>
          <a:noFill/>
        </p:spPr>
      </p:pic>
      <p:sp>
        <p:nvSpPr>
          <p:cNvPr id="11" name="Двойная стрелка влево/вправо 10"/>
          <p:cNvSpPr/>
          <p:nvPr/>
        </p:nvSpPr>
        <p:spPr>
          <a:xfrm>
            <a:off x="5220072" y="4797152"/>
            <a:ext cx="1728192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Меховые деньги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Сначала качестве денег в Древнерусском государстве  использовали   меха животных- лис, песцов, горностаев, белок, куниц и  других животных, которых было много в лесах. На это указывает и само название денег-куны.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Куна(куница)-название пушного зверька.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Резана-это резанный мех.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Ногата-мех, сохранивший лапки.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Гривна-это оплечье из меха   белок или горностая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http://alternathistory.com/files/users/user4907/000_1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509120"/>
            <a:ext cx="3632077" cy="2020343"/>
          </a:xfrm>
          <a:prstGeom prst="rect">
            <a:avLst/>
          </a:prstGeom>
          <a:noFill/>
        </p:spPr>
      </p:pic>
      <p:pic>
        <p:nvPicPr>
          <p:cNvPr id="17412" name="Picture 4" descr="https://propokupki.ru/_files/2/1/2106660206.jpg"/>
          <p:cNvPicPr>
            <a:picLocks noChangeAspect="1" noChangeArrowheads="1"/>
          </p:cNvPicPr>
          <p:nvPr/>
        </p:nvPicPr>
        <p:blipFill>
          <a:blip r:embed="rId3" cstate="print"/>
          <a:srcRect r="219" b="15406"/>
          <a:stretch>
            <a:fillRect/>
          </a:stretch>
        </p:blipFill>
        <p:spPr bwMode="auto">
          <a:xfrm>
            <a:off x="755576" y="4581128"/>
            <a:ext cx="2484761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Из истории появления денег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 каждого народа были свои предметы, которые использовали в качестве денег, это могли быть меха, жемчужины, драгоценные камни , рис и т.д.</a:t>
            </a:r>
          </a:p>
          <a:p>
            <a:r>
              <a:rPr lang="ru-RU" dirty="0" smtClean="0"/>
              <a:t>Такой товар-посредник называется  </a:t>
            </a:r>
            <a:r>
              <a:rPr lang="ru-RU" b="1" dirty="0" smtClean="0">
                <a:solidFill>
                  <a:srgbClr val="C00000"/>
                </a:solidFill>
              </a:rPr>
              <a:t>эквивалент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dirty="0" smtClean="0"/>
              <a:t>Это слово означает нечто равноценное или соответствующее в определенном отношении другому товару.</a:t>
            </a:r>
          </a:p>
          <a:p>
            <a:pPr>
              <a:buNone/>
            </a:pPr>
            <a:r>
              <a:rPr lang="ru-RU" dirty="0" smtClean="0"/>
              <a:t>   Постепенно роль эквивалента перешла к металлам меди, бронзы, а позднее - к серебру и золоту.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Из истории появления денег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6300" b="1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r>
              <a:rPr lang="ru-RU" b="1" u="sng" dirty="0" smtClean="0">
                <a:solidFill>
                  <a:srgbClr val="002060"/>
                </a:solidFill>
                <a:latin typeface="Arial Black" pitchFamily="34" charset="0"/>
              </a:rPr>
              <a:t>Попробуйте найти интересную информацию из истории денег в энциклопедиях, через интернет-ресурсы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>
              <a:buNone/>
            </a:pPr>
            <a:r>
              <a:rPr lang="ru-RU" sz="6300" b="1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Почему металлы стали удобным эквивалентом товаров?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Почему именно металл стали использовать в качестве денег?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Металл более долговечен</a:t>
            </a:r>
            <a:r>
              <a:rPr lang="ru-RU" dirty="0" smtClean="0"/>
              <a:t>, чем ,например, меха.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Металлы дорогие, </a:t>
            </a:r>
            <a:r>
              <a:rPr lang="ru-RU" dirty="0" smtClean="0"/>
              <a:t>более высокая стоимость.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Легко делятся на части </a:t>
            </a:r>
            <a:r>
              <a:rPr lang="ru-RU" dirty="0" smtClean="0"/>
              <a:t>( одна копейка равна  другой копейке)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Свойство портативности </a:t>
            </a:r>
            <a:r>
              <a:rPr lang="ru-RU" dirty="0" smtClean="0"/>
              <a:t>(можно положить в карман, портмоне, что сложно сделать , например, с рыбой или  тушами животных, которые использовали в качестве денег).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Различные формы денег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истории денег были различные формы денег от мехов, жемчужин, зерна и т.д. Сегодня  используются  бумажные деньги(банкноты),  металлические  деньги, пластиковые карты.</a:t>
            </a:r>
          </a:p>
          <a:p>
            <a:r>
              <a:rPr lang="ru-RU" dirty="0" smtClean="0"/>
              <a:t>Но несмотря на различные формы , деньги выполнят ряд функций.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907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Деньги и их функции                          7 класс.</vt:lpstr>
      <vt:lpstr>Подумаем? </vt:lpstr>
      <vt:lpstr>Меновая торговля </vt:lpstr>
      <vt:lpstr>Меновая торговля </vt:lpstr>
      <vt:lpstr>Меховые деньги</vt:lpstr>
      <vt:lpstr>Из истории появления денег</vt:lpstr>
      <vt:lpstr>Из истории появления денег</vt:lpstr>
      <vt:lpstr>Почему именно металл стали использовать в качестве денег?</vt:lpstr>
      <vt:lpstr>Различные формы денег</vt:lpstr>
      <vt:lpstr>Функции денег</vt:lpstr>
      <vt:lpstr>Функции денег</vt:lpstr>
      <vt:lpstr>Функции денег</vt:lpstr>
      <vt:lpstr>Функции денег</vt:lpstr>
      <vt:lpstr>Функции денег</vt:lpstr>
      <vt:lpstr>Домашнее задание.  </vt:lpstr>
      <vt:lpstr>Сноски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 и их функции  7 класс.</dc:title>
  <dc:creator>Екатерина</dc:creator>
  <cp:lastModifiedBy>Екатерина</cp:lastModifiedBy>
  <cp:revision>21</cp:revision>
  <dcterms:created xsi:type="dcterms:W3CDTF">2020-04-08T06:42:12Z</dcterms:created>
  <dcterms:modified xsi:type="dcterms:W3CDTF">2020-04-08T10:45:08Z</dcterms:modified>
</cp:coreProperties>
</file>