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60" r:id="rId4"/>
    <p:sldId id="259" r:id="rId5"/>
    <p:sldId id="261" r:id="rId6"/>
    <p:sldId id="258" r:id="rId7"/>
    <p:sldId id="262" r:id="rId8"/>
    <p:sldId id="264" r:id="rId9"/>
    <p:sldId id="265" r:id="rId10"/>
    <p:sldId id="266" r:id="rId11"/>
    <p:sldId id="263" r:id="rId1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3166" autoAdjust="0"/>
    <p:restoredTop sz="94660"/>
  </p:normalViewPr>
  <p:slideViewPr>
    <p:cSldViewPr snapToGrid="0">
      <p:cViewPr varScale="1">
        <p:scale>
          <a:sx n="89" d="100"/>
          <a:sy n="89" d="100"/>
        </p:scale>
        <p:origin x="547" y="8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7" name="Rectangle 6"/>
          <p:cNvSpPr/>
          <p:nvPr/>
        </p:nvSpPr>
        <p:spPr>
          <a:xfrm>
            <a:off x="-6843" y="2059012"/>
            <a:ext cx="12195668" cy="18288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365759" y="2166364"/>
            <a:ext cx="11471565" cy="1739347"/>
          </a:xfrm>
        </p:spPr>
        <p:txBody>
          <a:bodyPr tIns="45720" bIns="45720" anchor="ctr">
            <a:normAutofit/>
          </a:bodyPr>
          <a:lstStyle>
            <a:lvl1pPr algn="ctr">
              <a:lnSpc>
                <a:spcPct val="80000"/>
              </a:lnSpc>
              <a:defRPr sz="6000" spc="150" baseline="0"/>
            </a:lvl1pPr>
          </a:lstStyle>
          <a:p>
            <a:r>
              <a:rPr lang="ru-RU" smtClean="0"/>
              <a:t>Образец заголовка</a:t>
            </a:r>
            <a:endParaRPr lang="en-US" dirty="0"/>
          </a:p>
        </p:txBody>
      </p:sp>
      <p:sp>
        <p:nvSpPr>
          <p:cNvPr id="3" name="Subtitle 2"/>
          <p:cNvSpPr>
            <a:spLocks noGrp="1"/>
          </p:cNvSpPr>
          <p:nvPr>
            <p:ph type="subTitle" idx="1"/>
          </p:nvPr>
        </p:nvSpPr>
        <p:spPr>
          <a:xfrm>
            <a:off x="1524000" y="3996250"/>
            <a:ext cx="9144000" cy="1309255"/>
          </a:xfrm>
        </p:spPr>
        <p:txBody>
          <a:bodyPr>
            <a:normAutofit/>
          </a:bodyPr>
          <a:lstStyle>
            <a:lvl1pPr marL="0" indent="0" algn="ctr">
              <a:buNone/>
              <a:defRPr sz="2000"/>
            </a:lvl1pPr>
            <a:lvl2pPr marL="457200" indent="0" algn="ctr">
              <a:buNone/>
              <a:defRPr sz="2000"/>
            </a:lvl2pPr>
            <a:lvl3pPr marL="914400" indent="0" algn="ctr">
              <a:buNone/>
              <a:defRPr sz="20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96DFF08F-DC6B-4601-B491-B0F83F6DD2DA}" type="datetimeFigureOut">
              <a:rPr lang="en-US" dirty="0"/>
              <a:t>4/8/2020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96DFF08F-DC6B-4601-B491-B0F83F6DD2DA}" type="datetimeFigureOut">
              <a:rPr lang="en-US" dirty="0"/>
              <a:t>4/8/2020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7" name="Rectangle 6"/>
          <p:cNvSpPr/>
          <p:nvPr/>
        </p:nvSpPr>
        <p:spPr>
          <a:xfrm>
            <a:off x="9019312" y="0"/>
            <a:ext cx="274320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9160624" y="274638"/>
            <a:ext cx="2402380" cy="5897562"/>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838199" y="274638"/>
            <a:ext cx="7973291" cy="5897562"/>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a:xfrm>
            <a:off x="838200" y="6422854"/>
            <a:ext cx="2743196" cy="365125"/>
          </a:xfrm>
        </p:spPr>
        <p:txBody>
          <a:bodyPr/>
          <a:lstStyle/>
          <a:p>
            <a:fld id="{96DFF08F-DC6B-4601-B491-B0F83F6DD2DA}" type="datetimeFigureOut">
              <a:rPr lang="en-US" dirty="0"/>
              <a:t>4/8/2020</a:t>
            </a:fld>
            <a:endParaRPr lang="en-US" dirty="0"/>
          </a:p>
        </p:txBody>
      </p:sp>
      <p:sp>
        <p:nvSpPr>
          <p:cNvPr id="5" name="Footer Placeholder 4"/>
          <p:cNvSpPr>
            <a:spLocks noGrp="1"/>
          </p:cNvSpPr>
          <p:nvPr>
            <p:ph type="ftr" sz="quarter" idx="11"/>
          </p:nvPr>
        </p:nvSpPr>
        <p:spPr>
          <a:xfrm>
            <a:off x="3776135" y="6422854"/>
            <a:ext cx="4279669" cy="365125"/>
          </a:xfrm>
        </p:spPr>
        <p:txBody>
          <a:bodyPr/>
          <a:lstStyle/>
          <a:p>
            <a:endParaRPr lang="en-US" dirty="0"/>
          </a:p>
        </p:txBody>
      </p:sp>
      <p:sp>
        <p:nvSpPr>
          <p:cNvPr id="6" name="Slide Number Placeholder 5"/>
          <p:cNvSpPr>
            <a:spLocks noGrp="1"/>
          </p:cNvSpPr>
          <p:nvPr>
            <p:ph type="sldNum" sz="quarter" idx="12"/>
          </p:nvPr>
        </p:nvSpPr>
        <p:spPr>
          <a:xfrm>
            <a:off x="8073048" y="6422854"/>
            <a:ext cx="879759" cy="365125"/>
          </a:xfrm>
        </p:spPr>
        <p:txBody>
          <a:bodyPr/>
          <a:lstStyle/>
          <a:p>
            <a:fld id="{4FAB73BC-B049-4115-A692-8D63A059BFB8}"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96DFF08F-DC6B-4601-B491-B0F83F6DD2DA}" type="datetimeFigureOut">
              <a:rPr lang="en-US" dirty="0"/>
              <a:t>4/8/2020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1">
        <a:schemeClr val="bg1"/>
      </p:bgRef>
    </p:bg>
    <p:spTree>
      <p:nvGrpSpPr>
        <p:cNvPr id="1" name=""/>
        <p:cNvGrpSpPr/>
        <p:nvPr/>
      </p:nvGrpSpPr>
      <p:grpSpPr>
        <a:xfrm>
          <a:off x="0" y="0"/>
          <a:ext cx="0" cy="0"/>
          <a:chOff x="0" y="0"/>
          <a:chExt cx="0" cy="0"/>
        </a:xfrm>
      </p:grpSpPr>
      <p:sp>
        <p:nvSpPr>
          <p:cNvPr id="7" name="Rectangle 6"/>
          <p:cNvSpPr/>
          <p:nvPr/>
        </p:nvSpPr>
        <p:spPr>
          <a:xfrm>
            <a:off x="-6843" y="2059012"/>
            <a:ext cx="12195668" cy="18288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33191" y="2208879"/>
            <a:ext cx="10515600" cy="1676400"/>
          </a:xfrm>
        </p:spPr>
        <p:txBody>
          <a:bodyPr anchor="ctr">
            <a:noAutofit/>
          </a:bodyPr>
          <a:lstStyle>
            <a:lvl1pPr algn="ctr">
              <a:lnSpc>
                <a:spcPct val="80000"/>
              </a:lnSpc>
              <a:defRPr sz="6000" b="0" spc="150" baseline="0">
                <a:solidFill>
                  <a:schemeClr val="bg1"/>
                </a:solidFill>
              </a:defRPr>
            </a:lvl1pPr>
          </a:lstStyle>
          <a:p>
            <a:r>
              <a:rPr lang="ru-RU" smtClean="0"/>
              <a:t>Образец заголовка</a:t>
            </a:r>
            <a:endParaRPr lang="en-US" dirty="0"/>
          </a:p>
        </p:txBody>
      </p:sp>
      <p:sp>
        <p:nvSpPr>
          <p:cNvPr id="3" name="Text Placeholder 2"/>
          <p:cNvSpPr>
            <a:spLocks noGrp="1"/>
          </p:cNvSpPr>
          <p:nvPr>
            <p:ph type="body" idx="1"/>
          </p:nvPr>
        </p:nvSpPr>
        <p:spPr>
          <a:xfrm>
            <a:off x="833191" y="4010334"/>
            <a:ext cx="10515600" cy="1174639"/>
          </a:xfrm>
        </p:spPr>
        <p:txBody>
          <a:bodyPr anchor="t">
            <a:normAutofit/>
          </a:bodyPr>
          <a:lstStyle>
            <a:lvl1pPr marL="0" indent="0" algn="ct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lvl1pPr>
              <a:defRPr>
                <a:solidFill>
                  <a:schemeClr val="tx2"/>
                </a:solidFill>
              </a:defRPr>
            </a:lvl1pPr>
          </a:lstStyle>
          <a:p>
            <a:fld id="{96DFF08F-DC6B-4601-B491-B0F83F6DD2DA}" type="datetimeFigureOut">
              <a:rPr lang="en-US" dirty="0"/>
              <a:pPr/>
              <a:t>4/8/2020</a:t>
            </a:fld>
            <a:endParaRPr lang="en-US" dirty="0"/>
          </a:p>
        </p:txBody>
      </p:sp>
      <p:sp>
        <p:nvSpPr>
          <p:cNvPr id="5" name="Footer Placeholder 4"/>
          <p:cNvSpPr>
            <a:spLocks noGrp="1"/>
          </p:cNvSpPr>
          <p:nvPr>
            <p:ph type="ftr" sz="quarter" idx="11"/>
          </p:nvPr>
        </p:nvSpPr>
        <p:spPr/>
        <p:txBody>
          <a:bodyPr/>
          <a:lstStyle>
            <a:lvl1pPr>
              <a:defRPr>
                <a:solidFill>
                  <a:schemeClr val="tx2"/>
                </a:solidFill>
              </a:defRPr>
            </a:lvl1pPr>
          </a:lstStyle>
          <a:p>
            <a:endParaRPr lang="en-US" dirty="0"/>
          </a:p>
        </p:txBody>
      </p:sp>
      <p:sp>
        <p:nvSpPr>
          <p:cNvPr id="6" name="Slide Number Placeholder 5"/>
          <p:cNvSpPr>
            <a:spLocks noGrp="1"/>
          </p:cNvSpPr>
          <p:nvPr>
            <p:ph type="sldNum" sz="quarter" idx="12"/>
          </p:nvPr>
        </p:nvSpPr>
        <p:spPr/>
        <p:txBody>
          <a:bodyPr/>
          <a:lstStyle>
            <a:lvl1pPr>
              <a:defRPr>
                <a:solidFill>
                  <a:schemeClr val="tx2"/>
                </a:solidFill>
              </a:defRPr>
            </a:lvl1pPr>
          </a:lstStyle>
          <a:p>
            <a:fld id="{4FAB73BC-B049-4115-A692-8D63A059BFB8}" type="slidenum">
              <a:rPr lang="en-US" dirty="0"/>
              <a:pPr/>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1205344" y="2011680"/>
            <a:ext cx="4754880" cy="420624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6230391" y="2011680"/>
            <a:ext cx="4754880" cy="420624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96DFF08F-DC6B-4601-B491-B0F83F6DD2DA}" type="datetimeFigureOut">
              <a:rPr lang="en-US" dirty="0"/>
              <a:t>4/8/2020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ru-RU" smtClean="0"/>
              <a:t>Образец заголовка</a:t>
            </a:r>
            <a:endParaRPr lang="en-US" dirty="0"/>
          </a:p>
        </p:txBody>
      </p:sp>
      <p:sp>
        <p:nvSpPr>
          <p:cNvPr id="3" name="Text Placeholder 2"/>
          <p:cNvSpPr>
            <a:spLocks noGrp="1"/>
          </p:cNvSpPr>
          <p:nvPr>
            <p:ph type="body" idx="1"/>
          </p:nvPr>
        </p:nvSpPr>
        <p:spPr>
          <a:xfrm>
            <a:off x="1207008" y="1913470"/>
            <a:ext cx="4754880" cy="743094"/>
          </a:xfrm>
        </p:spPr>
        <p:txBody>
          <a:bodyPr anchor="ctr">
            <a:normAutofit/>
          </a:bodyPr>
          <a:lstStyle>
            <a:lvl1pPr marL="0" indent="0">
              <a:buNone/>
              <a:defRPr sz="21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207008" y="2656566"/>
            <a:ext cx="4754880" cy="356616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6231230" y="1913470"/>
            <a:ext cx="4754880" cy="743094"/>
          </a:xfrm>
        </p:spPr>
        <p:txBody>
          <a:bodyPr anchor="ctr">
            <a:normAutofit/>
          </a:bodyPr>
          <a:lstStyle>
            <a:lvl1pPr marL="0" indent="0">
              <a:buNone/>
              <a:defRPr sz="21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6231230" y="2656564"/>
            <a:ext cx="4754880" cy="356616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96DFF08F-DC6B-4601-B491-B0F83F6DD2DA}" type="datetimeFigureOut">
              <a:rPr lang="en-US" dirty="0"/>
              <a:t>4/8/2020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96DFF08F-DC6B-4601-B491-B0F83F6DD2DA}" type="datetimeFigureOut">
              <a:rPr lang="en-US" dirty="0"/>
              <a:t>4/8/2020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6DFF08F-DC6B-4601-B491-B0F83F6DD2DA}" type="datetimeFigureOut">
              <a:rPr lang="en-US" dirty="0"/>
              <a:t>4/8/2020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a:xfrm>
            <a:off x="1207008" y="2120054"/>
            <a:ext cx="6126480" cy="411480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7789023" y="2147486"/>
            <a:ext cx="3200400" cy="3432319"/>
          </a:xfrm>
        </p:spPr>
        <p:txBody>
          <a:bodyPr>
            <a:normAutofit/>
          </a:bodyPr>
          <a:lstStyle>
            <a:lvl1pPr marL="0" indent="0">
              <a:lnSpc>
                <a:spcPct val="95000"/>
              </a:lnSpc>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96DFF08F-DC6B-4601-B491-B0F83F6DD2DA}" type="datetimeFigureOut">
              <a:rPr lang="en-US" dirty="0"/>
              <a:t>4/8/2020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1280160" y="2211494"/>
            <a:ext cx="6126480" cy="3931920"/>
          </a:xfrm>
          <a:solidFill>
            <a:schemeClr val="tx2">
              <a:lumMod val="60000"/>
              <a:lumOff val="40000"/>
            </a:schemeClr>
          </a:solidFill>
        </p:spPr>
        <p:txBody>
          <a:bodyPr tIns="365760" anchor="t"/>
          <a:lstStyle>
            <a:lvl1pPr marL="0" indent="0" algn="ctr">
              <a:buNone/>
              <a:defRPr sz="3200">
                <a:solidFill>
                  <a:schemeClr val="tx1">
                    <a:lumMod val="50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7790688" y="2150621"/>
            <a:ext cx="3200400" cy="3429000"/>
          </a:xfrm>
        </p:spPr>
        <p:txBody>
          <a:bodyPr>
            <a:normAutofit/>
          </a:bodyPr>
          <a:lstStyle>
            <a:lvl1pPr marL="0" indent="0">
              <a:lnSpc>
                <a:spcPct val="95000"/>
              </a:lnSpc>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96DFF08F-DC6B-4601-B491-B0F83F6DD2DA}" type="datetimeFigureOut">
              <a:rPr lang="en-US" dirty="0"/>
              <a:t>4/8/2020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Rectangle 6"/>
          <p:cNvSpPr/>
          <p:nvPr/>
        </p:nvSpPr>
        <p:spPr>
          <a:xfrm>
            <a:off x="483" y="176109"/>
            <a:ext cx="12188952" cy="164591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202919" y="284176"/>
            <a:ext cx="9784080" cy="1508760"/>
          </a:xfrm>
          <a:prstGeom prst="rect">
            <a:avLst/>
          </a:prstGeom>
        </p:spPr>
        <p:txBody>
          <a:bodyPr vert="horz" lIns="91440" tIns="45720" rIns="91440" bIns="45720" rtlCol="0" anchor="ctr">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1202919" y="2011680"/>
            <a:ext cx="9784080" cy="420624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1202266" y="6422854"/>
            <a:ext cx="3000894" cy="365125"/>
          </a:xfrm>
          <a:prstGeom prst="rect">
            <a:avLst/>
          </a:prstGeom>
        </p:spPr>
        <p:txBody>
          <a:bodyPr vert="horz" lIns="91440" tIns="45720" rIns="45720" bIns="45720" rtlCol="0" anchor="ctr"/>
          <a:lstStyle>
            <a:lvl1pPr algn="l">
              <a:defRPr sz="1050">
                <a:solidFill>
                  <a:schemeClr val="tx1"/>
                </a:solidFill>
              </a:defRPr>
            </a:lvl1pPr>
          </a:lstStyle>
          <a:p>
            <a:fld id="{96DFF08F-DC6B-4601-B491-B0F83F6DD2DA}" type="datetimeFigureOut">
              <a:rPr lang="en-US" dirty="0"/>
              <a:pPr/>
              <a:t>4/8/2020</a:t>
            </a:fld>
            <a:endParaRPr lang="en-US" dirty="0"/>
          </a:p>
        </p:txBody>
      </p:sp>
      <p:sp>
        <p:nvSpPr>
          <p:cNvPr id="5" name="Footer Placeholder 4"/>
          <p:cNvSpPr>
            <a:spLocks noGrp="1"/>
          </p:cNvSpPr>
          <p:nvPr>
            <p:ph type="ftr" sz="quarter" idx="3"/>
          </p:nvPr>
        </p:nvSpPr>
        <p:spPr>
          <a:xfrm>
            <a:off x="5596471" y="6422854"/>
            <a:ext cx="5044440" cy="365125"/>
          </a:xfrm>
          <a:prstGeom prst="rect">
            <a:avLst/>
          </a:prstGeom>
        </p:spPr>
        <p:txBody>
          <a:bodyPr vert="horz" lIns="91440" tIns="45720" rIns="91440" bIns="45720" rtlCol="0" anchor="ctr"/>
          <a:lstStyle>
            <a:lvl1pPr algn="r">
              <a:defRPr sz="1050">
                <a:solidFill>
                  <a:schemeClr val="tx1"/>
                </a:solidFill>
              </a:defRPr>
            </a:lvl1pPr>
          </a:lstStyle>
          <a:p>
            <a:endParaRPr lang="en-US" dirty="0"/>
          </a:p>
        </p:txBody>
      </p:sp>
      <p:sp>
        <p:nvSpPr>
          <p:cNvPr id="6" name="Slide Number Placeholder 5"/>
          <p:cNvSpPr>
            <a:spLocks noGrp="1"/>
          </p:cNvSpPr>
          <p:nvPr>
            <p:ph type="sldNum" sz="quarter" idx="4"/>
          </p:nvPr>
        </p:nvSpPr>
        <p:spPr>
          <a:xfrm>
            <a:off x="10658927" y="6422854"/>
            <a:ext cx="946264" cy="365125"/>
          </a:xfrm>
          <a:prstGeom prst="rect">
            <a:avLst/>
          </a:prstGeom>
        </p:spPr>
        <p:txBody>
          <a:bodyPr vert="horz" lIns="45720" tIns="45720" rIns="91440" bIns="45720" rtlCol="0" anchor="ctr"/>
          <a:lstStyle>
            <a:lvl1pPr algn="l">
              <a:defRPr sz="1200" b="0">
                <a:solidFill>
                  <a:schemeClr val="tx1"/>
                </a:solidFill>
              </a:defRPr>
            </a:lvl1pPr>
          </a:lstStyle>
          <a:p>
            <a:fld id="{4FAB73BC-B049-4115-A692-8D63A059BFB8}" type="slidenum">
              <a:rPr lang="en-US" dirty="0"/>
              <a:pPr/>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85000"/>
        </a:lnSpc>
        <a:spcBef>
          <a:spcPct val="0"/>
        </a:spcBef>
        <a:buNone/>
        <a:defRPr sz="4000" kern="1200" cap="all" baseline="0">
          <a:solidFill>
            <a:schemeClr val="bg2"/>
          </a:solidFill>
          <a:latin typeface="+mj-lt"/>
          <a:ea typeface="+mj-ea"/>
          <a:cs typeface="+mj-cs"/>
        </a:defRPr>
      </a:lvl1pPr>
    </p:titleStyle>
    <p:bodyStyle>
      <a:lvl1pPr marL="182880" indent="-182880" algn="l" defTabSz="914400" rtl="0" eaLnBrk="1" latinLnBrk="0" hangingPunct="1">
        <a:lnSpc>
          <a:spcPct val="90000"/>
        </a:lnSpc>
        <a:spcBef>
          <a:spcPts val="1200"/>
        </a:spcBef>
        <a:spcAft>
          <a:spcPts val="200"/>
        </a:spcAft>
        <a:buClr>
          <a:schemeClr val="tx1"/>
        </a:buClr>
        <a:buFont typeface="Wingdings" pitchFamily="2" charset="2"/>
        <a:buChar char=""/>
        <a:defRPr sz="2200" kern="1200">
          <a:solidFill>
            <a:schemeClr val="tx1"/>
          </a:solidFill>
          <a:latin typeface="+mn-lt"/>
          <a:ea typeface="+mn-ea"/>
          <a:cs typeface="+mn-cs"/>
        </a:defRPr>
      </a:lvl1pPr>
      <a:lvl2pPr marL="411480" indent="-182880" algn="l" defTabSz="914400" rtl="0" eaLnBrk="1" latinLnBrk="0" hangingPunct="1">
        <a:lnSpc>
          <a:spcPct val="90000"/>
        </a:lnSpc>
        <a:spcBef>
          <a:spcPts val="200"/>
        </a:spcBef>
        <a:spcAft>
          <a:spcPts val="400"/>
        </a:spcAft>
        <a:buClr>
          <a:schemeClr val="tx1"/>
        </a:buClr>
        <a:buFont typeface="Wingdings" pitchFamily="2" charset="2"/>
        <a:buChar char=""/>
        <a:defRPr sz="2000" kern="1200">
          <a:solidFill>
            <a:schemeClr val="tx1"/>
          </a:solidFill>
          <a:latin typeface="+mn-lt"/>
          <a:ea typeface="+mn-ea"/>
          <a:cs typeface="+mn-cs"/>
        </a:defRPr>
      </a:lvl2pPr>
      <a:lvl3pPr marL="640080" indent="-182880" algn="l" defTabSz="914400" rtl="0" eaLnBrk="1" latinLnBrk="0" hangingPunct="1">
        <a:lnSpc>
          <a:spcPct val="90000"/>
        </a:lnSpc>
        <a:spcBef>
          <a:spcPts val="200"/>
        </a:spcBef>
        <a:spcAft>
          <a:spcPts val="400"/>
        </a:spcAft>
        <a:buClr>
          <a:schemeClr val="tx1"/>
        </a:buClr>
        <a:buFont typeface="Wingdings" pitchFamily="2" charset="2"/>
        <a:buChar char=""/>
        <a:defRPr sz="1800" kern="1200">
          <a:solidFill>
            <a:schemeClr val="tx1"/>
          </a:solidFill>
          <a:latin typeface="+mn-lt"/>
          <a:ea typeface="+mn-ea"/>
          <a:cs typeface="+mn-cs"/>
        </a:defRPr>
      </a:lvl3pPr>
      <a:lvl4pPr marL="868680" indent="-18288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4pPr>
      <a:lvl5pPr marL="1097280" indent="-18288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5pPr>
      <a:lvl6pPr marL="1284600" indent="-22860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6pPr>
      <a:lvl7pPr marL="1471800" indent="-22860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7pPr>
      <a:lvl8pPr marL="1629000" indent="-22860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8pPr>
      <a:lvl9pPr marL="1806200" indent="-22860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r>
              <a:rPr lang="ru-RU" dirty="0" smtClean="0"/>
              <a:t>Детский   травматизм</a:t>
            </a:r>
            <a:br>
              <a:rPr lang="ru-RU" dirty="0" smtClean="0"/>
            </a:br>
            <a:r>
              <a:rPr lang="ru-RU" dirty="0" smtClean="0"/>
              <a:t>и   его   профилактика</a:t>
            </a:r>
            <a:endParaRPr lang="ru-RU" dirty="0"/>
          </a:p>
        </p:txBody>
      </p:sp>
      <p:sp>
        <p:nvSpPr>
          <p:cNvPr id="3" name="Подзаголовок 2"/>
          <p:cNvSpPr>
            <a:spLocks noGrp="1"/>
          </p:cNvSpPr>
          <p:nvPr>
            <p:ph type="subTitle" idx="1"/>
          </p:nvPr>
        </p:nvSpPr>
        <p:spPr/>
        <p:txBody>
          <a:bodyPr/>
          <a:lstStyle/>
          <a:p>
            <a:endParaRPr lang="ru-RU"/>
          </a:p>
        </p:txBody>
      </p:sp>
    </p:spTree>
    <p:extLst>
      <p:ext uri="{BB962C8B-B14F-4D97-AF65-F5344CB8AC3E}">
        <p14:creationId xmlns:p14="http://schemas.microsoft.com/office/powerpoint/2010/main" val="338178893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a:t>Профилактика бытового и уличного травматизма</a:t>
            </a:r>
            <a:r>
              <a:rPr lang="ru-RU" dirty="0"/>
              <a:t/>
            </a:r>
            <a:br>
              <a:rPr lang="ru-RU" dirty="0"/>
            </a:br>
            <a:endParaRPr lang="ru-RU" dirty="0"/>
          </a:p>
        </p:txBody>
      </p:sp>
      <p:sp>
        <p:nvSpPr>
          <p:cNvPr id="3" name="Объект 2"/>
          <p:cNvSpPr>
            <a:spLocks noGrp="1"/>
          </p:cNvSpPr>
          <p:nvPr>
            <p:ph idx="1"/>
          </p:nvPr>
        </p:nvSpPr>
        <p:spPr>
          <a:xfrm>
            <a:off x="357530" y="2106571"/>
            <a:ext cx="9784080" cy="4206240"/>
          </a:xfrm>
        </p:spPr>
        <p:txBody>
          <a:bodyPr>
            <a:normAutofit fontScale="70000" lnSpcReduction="20000"/>
          </a:bodyPr>
          <a:lstStyle/>
          <a:p>
            <a:pPr marL="0" indent="0">
              <a:buNone/>
            </a:pPr>
            <a:r>
              <a:rPr lang="ru-RU" sz="2800" dirty="0">
                <a:solidFill>
                  <a:srgbClr val="FF0000"/>
                </a:solidFill>
              </a:rPr>
              <a:t>6. Поражение электрическим током.</a:t>
            </a:r>
          </a:p>
          <a:p>
            <a:pPr marL="0" indent="0">
              <a:buNone/>
            </a:pPr>
            <a:r>
              <a:rPr lang="ru-RU" sz="2400" dirty="0"/>
              <a:t>Дети могут получить серьёзные повреждения, воткнув пальцы или другие </a:t>
            </a:r>
            <a:endParaRPr lang="ru-RU" sz="2400" dirty="0" smtClean="0"/>
          </a:p>
          <a:p>
            <a:pPr marL="0" indent="0">
              <a:buNone/>
            </a:pPr>
            <a:r>
              <a:rPr lang="ru-RU" sz="2400" dirty="0" smtClean="0"/>
              <a:t>предметы </a:t>
            </a:r>
            <a:r>
              <a:rPr lang="ru-RU" sz="2400" dirty="0"/>
              <a:t>в электрические розетки; их нужно закрывать, чтобы </a:t>
            </a:r>
            <a:r>
              <a:rPr lang="ru-RU" sz="2400" dirty="0" smtClean="0"/>
              <a:t>предотвратить</a:t>
            </a:r>
          </a:p>
          <a:p>
            <a:pPr marL="0" indent="0">
              <a:buNone/>
            </a:pPr>
            <a:r>
              <a:rPr lang="ru-RU" sz="2400" dirty="0" smtClean="0"/>
              <a:t> </a:t>
            </a:r>
            <a:r>
              <a:rPr lang="ru-RU" sz="2400" dirty="0" err="1"/>
              <a:t>травмирование</a:t>
            </a:r>
            <a:r>
              <a:rPr lang="ru-RU" sz="2400" dirty="0"/>
              <a:t>. Электрические провода должны быть недоступны детям, на всех проводах в доме должна быть исправна изоляция, желательно убирать провода в </a:t>
            </a:r>
            <a:endParaRPr lang="ru-RU" sz="2400" dirty="0" smtClean="0"/>
          </a:p>
          <a:p>
            <a:pPr marL="0" indent="0">
              <a:buNone/>
            </a:pPr>
            <a:r>
              <a:rPr lang="ru-RU" sz="2400" dirty="0" smtClean="0"/>
              <a:t>короба </a:t>
            </a:r>
            <a:r>
              <a:rPr lang="ru-RU" sz="2400" dirty="0"/>
              <a:t>или под плинтусы. Важно объяснить ребёнку опасность игры с проводами и электроприборами.</a:t>
            </a:r>
          </a:p>
          <a:p>
            <a:pPr marL="0" indent="0">
              <a:buNone/>
            </a:pPr>
            <a:r>
              <a:rPr lang="ru-RU" sz="2800" dirty="0">
                <a:solidFill>
                  <a:srgbClr val="FF0000"/>
                </a:solidFill>
              </a:rPr>
              <a:t>7. Утопление.</a:t>
            </a:r>
          </a:p>
          <a:p>
            <a:pPr marL="0" indent="0">
              <a:buNone/>
            </a:pPr>
            <a:r>
              <a:rPr lang="ru-RU" sz="2400" dirty="0"/>
              <a:t>Как правило, родители боятся за своих детей, отпуская на открытый водоём или в бассейн. Однако опасность представляют также ванна и колодец, а для маленьких детей и ведро, таз или раковина с водой, бочок унитаза, даже сам унитаз. Необходимо присматривать за ребёнком во время купания, нельзя оставлять маленьких детей наедине с ёмкостями, полными воды, отпускать детей одних к колодцу. Кроме того, следует учить ребёнка плавать, начиная с раннего возраста, и обучить правилам поведения в бассейне, ванне и на открытом водоёме.</a:t>
            </a:r>
          </a:p>
        </p:txBody>
      </p:sp>
      <p:pic>
        <p:nvPicPr>
          <p:cNvPr id="4" name="Рисунок 3"/>
          <p:cNvPicPr>
            <a:picLocks noChangeAspect="1"/>
          </p:cNvPicPr>
          <p:nvPr/>
        </p:nvPicPr>
        <p:blipFill rotWithShape="1">
          <a:blip r:embed="rId2" cstate="email">
            <a:extLst>
              <a:ext uri="{28A0092B-C50C-407E-A947-70E740481C1C}">
                <a14:useLocalDpi xmlns:a14="http://schemas.microsoft.com/office/drawing/2010/main"/>
              </a:ext>
            </a:extLst>
          </a:blip>
          <a:srcRect b="-1469"/>
          <a:stretch/>
        </p:blipFill>
        <p:spPr>
          <a:xfrm>
            <a:off x="9095117" y="828136"/>
            <a:ext cx="3096883" cy="2967486"/>
          </a:xfrm>
          <a:prstGeom prst="rect">
            <a:avLst/>
          </a:prstGeom>
        </p:spPr>
      </p:pic>
    </p:spTree>
    <p:extLst>
      <p:ext uri="{BB962C8B-B14F-4D97-AF65-F5344CB8AC3E}">
        <p14:creationId xmlns:p14="http://schemas.microsoft.com/office/powerpoint/2010/main" val="348191835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a:t>Профилактика транспортного травматизма</a:t>
            </a:r>
            <a:r>
              <a:rPr lang="ru-RU" dirty="0"/>
              <a:t/>
            </a:r>
            <a:br>
              <a:rPr lang="ru-RU" dirty="0"/>
            </a:br>
            <a:endParaRPr lang="ru-RU" dirty="0"/>
          </a:p>
        </p:txBody>
      </p:sp>
      <p:sp>
        <p:nvSpPr>
          <p:cNvPr id="3" name="Объект 2"/>
          <p:cNvSpPr>
            <a:spLocks noGrp="1"/>
          </p:cNvSpPr>
          <p:nvPr>
            <p:ph idx="1"/>
          </p:nvPr>
        </p:nvSpPr>
        <p:spPr>
          <a:xfrm>
            <a:off x="383410" y="2184208"/>
            <a:ext cx="9784080" cy="4206240"/>
          </a:xfrm>
        </p:spPr>
        <p:txBody>
          <a:bodyPr>
            <a:normAutofit fontScale="77500" lnSpcReduction="20000"/>
          </a:bodyPr>
          <a:lstStyle/>
          <a:p>
            <a:pPr marL="0" indent="0">
              <a:buNone/>
            </a:pPr>
            <a:r>
              <a:rPr lang="ru-RU" dirty="0" smtClean="0"/>
              <a:t>Взрослые </a:t>
            </a:r>
            <a:r>
              <a:rPr lang="ru-RU" dirty="0"/>
              <a:t>обязаны обучить ребёнка правилам поведения на дороге, в машине и общественном транспорте, а также обеспечить безопасность ребёнка в транспорте. Малышам до пяти лет особенно опасно находиться на дороге – с ними всегда должны быть взрослые. Необходимо следить, чтобы дети не выбегали на дорогу, а также не играли и не бегали рядом с проезжей частью.</a:t>
            </a:r>
          </a:p>
          <a:p>
            <a:pPr marL="0" indent="0">
              <a:buNone/>
            </a:pPr>
            <a:r>
              <a:rPr lang="ru-RU" dirty="0"/>
              <a:t>Крайне важно научить ребёнка правильно переходить дорогу:</a:t>
            </a:r>
          </a:p>
          <a:p>
            <a:pPr marL="0" indent="0">
              <a:buNone/>
            </a:pPr>
            <a:r>
              <a:rPr lang="ru-RU" dirty="0"/>
              <a:t>1) остановиться на обочине;</a:t>
            </a:r>
            <a:br>
              <a:rPr lang="ru-RU" dirty="0"/>
            </a:br>
            <a:r>
              <a:rPr lang="ru-RU" dirty="0"/>
              <a:t>2) посмотреть в обе стороны, убедиться, что машин или других транспортных средств на дороге нет;</a:t>
            </a:r>
            <a:br>
              <a:rPr lang="ru-RU" dirty="0"/>
            </a:br>
            <a:r>
              <a:rPr lang="ru-RU" dirty="0"/>
              <a:t>3) переходя дорогу, держаться за руку взрослого или ребёнка старшего возраста;</a:t>
            </a:r>
            <a:br>
              <a:rPr lang="ru-RU" dirty="0"/>
            </a:br>
            <a:r>
              <a:rPr lang="ru-RU" dirty="0"/>
              <a:t>4) идти, но ни в коем случае не бежать;</a:t>
            </a:r>
            <a:br>
              <a:rPr lang="ru-RU" dirty="0"/>
            </a:br>
            <a:r>
              <a:rPr lang="ru-RU" dirty="0"/>
              <a:t>5) переходить дорогу только в установленных местах и на зелёный сигнал светофора.</a:t>
            </a:r>
          </a:p>
          <a:p>
            <a:pPr marL="0" indent="0">
              <a:buNone/>
            </a:pPr>
            <a:r>
              <a:rPr lang="ru-RU" dirty="0"/>
              <a:t>Старших детей необходимо научить присматривать за младшими.</a:t>
            </a:r>
          </a:p>
          <a:p>
            <a:pPr marL="0" indent="0">
              <a:buNone/>
            </a:pPr>
            <a:r>
              <a:rPr lang="ru-RU" dirty="0"/>
              <a:t>Несчастные случаи при езде на велосипеде являются распространённой причиной травматизма и даже смерти среди детей старшего возраста. Таких случаев можно избежать, если родственники и родители будут учить ребёнка безопасному поведению при езде на велосипеде. Детям нужно надевать на голову шлемы и другие приспособления для защиты.</a:t>
            </a:r>
          </a:p>
          <a:p>
            <a:pPr marL="0" indent="0">
              <a:buNone/>
            </a:pPr>
            <a:r>
              <a:rPr lang="ru-RU" dirty="0"/>
              <a:t>Детей нельзя сажать на переднее сидение машины. При перевозке ребёнка в автомобиле, необходимо использовать специальное кресло и ремни безопасности.</a:t>
            </a:r>
          </a:p>
          <a:p>
            <a:endParaRPr lang="ru-RU" dirty="0"/>
          </a:p>
        </p:txBody>
      </p:sp>
      <p:pic>
        <p:nvPicPr>
          <p:cNvPr id="4" name="Рисунок 3"/>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9569570" y="163902"/>
            <a:ext cx="2622430" cy="2208363"/>
          </a:xfrm>
          <a:prstGeom prst="rect">
            <a:avLst/>
          </a:prstGeom>
        </p:spPr>
      </p:pic>
    </p:spTree>
    <p:extLst>
      <p:ext uri="{BB962C8B-B14F-4D97-AF65-F5344CB8AC3E}">
        <p14:creationId xmlns:p14="http://schemas.microsoft.com/office/powerpoint/2010/main" val="203249332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Виды   травм</a:t>
            </a:r>
            <a:endParaRPr lang="ru-RU" dirty="0"/>
          </a:p>
        </p:txBody>
      </p:sp>
      <p:sp>
        <p:nvSpPr>
          <p:cNvPr id="3" name="Объект 2"/>
          <p:cNvSpPr>
            <a:spLocks noGrp="1"/>
          </p:cNvSpPr>
          <p:nvPr>
            <p:ph idx="1"/>
          </p:nvPr>
        </p:nvSpPr>
        <p:spPr/>
        <p:txBody>
          <a:bodyPr>
            <a:normAutofit lnSpcReduction="10000"/>
          </a:bodyPr>
          <a:lstStyle/>
          <a:p>
            <a:r>
              <a:rPr lang="ru-RU" sz="3200" b="1" dirty="0"/>
              <a:t>Бытовой травматизм</a:t>
            </a:r>
            <a:endParaRPr lang="ru-RU" sz="3200" dirty="0"/>
          </a:p>
          <a:p>
            <a:endParaRPr lang="ru-RU" sz="3200" dirty="0"/>
          </a:p>
          <a:p>
            <a:r>
              <a:rPr lang="ru-RU" sz="3200" b="1" dirty="0"/>
              <a:t>Уличный </a:t>
            </a:r>
            <a:r>
              <a:rPr lang="ru-RU" sz="3200" b="1" dirty="0" smtClean="0"/>
              <a:t>травматизм</a:t>
            </a:r>
          </a:p>
          <a:p>
            <a:endParaRPr lang="ru-RU" sz="3200" b="1" dirty="0" smtClean="0"/>
          </a:p>
          <a:p>
            <a:r>
              <a:rPr lang="ru-RU" sz="3200" b="1" dirty="0" smtClean="0"/>
              <a:t>Спортивные травмы</a:t>
            </a:r>
          </a:p>
          <a:p>
            <a:endParaRPr lang="ru-RU" sz="3200" b="1" dirty="0" smtClean="0"/>
          </a:p>
          <a:p>
            <a:r>
              <a:rPr lang="ru-RU" sz="3200" b="1" dirty="0" smtClean="0"/>
              <a:t>Транспортный травматизм</a:t>
            </a:r>
            <a:endParaRPr lang="ru-RU" sz="3200" dirty="0"/>
          </a:p>
          <a:p>
            <a:endParaRPr lang="ru-RU" dirty="0"/>
          </a:p>
        </p:txBody>
      </p:sp>
    </p:spTree>
    <p:extLst>
      <p:ext uri="{BB962C8B-B14F-4D97-AF65-F5344CB8AC3E}">
        <p14:creationId xmlns:p14="http://schemas.microsoft.com/office/powerpoint/2010/main" val="177596545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Бытовой   травматизм</a:t>
            </a:r>
            <a:endParaRPr lang="ru-RU" dirty="0"/>
          </a:p>
        </p:txBody>
      </p:sp>
      <p:sp>
        <p:nvSpPr>
          <p:cNvPr id="3" name="Объект 2"/>
          <p:cNvSpPr>
            <a:spLocks noGrp="1"/>
          </p:cNvSpPr>
          <p:nvPr>
            <p:ph idx="1"/>
          </p:nvPr>
        </p:nvSpPr>
        <p:spPr>
          <a:xfrm>
            <a:off x="538685" y="1977174"/>
            <a:ext cx="9784080" cy="4206240"/>
          </a:xfrm>
        </p:spPr>
        <p:txBody>
          <a:bodyPr>
            <a:normAutofit/>
          </a:bodyPr>
          <a:lstStyle/>
          <a:p>
            <a:pPr marL="0" indent="0">
              <a:buNone/>
            </a:pPr>
            <a:r>
              <a:rPr lang="ru-RU" dirty="0" smtClean="0"/>
              <a:t>Основные </a:t>
            </a:r>
            <a:r>
              <a:rPr lang="ru-RU" dirty="0"/>
              <a:t>виды травм, которые дети могут получить дома:</a:t>
            </a:r>
          </a:p>
          <a:p>
            <a:pPr marL="0" indent="0">
              <a:buNone/>
            </a:pPr>
            <a:r>
              <a:rPr lang="ru-RU" dirty="0"/>
              <a:t>1) ушибы, гематомы, ссадины – 38 %;</a:t>
            </a:r>
            <a:br>
              <a:rPr lang="ru-RU" dirty="0"/>
            </a:br>
            <a:r>
              <a:rPr lang="ru-RU" dirty="0"/>
              <a:t>2) раны – 25 %;</a:t>
            </a:r>
            <a:br>
              <a:rPr lang="ru-RU" dirty="0"/>
            </a:br>
            <a:r>
              <a:rPr lang="ru-RU" dirty="0"/>
              <a:t>3) переломы – 22 %;</a:t>
            </a:r>
            <a:br>
              <a:rPr lang="ru-RU" dirty="0"/>
            </a:br>
            <a:r>
              <a:rPr lang="ru-RU" dirty="0"/>
              <a:t>4) ожоги, отравления, черепно-мозговая травма – 15 %.</a:t>
            </a:r>
          </a:p>
          <a:p>
            <a:pPr marL="0" indent="0">
              <a:buNone/>
            </a:pPr>
            <a:r>
              <a:rPr lang="ru-RU" dirty="0"/>
              <a:t>Детские бытовые травмы вызывает ряд причин. Прежде всего, это недостаточный надзор или его отсутствие. Не менее значительный фактор – недостаточная воспитательная работа с детьми. Также к травмам приводят нехватка оборудованных мест для игр, проломы и недостаточная прочность ограждений на высотах, доступность бытовых ядов, в том числе, моющих средств</a:t>
            </a:r>
            <a:r>
              <a:rPr lang="ru-RU" dirty="0" smtClean="0"/>
              <a:t>.</a:t>
            </a:r>
            <a:endParaRPr lang="ru-RU" dirty="0"/>
          </a:p>
        </p:txBody>
      </p:sp>
      <p:pic>
        <p:nvPicPr>
          <p:cNvPr id="2052" name="Picture 4" descr="https://avatars.mds.yandex.net/get-zen_doc/142473/pub_5cb6d3bb9abb9f00b0967c4e_5cb6d414ae974200b46d7e97/scale_1200"/>
          <p:cNvPicPr>
            <a:picLocks noChangeAspect="1" noChangeArrowheads="1"/>
          </p:cNvPicPr>
          <p:nvPr/>
        </p:nvPicPr>
        <p:blipFill rotWithShape="1">
          <a:blip r:embed="rId2" cstate="email">
            <a:extLst>
              <a:ext uri="{28A0092B-C50C-407E-A947-70E740481C1C}">
                <a14:useLocalDpi xmlns:a14="http://schemas.microsoft.com/office/drawing/2010/main"/>
              </a:ext>
            </a:extLst>
          </a:blip>
          <a:srcRect l="-11045" t="-7418"/>
          <a:stretch/>
        </p:blipFill>
        <p:spPr bwMode="auto">
          <a:xfrm>
            <a:off x="8458007" y="1663540"/>
            <a:ext cx="3729515" cy="212345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6132828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Уличный  травматизм</a:t>
            </a:r>
            <a:endParaRPr lang="ru-RU" dirty="0"/>
          </a:p>
        </p:txBody>
      </p:sp>
      <p:sp>
        <p:nvSpPr>
          <p:cNvPr id="3" name="Объект 2"/>
          <p:cNvSpPr>
            <a:spLocks noGrp="1"/>
          </p:cNvSpPr>
          <p:nvPr>
            <p:ph idx="1"/>
          </p:nvPr>
        </p:nvSpPr>
        <p:spPr>
          <a:xfrm>
            <a:off x="271266" y="2106571"/>
            <a:ext cx="9784080" cy="4206240"/>
          </a:xfrm>
        </p:spPr>
        <p:txBody>
          <a:bodyPr>
            <a:normAutofit fontScale="92500"/>
          </a:bodyPr>
          <a:lstStyle/>
          <a:p>
            <a:pPr marL="0" indent="0">
              <a:buNone/>
            </a:pPr>
            <a:r>
              <a:rPr lang="ru-RU" dirty="0"/>
              <a:t>Улица, бесспорно, одно из наиболее </a:t>
            </a:r>
            <a:r>
              <a:rPr lang="ru-RU" dirty="0" err="1"/>
              <a:t>травмоопасных</a:t>
            </a:r>
            <a:r>
              <a:rPr lang="ru-RU" dirty="0"/>
              <a:t> мест. </a:t>
            </a:r>
            <a:endParaRPr lang="ru-RU" dirty="0" smtClean="0"/>
          </a:p>
          <a:p>
            <a:pPr marL="0" indent="0">
              <a:buNone/>
            </a:pPr>
            <a:r>
              <a:rPr lang="ru-RU" dirty="0" smtClean="0"/>
              <a:t>Гораздо </a:t>
            </a:r>
            <a:r>
              <a:rPr lang="ru-RU" dirty="0"/>
              <a:t>чаще, чем в доме, дети на улице получают переломы </a:t>
            </a:r>
            <a:endParaRPr lang="ru-RU" dirty="0" smtClean="0"/>
          </a:p>
          <a:p>
            <a:pPr marL="0" indent="0">
              <a:buNone/>
            </a:pPr>
            <a:r>
              <a:rPr lang="ru-RU" dirty="0" smtClean="0"/>
              <a:t>конечностей </a:t>
            </a:r>
            <a:r>
              <a:rPr lang="ru-RU" dirty="0"/>
              <a:t>(28 % случаев), вывихи (12 % случаев), </a:t>
            </a:r>
            <a:endParaRPr lang="ru-RU" dirty="0" smtClean="0"/>
          </a:p>
          <a:p>
            <a:pPr marL="0" indent="0">
              <a:buNone/>
            </a:pPr>
            <a:r>
              <a:rPr lang="ru-RU" dirty="0" smtClean="0"/>
              <a:t>черепно-мозговую </a:t>
            </a:r>
            <a:r>
              <a:rPr lang="ru-RU" dirty="0"/>
              <a:t>травму. Летом существенно возрастает опасность утопления.</a:t>
            </a:r>
          </a:p>
          <a:p>
            <a:pPr marL="0" indent="0">
              <a:buNone/>
            </a:pPr>
            <a:r>
              <a:rPr lang="ru-RU" dirty="0"/>
              <a:t>К основным причинам уличного травматизма можно отнести плохое состояние пешеходных зон (плохое освещение, гололёд, листопад, </a:t>
            </a:r>
            <a:r>
              <a:rPr lang="ru-RU" dirty="0" err="1"/>
              <a:t>неблагоустроенность</a:t>
            </a:r>
            <a:r>
              <a:rPr lang="ru-RU" dirty="0"/>
              <a:t> улиц), нарушение техники безопасности при занятиях уличным спортом, плавании, нахождении на высоте (например, на горке), отсутствие или неисправность ограждений на высотах (в том числе, на мостах), доступность высот (крыш гаражей и зданий, заброшенных строек, </a:t>
            </a:r>
            <a:r>
              <a:rPr lang="ru-RU" dirty="0" err="1"/>
              <a:t>недостроев</a:t>
            </a:r>
            <a:r>
              <a:rPr lang="ru-RU" dirty="0"/>
              <a:t> и др.). Также к важным причинам относятся недостаточный присмотр за детьми, слабая воспитательная работа со стороны взрослых.</a:t>
            </a:r>
          </a:p>
          <a:p>
            <a:endParaRPr lang="ru-RU" dirty="0"/>
          </a:p>
        </p:txBody>
      </p:sp>
      <p:pic>
        <p:nvPicPr>
          <p:cNvPr id="4" name="Рисунок 3"/>
          <p:cNvPicPr>
            <a:picLocks noChangeAspect="1"/>
          </p:cNvPicPr>
          <p:nvPr/>
        </p:nvPicPr>
        <p:blipFill>
          <a:blip r:embed="rId2"/>
          <a:stretch>
            <a:fillRect/>
          </a:stretch>
        </p:blipFill>
        <p:spPr>
          <a:xfrm>
            <a:off x="8305800" y="139540"/>
            <a:ext cx="3886200" cy="3048000"/>
          </a:xfrm>
          <a:prstGeom prst="rect">
            <a:avLst/>
          </a:prstGeom>
        </p:spPr>
      </p:pic>
    </p:spTree>
    <p:extLst>
      <p:ext uri="{BB962C8B-B14F-4D97-AF65-F5344CB8AC3E}">
        <p14:creationId xmlns:p14="http://schemas.microsoft.com/office/powerpoint/2010/main" val="59723103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
            </a:r>
            <a:br>
              <a:rPr lang="ru-RU" dirty="0" smtClean="0"/>
            </a:br>
            <a:r>
              <a:rPr lang="ru-RU" sz="4400" dirty="0" smtClean="0"/>
              <a:t>Спортивные   травмы</a:t>
            </a:r>
            <a:r>
              <a:rPr lang="ru-RU" sz="4400" dirty="0"/>
              <a:t/>
            </a:r>
            <a:br>
              <a:rPr lang="ru-RU" sz="4400" dirty="0"/>
            </a:br>
            <a:endParaRPr lang="ru-RU" sz="4400" dirty="0"/>
          </a:p>
        </p:txBody>
      </p:sp>
      <p:sp>
        <p:nvSpPr>
          <p:cNvPr id="3" name="Объект 2"/>
          <p:cNvSpPr>
            <a:spLocks noGrp="1"/>
          </p:cNvSpPr>
          <p:nvPr>
            <p:ph idx="1"/>
          </p:nvPr>
        </p:nvSpPr>
        <p:spPr/>
        <p:txBody>
          <a:bodyPr>
            <a:normAutofit/>
          </a:bodyPr>
          <a:lstStyle/>
          <a:p>
            <a:pPr marL="0" indent="0">
              <a:buNone/>
            </a:pPr>
            <a:r>
              <a:rPr lang="ru-RU" dirty="0" smtClean="0"/>
              <a:t>Эта </a:t>
            </a:r>
            <a:r>
              <a:rPr lang="ru-RU" dirty="0"/>
              <a:t>группа повреждений составляет всего 4 % от всех случаев. </a:t>
            </a:r>
            <a:endParaRPr lang="ru-RU" dirty="0" smtClean="0"/>
          </a:p>
          <a:p>
            <a:pPr marL="0" indent="0">
              <a:buNone/>
            </a:pPr>
            <a:r>
              <a:rPr lang="ru-RU" dirty="0" smtClean="0"/>
              <a:t>Как </a:t>
            </a:r>
            <a:r>
              <a:rPr lang="ru-RU" dirty="0"/>
              <a:t>правило, речь идёт о поверхностных травмах, </a:t>
            </a:r>
            <a:endParaRPr lang="ru-RU" dirty="0" smtClean="0"/>
          </a:p>
          <a:p>
            <a:pPr marL="0" indent="0">
              <a:buNone/>
            </a:pPr>
            <a:r>
              <a:rPr lang="ru-RU" dirty="0" smtClean="0"/>
              <a:t>но </a:t>
            </a:r>
            <a:r>
              <a:rPr lang="ru-RU" dirty="0"/>
              <a:t>часты также переломы и вывихи. </a:t>
            </a:r>
            <a:endParaRPr lang="ru-RU" dirty="0" smtClean="0"/>
          </a:p>
          <a:p>
            <a:pPr marL="0" indent="0">
              <a:buNone/>
            </a:pPr>
            <a:r>
              <a:rPr lang="ru-RU" dirty="0" smtClean="0"/>
              <a:t>Как </a:t>
            </a:r>
            <a:r>
              <a:rPr lang="ru-RU" dirty="0"/>
              <a:t>правило, спортивные травмы </a:t>
            </a:r>
            <a:endParaRPr lang="ru-RU" dirty="0" smtClean="0"/>
          </a:p>
          <a:p>
            <a:pPr marL="0" indent="0">
              <a:buNone/>
            </a:pPr>
            <a:r>
              <a:rPr lang="ru-RU" dirty="0" smtClean="0"/>
              <a:t>связаны </a:t>
            </a:r>
            <a:r>
              <a:rPr lang="ru-RU" dirty="0"/>
              <a:t>с нарушением техники </a:t>
            </a:r>
            <a:endParaRPr lang="ru-RU" dirty="0" smtClean="0"/>
          </a:p>
          <a:p>
            <a:pPr marL="0" indent="0">
              <a:buNone/>
            </a:pPr>
            <a:r>
              <a:rPr lang="ru-RU" dirty="0" smtClean="0"/>
              <a:t>безопасности </a:t>
            </a:r>
            <a:r>
              <a:rPr lang="ru-RU" dirty="0"/>
              <a:t>либо со стороны детей, </a:t>
            </a:r>
            <a:endParaRPr lang="ru-RU" dirty="0" smtClean="0"/>
          </a:p>
          <a:p>
            <a:pPr marL="0" indent="0">
              <a:buNone/>
            </a:pPr>
            <a:r>
              <a:rPr lang="ru-RU" dirty="0" smtClean="0"/>
              <a:t>либо </a:t>
            </a:r>
            <a:r>
              <a:rPr lang="ru-RU" dirty="0"/>
              <a:t>со стороны тренеров.</a:t>
            </a:r>
          </a:p>
          <a:p>
            <a:endParaRPr lang="ru-RU" dirty="0"/>
          </a:p>
        </p:txBody>
      </p:sp>
      <p:pic>
        <p:nvPicPr>
          <p:cNvPr id="4" name="Рисунок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6094959" y="3065073"/>
            <a:ext cx="5835141" cy="3568640"/>
          </a:xfrm>
          <a:prstGeom prst="rect">
            <a:avLst/>
          </a:prstGeom>
        </p:spPr>
      </p:pic>
    </p:spTree>
    <p:extLst>
      <p:ext uri="{BB962C8B-B14F-4D97-AF65-F5344CB8AC3E}">
        <p14:creationId xmlns:p14="http://schemas.microsoft.com/office/powerpoint/2010/main" val="398190126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
            </a:r>
            <a:br>
              <a:rPr lang="ru-RU" dirty="0" smtClean="0"/>
            </a:br>
            <a:r>
              <a:rPr lang="ru-RU" sz="4400" dirty="0" smtClean="0"/>
              <a:t>Транспортный   травматизм</a:t>
            </a:r>
            <a:r>
              <a:rPr lang="ru-RU" sz="4400" dirty="0"/>
              <a:t/>
            </a:r>
            <a:br>
              <a:rPr lang="ru-RU" sz="4400" dirty="0"/>
            </a:br>
            <a:endParaRPr lang="ru-RU" sz="4400" dirty="0"/>
          </a:p>
        </p:txBody>
      </p:sp>
      <p:sp>
        <p:nvSpPr>
          <p:cNvPr id="3" name="Объект 2"/>
          <p:cNvSpPr>
            <a:spLocks noGrp="1"/>
          </p:cNvSpPr>
          <p:nvPr>
            <p:ph idx="1"/>
          </p:nvPr>
        </p:nvSpPr>
        <p:spPr>
          <a:xfrm>
            <a:off x="314398" y="2046186"/>
            <a:ext cx="9784080" cy="4206240"/>
          </a:xfrm>
        </p:spPr>
        <p:txBody>
          <a:bodyPr>
            <a:normAutofit fontScale="85000" lnSpcReduction="20000"/>
          </a:bodyPr>
          <a:lstStyle/>
          <a:p>
            <a:endParaRPr lang="ru-RU" dirty="0"/>
          </a:p>
          <a:p>
            <a:pPr marL="0" indent="0">
              <a:buNone/>
            </a:pPr>
            <a:r>
              <a:rPr lang="ru-RU" dirty="0"/>
              <a:t>По официальной статистике, на транспортный травматизм </a:t>
            </a:r>
            <a:r>
              <a:rPr lang="ru-RU" dirty="0" err="1" smtClean="0"/>
              <a:t>прихо</a:t>
            </a:r>
            <a:r>
              <a:rPr lang="ru-RU" dirty="0" smtClean="0"/>
              <a:t>-</a:t>
            </a:r>
          </a:p>
          <a:p>
            <a:pPr marL="0" indent="0">
              <a:buNone/>
            </a:pPr>
            <a:r>
              <a:rPr lang="ru-RU" dirty="0" err="1" smtClean="0"/>
              <a:t>дится</a:t>
            </a:r>
            <a:r>
              <a:rPr lang="ru-RU" dirty="0" smtClean="0"/>
              <a:t> </a:t>
            </a:r>
            <a:r>
              <a:rPr lang="ru-RU" dirty="0"/>
              <a:t>всего 1­–2 % случаев. Тем не менее, о безопасности на дорогах </a:t>
            </a:r>
            <a:endParaRPr lang="ru-RU" dirty="0" smtClean="0"/>
          </a:p>
          <a:p>
            <a:pPr marL="0" indent="0">
              <a:buNone/>
            </a:pPr>
            <a:r>
              <a:rPr lang="ru-RU" dirty="0" smtClean="0"/>
              <a:t>говорить </a:t>
            </a:r>
            <a:r>
              <a:rPr lang="ru-RU" dirty="0"/>
              <a:t>нужно постоянно, тем более что транспортные травмы – </a:t>
            </a:r>
            <a:endParaRPr lang="ru-RU" dirty="0" smtClean="0"/>
          </a:p>
          <a:p>
            <a:pPr marL="0" indent="0">
              <a:buNone/>
            </a:pPr>
            <a:r>
              <a:rPr lang="ru-RU" dirty="0" smtClean="0"/>
              <a:t>одни </a:t>
            </a:r>
            <a:r>
              <a:rPr lang="ru-RU" dirty="0"/>
              <a:t>из самых тяжёлых. Родители обязаны обеспечить безопасность </a:t>
            </a:r>
            <a:endParaRPr lang="ru-RU" dirty="0" smtClean="0"/>
          </a:p>
          <a:p>
            <a:pPr marL="0" indent="0">
              <a:buNone/>
            </a:pPr>
            <a:r>
              <a:rPr lang="ru-RU" dirty="0" smtClean="0"/>
              <a:t>детей </a:t>
            </a:r>
            <a:r>
              <a:rPr lang="ru-RU" dirty="0"/>
              <a:t>на дорогах и в транспортных средствах</a:t>
            </a:r>
            <a:r>
              <a:rPr lang="ru-RU" dirty="0" smtClean="0"/>
              <a:t>.</a:t>
            </a:r>
            <a:endParaRPr lang="ru-RU" dirty="0"/>
          </a:p>
          <a:p>
            <a:pPr marL="0" indent="0">
              <a:buNone/>
            </a:pPr>
            <a:r>
              <a:rPr lang="ru-RU" dirty="0"/>
              <a:t>Большинство случаев транспортных травм связано с переходом улицы перед близко идущим транспортом – 35 %. Существенная доля также приходится на нарушение правил дорожного движения, в том числе – переход улицы в неположенном месте – 34 % случаев. Доля аварий в транспортном травматизме составляет 19 %. Тяжёлые травмы дети получают в случае отсутствия средств безопасности (шлемы, ремни безопасности, автокресла). Таким образом, основные причины транспортного травматизма – нарушение правил дорожного движения и перевозки детей, недостаточный присмотр за детьми на проезжей части и вблизи неё, а также – слабая воспитательная работа со стороны взрослых.</a:t>
            </a:r>
          </a:p>
        </p:txBody>
      </p:sp>
      <p:pic>
        <p:nvPicPr>
          <p:cNvPr id="4" name="Рисунок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8023644" y="1792936"/>
            <a:ext cx="4168356" cy="2287358"/>
          </a:xfrm>
          <a:prstGeom prst="rect">
            <a:avLst/>
          </a:prstGeom>
        </p:spPr>
      </p:pic>
    </p:spTree>
    <p:extLst>
      <p:ext uri="{BB962C8B-B14F-4D97-AF65-F5344CB8AC3E}">
        <p14:creationId xmlns:p14="http://schemas.microsoft.com/office/powerpoint/2010/main" val="223066002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a:t>Профилактика бытового </a:t>
            </a:r>
            <a:r>
              <a:rPr lang="ru-RU" b="1" dirty="0" smtClean="0"/>
              <a:t/>
            </a:r>
            <a:br>
              <a:rPr lang="ru-RU" b="1" dirty="0" smtClean="0"/>
            </a:br>
            <a:r>
              <a:rPr lang="ru-RU" b="1" dirty="0" smtClean="0"/>
              <a:t>и </a:t>
            </a:r>
            <a:r>
              <a:rPr lang="ru-RU" b="1" dirty="0"/>
              <a:t>уличного травматизма</a:t>
            </a:r>
            <a:r>
              <a:rPr lang="ru-RU" dirty="0"/>
              <a:t/>
            </a:r>
            <a:br>
              <a:rPr lang="ru-RU" dirty="0"/>
            </a:br>
            <a:endParaRPr lang="ru-RU" dirty="0"/>
          </a:p>
        </p:txBody>
      </p:sp>
      <p:sp>
        <p:nvSpPr>
          <p:cNvPr id="3" name="Объект 2"/>
          <p:cNvSpPr>
            <a:spLocks noGrp="1"/>
          </p:cNvSpPr>
          <p:nvPr>
            <p:ph idx="1"/>
          </p:nvPr>
        </p:nvSpPr>
        <p:spPr>
          <a:xfrm>
            <a:off x="737093" y="2046185"/>
            <a:ext cx="9784080" cy="4206240"/>
          </a:xfrm>
        </p:spPr>
        <p:txBody>
          <a:bodyPr>
            <a:normAutofit fontScale="77500" lnSpcReduction="20000"/>
          </a:bodyPr>
          <a:lstStyle/>
          <a:p>
            <a:pPr marL="514350" indent="-514350">
              <a:buAutoNum type="arabicPeriod"/>
            </a:pPr>
            <a:r>
              <a:rPr lang="ru-RU" sz="2800" dirty="0" smtClean="0">
                <a:solidFill>
                  <a:srgbClr val="FF0000"/>
                </a:solidFill>
              </a:rPr>
              <a:t>Ссадины</a:t>
            </a:r>
            <a:r>
              <a:rPr lang="ru-RU" sz="2800" dirty="0">
                <a:solidFill>
                  <a:srgbClr val="FF0000"/>
                </a:solidFill>
              </a:rPr>
              <a:t>, ушибы, гематомы; переломы; </a:t>
            </a:r>
            <a:endParaRPr lang="ru-RU" sz="2800" dirty="0" smtClean="0">
              <a:solidFill>
                <a:srgbClr val="FF0000"/>
              </a:solidFill>
            </a:endParaRPr>
          </a:p>
          <a:p>
            <a:pPr marL="0" indent="0">
              <a:buNone/>
            </a:pPr>
            <a:r>
              <a:rPr lang="ru-RU" sz="2800" dirty="0" smtClean="0">
                <a:solidFill>
                  <a:srgbClr val="FF0000"/>
                </a:solidFill>
              </a:rPr>
              <a:t>черепно-мозговая </a:t>
            </a:r>
            <a:r>
              <a:rPr lang="ru-RU" sz="2800" dirty="0">
                <a:solidFill>
                  <a:srgbClr val="FF0000"/>
                </a:solidFill>
              </a:rPr>
              <a:t>травма.</a:t>
            </a:r>
          </a:p>
          <a:p>
            <a:pPr marL="0" indent="0">
              <a:buNone/>
            </a:pPr>
            <a:r>
              <a:rPr lang="ru-RU" dirty="0"/>
              <a:t>Основной источник подобных травм – столкновения с углом или стеной, падения и драки.</a:t>
            </a:r>
          </a:p>
          <a:p>
            <a:pPr marL="0" indent="0">
              <a:buNone/>
            </a:pPr>
            <a:r>
              <a:rPr lang="ru-RU" dirty="0"/>
              <a:t>Как правило, дети ударяются, бегая по квартире. Рекомендуется выделить ребёнку место для игры и очистить его от острых углов. Также рекомендуется не заставлять коридор лишними вещами. Наконец, необходимо следить за тем, чтобы на полу, на проходе не лежали посторонние вещи, в том числе игрушки.</a:t>
            </a:r>
          </a:p>
          <a:p>
            <a:pPr marL="0" indent="0">
              <a:buNone/>
            </a:pPr>
            <a:r>
              <a:rPr lang="ru-RU" dirty="0"/>
              <a:t>Вторая важная причина – падение. Пока ребёнок маленький, </a:t>
            </a:r>
            <a:r>
              <a:rPr lang="ru-RU" dirty="0" smtClean="0"/>
              <a:t>родителям </a:t>
            </a:r>
            <a:r>
              <a:rPr lang="ru-RU" dirty="0"/>
              <a:t>необходимо следить, чтобы он не забирался высоко. </a:t>
            </a:r>
            <a:endParaRPr lang="ru-RU" dirty="0" smtClean="0"/>
          </a:p>
          <a:p>
            <a:pPr marL="0" indent="0">
              <a:buNone/>
            </a:pPr>
            <a:r>
              <a:rPr lang="ru-RU" dirty="0" smtClean="0"/>
              <a:t>Опасность </a:t>
            </a:r>
            <a:r>
              <a:rPr lang="ru-RU" dirty="0"/>
              <a:t>для 8–12-месячного ребёнка представляют даже диван, кровать или </a:t>
            </a:r>
            <a:r>
              <a:rPr lang="ru-RU" dirty="0" err="1" smtClean="0"/>
              <a:t>стул.Наибольшую</a:t>
            </a:r>
            <a:r>
              <a:rPr lang="ru-RU" dirty="0" smtClean="0"/>
              <a:t> </a:t>
            </a:r>
            <a:r>
              <a:rPr lang="ru-RU" dirty="0"/>
              <a:t>опасность представляют окна!</a:t>
            </a:r>
          </a:p>
          <a:p>
            <a:pPr marL="0" indent="0">
              <a:buNone/>
            </a:pPr>
            <a:r>
              <a:rPr lang="ru-RU" dirty="0"/>
              <a:t>Следите, чтобы ребёнок не залезал и не вставал на подоконник. Закрывайте окна, если в комнате маленький ребёнок. Пластиковые окна допустимо открывать на зимнее проветривание. Объясните подросшему ребёнку, что опираться на стекло или москитную сетку – опасно для жизни!</a:t>
            </a:r>
          </a:p>
          <a:p>
            <a:endParaRPr lang="ru-RU" dirty="0"/>
          </a:p>
        </p:txBody>
      </p:sp>
      <p:pic>
        <p:nvPicPr>
          <p:cNvPr id="4" name="Рисунок 3"/>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8215223" y="169941"/>
            <a:ext cx="3976777" cy="2504248"/>
          </a:xfrm>
          <a:prstGeom prst="rect">
            <a:avLst/>
          </a:prstGeom>
        </p:spPr>
      </p:pic>
    </p:spTree>
    <p:extLst>
      <p:ext uri="{BB962C8B-B14F-4D97-AF65-F5344CB8AC3E}">
        <p14:creationId xmlns:p14="http://schemas.microsoft.com/office/powerpoint/2010/main" val="43984454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a:t>Профилактика бытового и уличного травматизма</a:t>
            </a:r>
            <a:r>
              <a:rPr lang="ru-RU" dirty="0"/>
              <a:t/>
            </a:r>
            <a:br>
              <a:rPr lang="ru-RU" dirty="0"/>
            </a:br>
            <a:endParaRPr lang="ru-RU" dirty="0"/>
          </a:p>
        </p:txBody>
      </p:sp>
      <p:sp>
        <p:nvSpPr>
          <p:cNvPr id="3" name="Объект 2"/>
          <p:cNvSpPr>
            <a:spLocks noGrp="1"/>
          </p:cNvSpPr>
          <p:nvPr>
            <p:ph idx="1"/>
          </p:nvPr>
        </p:nvSpPr>
        <p:spPr>
          <a:xfrm>
            <a:off x="297146" y="2443001"/>
            <a:ext cx="9784080" cy="4206240"/>
          </a:xfrm>
        </p:spPr>
        <p:txBody>
          <a:bodyPr>
            <a:normAutofit fontScale="70000" lnSpcReduction="20000"/>
          </a:bodyPr>
          <a:lstStyle/>
          <a:p>
            <a:pPr marL="0" indent="0">
              <a:buNone/>
            </a:pPr>
            <a:r>
              <a:rPr lang="ru-RU" sz="3100" dirty="0">
                <a:solidFill>
                  <a:srgbClr val="FF0000"/>
                </a:solidFill>
              </a:rPr>
              <a:t>2. Раны.</a:t>
            </a:r>
          </a:p>
          <a:p>
            <a:pPr marL="0" indent="0">
              <a:buNone/>
            </a:pPr>
            <a:r>
              <a:rPr lang="ru-RU" dirty="0"/>
              <a:t>Основной источник ран, порезов – острые предметы, такие как ножи, ножницы, </a:t>
            </a:r>
            <a:endParaRPr lang="ru-RU" dirty="0" smtClean="0"/>
          </a:p>
          <a:p>
            <a:pPr marL="0" indent="0">
              <a:buNone/>
            </a:pPr>
            <a:r>
              <a:rPr lang="ru-RU" dirty="0" smtClean="0"/>
              <a:t>осколки </a:t>
            </a:r>
            <a:r>
              <a:rPr lang="ru-RU" dirty="0"/>
              <a:t>стекла или посуды и др. Важно запрещать детям кидаться камнями на улице, наступать на гвозди, консервные банки и др. острые предметы, баловаться с ножами и ножницами, ходить с ними, повернув лезвием к себе. Запрет необходимо сопровождать объяснением, ребёнок должен понимать, что подобные «игры» опасны для его здоровья и жизни.</a:t>
            </a:r>
          </a:p>
          <a:p>
            <a:pPr marL="0" indent="0">
              <a:buNone/>
            </a:pPr>
            <a:r>
              <a:rPr lang="ru-RU" sz="3100" dirty="0">
                <a:solidFill>
                  <a:srgbClr val="FF0000"/>
                </a:solidFill>
              </a:rPr>
              <a:t>3. Ожоги.</a:t>
            </a:r>
          </a:p>
          <a:p>
            <a:r>
              <a:rPr lang="ru-RU" dirty="0"/>
              <a:t>Сильные ожоги оставляют шрамы, а иногда могут привести к смертельному исходу.</a:t>
            </a:r>
          </a:p>
          <a:p>
            <a:pPr marL="0" indent="0">
              <a:buNone/>
            </a:pPr>
            <a:r>
              <a:rPr lang="ru-RU" dirty="0"/>
              <a:t>Необходимо следить, чтобы ребёнок не мог добраться до горячих предметов: плиты, еды или напитков, посуды, утюга, – а также от открытого огня: свечей, камина, костра или пожара, взрывающихся петард и т.д. Ни в коем случае нельзя оставлять в доступном месте легковоспламеняющиеся жидкости, такие, как бензин, керосин, а также спички, бенгальские огни и петарды.</a:t>
            </a:r>
          </a:p>
          <a:p>
            <a:pPr marL="0" indent="0">
              <a:buNone/>
            </a:pPr>
            <a:r>
              <a:rPr lang="ru-RU" dirty="0"/>
              <a:t>Безопасная плита. Наиболее безопасны индукционные плиты, однако они стоят далеко не во всех квартирах. Чтобы не допустить ожог или воспламенение, рекомендуется закрывать дверь кухни на защёлку, чтобы ребёнок не мог туда проникнуть, либо снимать с плиты ручки – это не даст ребёнку включить конфорку или духовку.</a:t>
            </a:r>
          </a:p>
          <a:p>
            <a:endParaRPr lang="ru-RU" dirty="0"/>
          </a:p>
        </p:txBody>
      </p:sp>
      <p:pic>
        <p:nvPicPr>
          <p:cNvPr id="4" name="Рисунок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8889341" y="737486"/>
            <a:ext cx="3302659" cy="2548387"/>
          </a:xfrm>
          <a:prstGeom prst="rect">
            <a:avLst/>
          </a:prstGeom>
        </p:spPr>
      </p:pic>
    </p:spTree>
    <p:extLst>
      <p:ext uri="{BB962C8B-B14F-4D97-AF65-F5344CB8AC3E}">
        <p14:creationId xmlns:p14="http://schemas.microsoft.com/office/powerpoint/2010/main" val="250800035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a:t>Профилактика бытового </a:t>
            </a:r>
            <a:r>
              <a:rPr lang="ru-RU" b="1" dirty="0" smtClean="0"/>
              <a:t/>
            </a:r>
            <a:br>
              <a:rPr lang="ru-RU" b="1" dirty="0" smtClean="0"/>
            </a:br>
            <a:r>
              <a:rPr lang="ru-RU" b="1" dirty="0" smtClean="0"/>
              <a:t>травматизма</a:t>
            </a:r>
            <a:r>
              <a:rPr lang="ru-RU" dirty="0"/>
              <a:t/>
            </a:r>
            <a:br>
              <a:rPr lang="ru-RU" dirty="0"/>
            </a:br>
            <a:endParaRPr lang="ru-RU" dirty="0"/>
          </a:p>
        </p:txBody>
      </p:sp>
      <p:sp>
        <p:nvSpPr>
          <p:cNvPr id="3" name="Объект 2"/>
          <p:cNvSpPr>
            <a:spLocks noGrp="1"/>
          </p:cNvSpPr>
          <p:nvPr>
            <p:ph idx="1"/>
          </p:nvPr>
        </p:nvSpPr>
        <p:spPr>
          <a:xfrm>
            <a:off x="271266" y="2158329"/>
            <a:ext cx="9784080" cy="4206240"/>
          </a:xfrm>
        </p:spPr>
        <p:txBody>
          <a:bodyPr>
            <a:normAutofit fontScale="85000" lnSpcReduction="20000"/>
          </a:bodyPr>
          <a:lstStyle/>
          <a:p>
            <a:pPr marL="0" indent="0">
              <a:buNone/>
            </a:pPr>
            <a:r>
              <a:rPr lang="ru-RU" sz="2800" dirty="0">
                <a:solidFill>
                  <a:srgbClr val="FF0000"/>
                </a:solidFill>
              </a:rPr>
              <a:t>4. Удушье от малых предметов.</a:t>
            </a:r>
          </a:p>
          <a:p>
            <a:pPr marL="0" indent="0">
              <a:buNone/>
            </a:pPr>
            <a:r>
              <a:rPr lang="ru-RU" sz="2400" dirty="0"/>
              <a:t>Маленьким детям не следует давать еду с маленькими </a:t>
            </a:r>
            <a:endParaRPr lang="ru-RU" sz="2400" dirty="0" smtClean="0"/>
          </a:p>
          <a:p>
            <a:pPr marL="0" indent="0">
              <a:buNone/>
            </a:pPr>
            <a:r>
              <a:rPr lang="ru-RU" sz="2400" dirty="0" smtClean="0"/>
              <a:t>косточками </a:t>
            </a:r>
            <a:r>
              <a:rPr lang="ru-RU" sz="2400" dirty="0"/>
              <a:t>или семечками, всю еду следует давать измельчённой. Во время еды за детьми необходимо присматривать.</a:t>
            </a:r>
          </a:p>
          <a:p>
            <a:pPr marL="0" indent="0">
              <a:buNone/>
            </a:pPr>
            <a:r>
              <a:rPr lang="ru-RU" sz="2400" dirty="0"/>
              <a:t>Маленьким детям нельзя давать для игры мелкие вещи (пуговицы, игрушки из шоколадных яиц или автоматов и др.), а также предметы и игрушки, состоящие из мелких деталей, которые отделяются дуг от друга. Подросшим (с двух-трёх лет) детям необходимо объяснить, что мелкие предметы нельзя засовывать в нос или играть ими во рту.</a:t>
            </a:r>
          </a:p>
          <a:p>
            <a:pPr marL="0" indent="0">
              <a:buNone/>
            </a:pPr>
            <a:r>
              <a:rPr lang="ru-RU" sz="2800" dirty="0">
                <a:solidFill>
                  <a:srgbClr val="FF0000"/>
                </a:solidFill>
              </a:rPr>
              <a:t>5. Отравление бытовыми химическими веществами.</a:t>
            </a:r>
          </a:p>
          <a:p>
            <a:pPr marL="0" indent="0">
              <a:buNone/>
            </a:pPr>
            <a:r>
              <a:rPr lang="ru-RU" sz="2400" dirty="0"/>
              <a:t>Ядовитые вещества, медикаменты, отбеливатели, кислоты и горючее, например керосин, ни в коем случае нельзя хранить в бутылках для пищевых продуктов – дети могут по ошибке выпить их. Такие вещества следует держать в плотно закрытых маркированных контейнерах, в недоступном для детей месте.</a:t>
            </a:r>
          </a:p>
          <a:p>
            <a:endParaRPr lang="ru-RU" dirty="0"/>
          </a:p>
        </p:txBody>
      </p:sp>
      <p:pic>
        <p:nvPicPr>
          <p:cNvPr id="4" name="Рисунок 3"/>
          <p:cNvPicPr>
            <a:picLocks noChangeAspect="1"/>
          </p:cNvPicPr>
          <p:nvPr/>
        </p:nvPicPr>
        <p:blipFill rotWithShape="1">
          <a:blip r:embed="rId2" cstate="email">
            <a:extLst>
              <a:ext uri="{28A0092B-C50C-407E-A947-70E740481C1C}">
                <a14:useLocalDpi xmlns:a14="http://schemas.microsoft.com/office/drawing/2010/main"/>
              </a:ext>
            </a:extLst>
          </a:blip>
          <a:srcRect l="10880" b="3660"/>
          <a:stretch/>
        </p:blipFill>
        <p:spPr>
          <a:xfrm>
            <a:off x="8117457" y="795291"/>
            <a:ext cx="4074543" cy="2202324"/>
          </a:xfrm>
          <a:prstGeom prst="rect">
            <a:avLst/>
          </a:prstGeom>
        </p:spPr>
      </p:pic>
    </p:spTree>
    <p:extLst>
      <p:ext uri="{BB962C8B-B14F-4D97-AF65-F5344CB8AC3E}">
        <p14:creationId xmlns:p14="http://schemas.microsoft.com/office/powerpoint/2010/main" val="275761043"/>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Полосы">
  <a:themeElements>
    <a:clrScheme name="Banded">
      <a:dk1>
        <a:srgbClr val="2C2C2C"/>
      </a:dk1>
      <a:lt1>
        <a:srgbClr val="FFFFFF"/>
      </a:lt1>
      <a:dk2>
        <a:srgbClr val="099BDD"/>
      </a:dk2>
      <a:lt2>
        <a:srgbClr val="F2F2F2"/>
      </a:lt2>
      <a:accent1>
        <a:srgbClr val="FFC000"/>
      </a:accent1>
      <a:accent2>
        <a:srgbClr val="A5D028"/>
      </a:accent2>
      <a:accent3>
        <a:srgbClr val="08CC78"/>
      </a:accent3>
      <a:accent4>
        <a:srgbClr val="F24099"/>
      </a:accent4>
      <a:accent5>
        <a:srgbClr val="828288"/>
      </a:accent5>
      <a:accent6>
        <a:srgbClr val="F56617"/>
      </a:accent6>
      <a:hlink>
        <a:srgbClr val="005DBA"/>
      </a:hlink>
      <a:folHlink>
        <a:srgbClr val="6C606A"/>
      </a:folHlink>
    </a:clrScheme>
    <a:fontScheme name="Banded">
      <a:maj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Banded">
      <a:fillStyleLst>
        <a:solidFill>
          <a:schemeClr val="phClr"/>
        </a:solidFill>
        <a:gradFill rotWithShape="1">
          <a:gsLst>
            <a:gs pos="0">
              <a:schemeClr val="phClr">
                <a:tint val="65000"/>
                <a:satMod val="120000"/>
                <a:lumMod val="107000"/>
              </a:schemeClr>
            </a:gs>
            <a:gs pos="50000">
              <a:schemeClr val="phClr">
                <a:tint val="70000"/>
                <a:satMod val="124000"/>
                <a:lumMod val="103000"/>
              </a:schemeClr>
            </a:gs>
            <a:gs pos="100000">
              <a:schemeClr val="phClr">
                <a:tint val="85000"/>
                <a:satMod val="120000"/>
                <a:lumMod val="100000"/>
              </a:schemeClr>
            </a:gs>
          </a:gsLst>
          <a:lin ang="5400000" scaled="0"/>
        </a:gradFill>
        <a:gradFill rotWithShape="1">
          <a:gsLst>
            <a:gs pos="0">
              <a:schemeClr val="phClr">
                <a:tint val="85000"/>
                <a:shade val="98000"/>
                <a:satMod val="110000"/>
                <a:lumMod val="103000"/>
              </a:schemeClr>
            </a:gs>
            <a:gs pos="50000">
              <a:schemeClr val="phClr">
                <a:shade val="85000"/>
                <a:satMod val="105000"/>
                <a:lumMod val="100000"/>
              </a:schemeClr>
            </a:gs>
            <a:gs pos="100000">
              <a:schemeClr val="phClr">
                <a:shade val="60000"/>
                <a:satMod val="120000"/>
                <a:lumMod val="100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50800" dist="15875" dir="5400000" algn="ctr" rotWithShape="0">
              <a:srgbClr val="000000">
                <a:alpha val="68000"/>
              </a:srgbClr>
            </a:outerShdw>
          </a:effectLst>
        </a:effectStyle>
        <a:effectStyle>
          <a:effectLst>
            <a:outerShdw blurRad="88900" dist="27940" dir="5400000" algn="ctr" rotWithShape="0">
              <a:srgbClr val="000000">
                <a:alpha val="63000"/>
              </a:srgbClr>
            </a:outerShdw>
          </a:effectLst>
        </a:effectStyle>
      </a:effectStyleLst>
      <a:bgFillStyleLst>
        <a:solidFill>
          <a:schemeClr val="phClr"/>
        </a:solidFill>
        <a:blipFill rotWithShape="1">
          <a:blip xmlns:r="http://schemas.openxmlformats.org/officeDocument/2006/relationships" r:embed="rId1">
            <a:duotone>
              <a:schemeClr val="phClr"/>
              <a:schemeClr val="phClr">
                <a:shade val="91000"/>
                <a:satMod val="105000"/>
              </a:schemeClr>
            </a:duotone>
          </a:blip>
          <a:tile tx="0" ty="0" sx="100000" sy="100000" flip="none" algn="tl"/>
        </a:blipFill>
        <a:gradFill rotWithShape="1">
          <a:gsLst>
            <a:gs pos="0">
              <a:schemeClr val="phClr">
                <a:tint val="100000"/>
                <a:shade val="0"/>
                <a:satMod val="100000"/>
              </a:schemeClr>
            </a:gs>
            <a:gs pos="100000">
              <a:schemeClr val="phClr">
                <a:shade val="100000"/>
                <a:satMod val="100000"/>
              </a:schemeClr>
            </a:gs>
          </a:gsLst>
          <a:lin ang="5400000" scaled="0"/>
        </a:gradFill>
      </a:bgFillStyleLst>
    </a:fmtScheme>
  </a:themeElements>
  <a:objectDefaults/>
  <a:extraClrSchemeLst/>
  <a:extLst>
    <a:ext uri="{05A4C25C-085E-4340-85A3-A5531E510DB2}">
      <thm15:themeFamily xmlns:thm15="http://schemas.microsoft.com/office/thememl/2012/main" name="Banded" id="{98DFF888-2449-4D28-977C-6306C017633E}" vid="{9792607F-9579-4224-82FF-9C88C3E1E53D}"/>
    </a:ext>
  </a:extLst>
</a:theme>
</file>

<file path=docProps/app.xml><?xml version="1.0" encoding="utf-8"?>
<Properties xmlns="http://schemas.openxmlformats.org/officeDocument/2006/extended-properties" xmlns:vt="http://schemas.openxmlformats.org/officeDocument/2006/docPropsVTypes">
  <Template>Окаймление</Template>
  <TotalTime>53</TotalTime>
  <Words>1070</Words>
  <Application>Microsoft Office PowerPoint</Application>
  <PresentationFormat>Широкоэкранный</PresentationFormat>
  <Paragraphs>73</Paragraphs>
  <Slides>11</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11</vt:i4>
      </vt:variant>
    </vt:vector>
  </HeadingPairs>
  <TitlesOfParts>
    <vt:vector size="15" baseType="lpstr">
      <vt:lpstr>Arial</vt:lpstr>
      <vt:lpstr>Corbel</vt:lpstr>
      <vt:lpstr>Wingdings</vt:lpstr>
      <vt:lpstr>Полосы</vt:lpstr>
      <vt:lpstr>Детский   травматизм и   его   профилактика</vt:lpstr>
      <vt:lpstr>Виды   травм</vt:lpstr>
      <vt:lpstr>Бытовой   травматизм</vt:lpstr>
      <vt:lpstr>Уличный  травматизм</vt:lpstr>
      <vt:lpstr> Спортивные   травмы </vt:lpstr>
      <vt:lpstr> Транспортный   травматизм </vt:lpstr>
      <vt:lpstr>Профилактика бытового  и уличного травматизма </vt:lpstr>
      <vt:lpstr>Профилактика бытового и уличного травматизма </vt:lpstr>
      <vt:lpstr>Профилактика бытового  травматизма </vt:lpstr>
      <vt:lpstr>Профилактика бытового и уличного травматизма </vt:lpstr>
      <vt:lpstr>Профилактика транспортного травматизма </vt:lpstr>
    </vt:vector>
  </TitlesOfParts>
  <Company>SPecialiST RePack</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Детский травматизм и его профилактика</dc:title>
  <dc:creator>USer</dc:creator>
  <cp:lastModifiedBy>USer</cp:lastModifiedBy>
  <cp:revision>6</cp:revision>
  <dcterms:created xsi:type="dcterms:W3CDTF">2020-04-08T19:39:43Z</dcterms:created>
  <dcterms:modified xsi:type="dcterms:W3CDTF">2020-04-08T20:33:18Z</dcterms:modified>
</cp:coreProperties>
</file>