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7" r:id="rId1"/>
  </p:sldMasterIdLst>
  <p:notesMasterIdLst>
    <p:notesMasterId r:id="rId15"/>
  </p:notesMasterIdLst>
  <p:sldIdLst>
    <p:sldId id="306" r:id="rId2"/>
    <p:sldId id="256" r:id="rId3"/>
    <p:sldId id="259" r:id="rId4"/>
    <p:sldId id="260" r:id="rId5"/>
    <p:sldId id="277" r:id="rId6"/>
    <p:sldId id="288" r:id="rId7"/>
    <p:sldId id="279" r:id="rId8"/>
    <p:sldId id="305" r:id="rId9"/>
    <p:sldId id="278" r:id="rId10"/>
    <p:sldId id="289" r:id="rId11"/>
    <p:sldId id="295" r:id="rId12"/>
    <p:sldId id="299" r:id="rId13"/>
    <p:sldId id="30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8" autoAdjust="0"/>
    <p:restoredTop sz="94614" autoAdjust="0"/>
  </p:normalViewPr>
  <p:slideViewPr>
    <p:cSldViewPr>
      <p:cViewPr varScale="1">
        <p:scale>
          <a:sx n="68" d="100"/>
          <a:sy n="68" d="100"/>
        </p:scale>
        <p:origin x="7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02853632"/>
        <c:axId val="117240576"/>
        <c:axId val="0"/>
      </c:bar3DChart>
      <c:catAx>
        <c:axId val="102853632"/>
        <c:scaling>
          <c:orientation val="minMax"/>
        </c:scaling>
        <c:delete val="0"/>
        <c:axPos val="b"/>
        <c:majorTickMark val="out"/>
        <c:minorTickMark val="none"/>
        <c:tickLblPos val="nextTo"/>
        <c:crossAx val="117240576"/>
        <c:crosses val="autoZero"/>
        <c:auto val="1"/>
        <c:lblAlgn val="ctr"/>
        <c:lblOffset val="100"/>
        <c:noMultiLvlLbl val="0"/>
      </c:catAx>
      <c:valAx>
        <c:axId val="117240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285363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28288256"/>
        <c:axId val="128290176"/>
        <c:axId val="0"/>
      </c:bar3DChart>
      <c:catAx>
        <c:axId val="128288256"/>
        <c:scaling>
          <c:orientation val="minMax"/>
        </c:scaling>
        <c:delete val="0"/>
        <c:axPos val="b"/>
        <c:majorTickMark val="out"/>
        <c:minorTickMark val="none"/>
        <c:tickLblPos val="nextTo"/>
        <c:crossAx val="128290176"/>
        <c:crosses val="autoZero"/>
        <c:auto val="1"/>
        <c:lblAlgn val="ctr"/>
        <c:lblOffset val="100"/>
        <c:noMultiLvlLbl val="0"/>
      </c:catAx>
      <c:valAx>
        <c:axId val="1282901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828825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29059840"/>
        <c:axId val="129102976"/>
        <c:axId val="0"/>
      </c:bar3DChart>
      <c:catAx>
        <c:axId val="129059840"/>
        <c:scaling>
          <c:orientation val="minMax"/>
        </c:scaling>
        <c:delete val="0"/>
        <c:axPos val="b"/>
        <c:majorTickMark val="out"/>
        <c:minorTickMark val="none"/>
        <c:tickLblPos val="nextTo"/>
        <c:crossAx val="129102976"/>
        <c:crosses val="autoZero"/>
        <c:auto val="1"/>
        <c:lblAlgn val="ctr"/>
        <c:lblOffset val="100"/>
        <c:noMultiLvlLbl val="0"/>
      </c:catAx>
      <c:valAx>
        <c:axId val="129102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905984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34480640"/>
        <c:axId val="134185344"/>
        <c:axId val="0"/>
      </c:bar3DChart>
      <c:catAx>
        <c:axId val="134480640"/>
        <c:scaling>
          <c:orientation val="minMax"/>
        </c:scaling>
        <c:delete val="0"/>
        <c:axPos val="b"/>
        <c:majorTickMark val="out"/>
        <c:minorTickMark val="none"/>
        <c:tickLblPos val="nextTo"/>
        <c:crossAx val="134185344"/>
        <c:crosses val="autoZero"/>
        <c:auto val="1"/>
        <c:lblAlgn val="ctr"/>
        <c:lblOffset val="100"/>
        <c:noMultiLvlLbl val="0"/>
      </c:catAx>
      <c:valAx>
        <c:axId val="134185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448064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34200704"/>
        <c:axId val="134206592"/>
        <c:axId val="0"/>
      </c:bar3DChart>
      <c:catAx>
        <c:axId val="134200704"/>
        <c:scaling>
          <c:orientation val="minMax"/>
        </c:scaling>
        <c:delete val="0"/>
        <c:axPos val="b"/>
        <c:majorTickMark val="out"/>
        <c:minorTickMark val="none"/>
        <c:tickLblPos val="nextTo"/>
        <c:crossAx val="134206592"/>
        <c:crosses val="autoZero"/>
        <c:auto val="1"/>
        <c:lblAlgn val="ctr"/>
        <c:lblOffset val="100"/>
        <c:noMultiLvlLbl val="0"/>
      </c:catAx>
      <c:valAx>
        <c:axId val="134206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420070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EAB1DF7-2A23-4E94-AAF4-0A4134B21BC4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498625F-3935-4C14-AA12-FC343BBBD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6782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A63F10E-A3AF-4D93-94B2-2B7E375A304D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689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7069C19-40BA-47FD-AABF-8223708834A3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FA1BB40-1920-43A8-B0C9-A06194ADA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FC0E7-6DD0-4B39-93BE-B7442A46A4DB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C0602-47B6-4566-B3DA-1BD8777D16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F0A639-8124-406B-A761-87FC572294D4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A55170A-5134-4B9D-BB14-E74F0F70F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12B37-5C4A-42BF-A758-B4FE75A1922C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038F1-19C8-4847-8830-FBEE4CEED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87D8007-E8DE-48EC-BCAF-9E7E4104DD86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1D41B4-A3D1-42D0-A8F2-0A037187D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C2368-0DA2-4816-9881-6D5ACD8E7A18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CAC96-6568-421B-89E0-377AFE9DD3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3FFA-3A87-4A7A-8E0E-8B5E20106467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829ED-DE5F-428A-931D-7587873DD2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9CC0B-B6AA-4282-9DB1-CDF7EF83D505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5B362-00A9-4294-9B25-F355CFB5ED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EB4CB-D1F1-4924-A583-3B4481DEB240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544A6-AD8A-46F9-AF9B-DDB9EB08B4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C690F-B1BD-438B-AC6B-3CAE31F52146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1D8F7-3DA1-414A-A0E2-0A915F6789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A37006-AE24-4CF8-A3F6-32B3E6873BAD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241623-EAF2-43D2-8F50-95DA72E21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AF2A91F-8FB2-4DED-9BFC-59FA534EE2DF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5CF0C425-97B6-410C-9E42-7175BF861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73" r:id="rId2"/>
    <p:sldLayoutId id="2147483981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82" r:id="rId9"/>
    <p:sldLayoutId id="2147483979" r:id="rId10"/>
    <p:sldLayoutId id="214748398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714356"/>
            <a:ext cx="6286544" cy="5378940"/>
          </a:xfrm>
        </p:spPr>
        <p:txBody>
          <a:bodyPr>
            <a:noAutofit/>
          </a:bodyPr>
          <a:lstStyle/>
          <a:p>
            <a:pPr algn="ctr" fontAlgn="auto">
              <a:lnSpc>
                <a:spcPct val="200000"/>
              </a:lnSpc>
              <a:spcAft>
                <a:spcPts val="0"/>
              </a:spcAft>
              <a:defRPr/>
            </a:pP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Диагностика </a:t>
            </a:r>
            <a:b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старшая группа</a:t>
            </a:r>
            <a:b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Воспитатели: Савина Е.И.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3719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диагностики</a:t>
            </a: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00166" y="1214422"/>
          <a:ext cx="721523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142875" y="857250"/>
          <a:ext cx="7991475" cy="571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2" r:id="rId4" imgW="7992549" imgH="5712447" progId="Excel.Sheet.8">
                  <p:embed/>
                </p:oleObj>
              </mc:Choice>
              <mc:Fallback>
                <p:oleObj r:id="rId4" imgW="7992549" imgH="5712447" progId="Excel.Sheet.8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857250"/>
                        <a:ext cx="7991475" cy="571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Прямоугольник 4"/>
          <p:cNvSpPr>
            <a:spLocks noChangeArrowheads="1"/>
          </p:cNvSpPr>
          <p:nvPr/>
        </p:nvSpPr>
        <p:spPr bwMode="auto">
          <a:xfrm>
            <a:off x="4929188" y="4643438"/>
            <a:ext cx="661987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1(3%)</a:t>
            </a: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6630" name="Прямоугольник 5"/>
          <p:cNvSpPr>
            <a:spLocks noChangeArrowheads="1"/>
          </p:cNvSpPr>
          <p:nvPr/>
        </p:nvSpPr>
        <p:spPr bwMode="auto">
          <a:xfrm>
            <a:off x="4429125" y="3071813"/>
            <a:ext cx="7524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9(30%)</a:t>
            </a: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6631" name="Прямоугольник 6"/>
          <p:cNvSpPr>
            <a:spLocks noChangeArrowheads="1"/>
          </p:cNvSpPr>
          <p:nvPr/>
        </p:nvSpPr>
        <p:spPr bwMode="auto">
          <a:xfrm>
            <a:off x="4429125" y="1357313"/>
            <a:ext cx="8413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22(67%)</a:t>
            </a: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6632" name="Прямоугольник 7"/>
          <p:cNvSpPr>
            <a:spLocks noChangeArrowheads="1"/>
          </p:cNvSpPr>
          <p:nvPr/>
        </p:nvSpPr>
        <p:spPr bwMode="auto">
          <a:xfrm>
            <a:off x="2643188" y="2857500"/>
            <a:ext cx="7524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9(30%)</a:t>
            </a: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6633" name="Прямоугольник 8"/>
          <p:cNvSpPr>
            <a:spLocks noChangeArrowheads="1"/>
          </p:cNvSpPr>
          <p:nvPr/>
        </p:nvSpPr>
        <p:spPr bwMode="auto">
          <a:xfrm>
            <a:off x="2571750" y="1285875"/>
            <a:ext cx="1143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14(60%)</a:t>
            </a: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6634" name="Прямоугольник 9"/>
          <p:cNvSpPr>
            <a:spLocks noChangeArrowheads="1"/>
          </p:cNvSpPr>
          <p:nvPr/>
        </p:nvSpPr>
        <p:spPr bwMode="auto">
          <a:xfrm>
            <a:off x="1214438" y="4143375"/>
            <a:ext cx="7524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3(10%)</a:t>
            </a: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786842" cy="5857916"/>
          </a:xfrm>
        </p:spPr>
        <p:txBody>
          <a:bodyPr>
            <a:normAutofit fontScale="90000"/>
          </a:bodyPr>
          <a:lstStyle/>
          <a:p>
            <a:pPr algn="ctr" fontAlgn="auto">
              <a:lnSpc>
                <a:spcPct val="200000"/>
              </a:lnSpc>
              <a:spcAft>
                <a:spcPts val="0"/>
              </a:spcAft>
              <a:defRPr/>
            </a:pP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Диагностика</a:t>
            </a:r>
            <a:b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ПО </a:t>
            </a:r>
            <a:b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аппликации 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8006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диагностики</a:t>
            </a: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00166" y="1214422"/>
          <a:ext cx="721523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357158" y="1142984"/>
          <a:ext cx="7442200" cy="5192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2" name="Worksheet" r:id="rId4" imgW="7353364" imgH="5133885" progId="Excel.Sheet.8">
                  <p:embed/>
                </p:oleObj>
              </mc:Choice>
              <mc:Fallback>
                <p:oleObj name="Worksheet" r:id="rId4" imgW="7353364" imgH="5133885" progId="Excel.Sheet.8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1142984"/>
                        <a:ext cx="7442200" cy="5192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9" name="Прямоугольник 5"/>
          <p:cNvSpPr>
            <a:spLocks noChangeArrowheads="1"/>
          </p:cNvSpPr>
          <p:nvPr/>
        </p:nvSpPr>
        <p:spPr bwMode="auto">
          <a:xfrm>
            <a:off x="4857752" y="4572008"/>
            <a:ext cx="800219" cy="39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0(0%)</a:t>
            </a:r>
            <a:endParaRPr lang="ru-RU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1750" name="Прямоугольник 6"/>
          <p:cNvSpPr>
            <a:spLocks noChangeArrowheads="1"/>
          </p:cNvSpPr>
          <p:nvPr/>
        </p:nvSpPr>
        <p:spPr bwMode="auto">
          <a:xfrm>
            <a:off x="4357686" y="3071810"/>
            <a:ext cx="1031052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10(30%)</a:t>
            </a:r>
            <a:endParaRPr lang="ru-RU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1751" name="Прямоугольник 7"/>
          <p:cNvSpPr>
            <a:spLocks noChangeArrowheads="1"/>
          </p:cNvSpPr>
          <p:nvPr/>
        </p:nvSpPr>
        <p:spPr bwMode="auto">
          <a:xfrm>
            <a:off x="4143375" y="1357313"/>
            <a:ext cx="1031052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16(70%)</a:t>
            </a:r>
            <a:endParaRPr lang="ru-RU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1752" name="Прямоугольник 8"/>
          <p:cNvSpPr>
            <a:spLocks noChangeArrowheads="1"/>
          </p:cNvSpPr>
          <p:nvPr/>
        </p:nvSpPr>
        <p:spPr bwMode="auto">
          <a:xfrm>
            <a:off x="2714612" y="4143380"/>
            <a:ext cx="915635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1(10%)</a:t>
            </a:r>
            <a:endParaRPr lang="ru-RU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1753" name="Прямоугольник 9"/>
          <p:cNvSpPr>
            <a:spLocks noChangeArrowheads="1"/>
          </p:cNvSpPr>
          <p:nvPr/>
        </p:nvSpPr>
        <p:spPr bwMode="auto">
          <a:xfrm>
            <a:off x="2643174" y="1643050"/>
            <a:ext cx="1031052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20(70%)</a:t>
            </a:r>
            <a:endParaRPr lang="ru-RU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1754" name="Прямоугольник 10"/>
          <p:cNvSpPr>
            <a:spLocks noChangeArrowheads="1"/>
          </p:cNvSpPr>
          <p:nvPr/>
        </p:nvSpPr>
        <p:spPr bwMode="auto">
          <a:xfrm>
            <a:off x="1500166" y="3714752"/>
            <a:ext cx="915635" cy="39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5(20%)</a:t>
            </a:r>
            <a:endParaRPr lang="ru-RU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ChangeArrowheads="1"/>
          </p:cNvSpPr>
          <p:nvPr/>
        </p:nvSpPr>
        <p:spPr bwMode="auto">
          <a:xfrm>
            <a:off x="500034" y="1357298"/>
            <a:ext cx="7215187" cy="41544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8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</a:t>
            </a:r>
          </a:p>
          <a:p>
            <a:pPr algn="ctr">
              <a:defRPr/>
            </a:pPr>
            <a:r>
              <a:rPr lang="ru-RU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</a:t>
            </a:r>
          </a:p>
          <a:p>
            <a:pPr algn="ctr">
              <a:defRPr/>
            </a:pPr>
            <a:r>
              <a:rPr lang="ru-RU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внимание.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8124853" cy="4429156"/>
          </a:xfrm>
        </p:spPr>
        <p:txBody>
          <a:bodyPr>
            <a:normAutofit fontScale="90000"/>
          </a:bodyPr>
          <a:lstStyle/>
          <a:p>
            <a:pPr algn="ctr" fontAlgn="auto">
              <a:lnSpc>
                <a:spcPct val="200000"/>
              </a:lnSpc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Диагностика </a:t>
            </a:r>
            <a:b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b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МАТЕМАТИКЕ</a:t>
            </a:r>
            <a:b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0" y="357188"/>
            <a:ext cx="7497763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Уровни:</a:t>
            </a:r>
          </a:p>
        </p:txBody>
      </p:sp>
      <p:sp>
        <p:nvSpPr>
          <p:cNvPr id="9219" name="Rectangle 1"/>
          <p:cNvSpPr>
            <a:spLocks noChangeArrowheads="1"/>
          </p:cNvSpPr>
          <p:nvPr/>
        </p:nvSpPr>
        <p:spPr bwMode="auto">
          <a:xfrm>
            <a:off x="1357313" y="1428750"/>
            <a:ext cx="7072312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2000" dirty="0">
              <a:solidFill>
                <a:srgbClr val="7030A0"/>
              </a:solidFill>
            </a:endParaRPr>
          </a:p>
          <a:p>
            <a:pPr eaLnBrk="0" hangingPunct="0"/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Высокий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точный и правильный ответ, данный самостоятельно.</a:t>
            </a:r>
            <a:endParaRPr lang="ru-RU" sz="3200" dirty="0"/>
          </a:p>
          <a:p>
            <a:pPr eaLnBrk="0" hangingPunct="0"/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Средний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незначительная неточность, отвечающий по наводящим вопросам и уточнениям взрослого.</a:t>
            </a:r>
            <a:endParaRPr lang="ru-RU" sz="3200" i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3200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Низкий</a:t>
            </a:r>
            <a:r>
              <a:rPr lang="ru-RU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 </a:t>
            </a:r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соотносит ответы с вопросами взрослого, повторяет за ним слова, демонстрирует непонимание задания</a:t>
            </a:r>
            <a:r>
              <a:rPr lang="ru-RU" sz="3200" dirty="0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5150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диагностики</a:t>
            </a: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428596" y="1357298"/>
          <a:ext cx="721523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500034" y="1357298"/>
          <a:ext cx="7353300" cy="513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Диаграмма" r:id="rId4" imgW="7353364" imgH="5133885" progId="Excel.Sheet.8">
                  <p:embed/>
                </p:oleObj>
              </mc:Choice>
              <mc:Fallback>
                <p:oleObj name="Диаграмма" r:id="rId4" imgW="7353364" imgH="5133885" progId="Excel.Sheet.8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34" y="1357298"/>
                        <a:ext cx="7353300" cy="5133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" name="Прямоугольник 4"/>
          <p:cNvSpPr>
            <a:spLocks noChangeArrowheads="1"/>
          </p:cNvSpPr>
          <p:nvPr/>
        </p:nvSpPr>
        <p:spPr bwMode="auto">
          <a:xfrm>
            <a:off x="1357290" y="4143380"/>
            <a:ext cx="935037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(10%)</a:t>
            </a:r>
            <a:endParaRPr lang="ru-RU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46" name="Прямоугольник 5"/>
          <p:cNvSpPr>
            <a:spLocks noChangeArrowheads="1"/>
          </p:cNvSpPr>
          <p:nvPr/>
        </p:nvSpPr>
        <p:spPr bwMode="auto">
          <a:xfrm>
            <a:off x="2143108" y="1285860"/>
            <a:ext cx="992580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13(60%)</a:t>
            </a:r>
            <a:endParaRPr lang="ru-RU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47" name="Прямоугольник 6"/>
          <p:cNvSpPr>
            <a:spLocks noChangeArrowheads="1"/>
          </p:cNvSpPr>
          <p:nvPr/>
        </p:nvSpPr>
        <p:spPr bwMode="auto">
          <a:xfrm>
            <a:off x="2786050" y="3000372"/>
            <a:ext cx="992580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10(30%)</a:t>
            </a:r>
            <a:endParaRPr lang="ru-RU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48" name="Прямоугольник 7"/>
          <p:cNvSpPr>
            <a:spLocks noChangeArrowheads="1"/>
          </p:cNvSpPr>
          <p:nvPr/>
        </p:nvSpPr>
        <p:spPr bwMode="auto">
          <a:xfrm>
            <a:off x="3571875" y="1857375"/>
            <a:ext cx="992580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13(50%)</a:t>
            </a:r>
            <a:endParaRPr lang="ru-RU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49" name="Прямоугольник 8"/>
          <p:cNvSpPr>
            <a:spLocks noChangeArrowheads="1"/>
          </p:cNvSpPr>
          <p:nvPr/>
        </p:nvSpPr>
        <p:spPr bwMode="auto">
          <a:xfrm>
            <a:off x="4429124" y="2428868"/>
            <a:ext cx="992580" cy="39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12(47%)</a:t>
            </a:r>
            <a:endParaRPr lang="ru-RU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50" name="Прямоугольник 9"/>
          <p:cNvSpPr>
            <a:spLocks noChangeArrowheads="1"/>
          </p:cNvSpPr>
          <p:nvPr/>
        </p:nvSpPr>
        <p:spPr bwMode="auto">
          <a:xfrm>
            <a:off x="5072063" y="4643438"/>
            <a:ext cx="7620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1(3%)</a:t>
            </a:r>
            <a:endParaRPr lang="ru-RU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8124853" cy="4429156"/>
          </a:xfrm>
        </p:spPr>
        <p:txBody>
          <a:bodyPr>
            <a:normAutofit fontScale="90000"/>
          </a:bodyPr>
          <a:lstStyle/>
          <a:p>
            <a:pPr algn="ctr" fontAlgn="auto">
              <a:lnSpc>
                <a:spcPct val="200000"/>
              </a:lnSpc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Диагностика </a:t>
            </a:r>
            <a:b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b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развитию речи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3719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диагностики</a:t>
            </a: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642910" y="1142984"/>
          <a:ext cx="721523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571472" y="1071546"/>
          <a:ext cx="7353300" cy="545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Диаграмма" r:id="rId4" imgW="7353364" imgH="5457709" progId="Excel.Sheet.8">
                  <p:embed/>
                </p:oleObj>
              </mc:Choice>
              <mc:Fallback>
                <p:oleObj name="Диаграмма" r:id="rId4" imgW="7353364" imgH="5457709" progId="Excel.Sheet.8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1071546"/>
                        <a:ext cx="7353300" cy="545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9" name="Прямоугольник 4"/>
          <p:cNvSpPr>
            <a:spLocks noChangeArrowheads="1"/>
          </p:cNvSpPr>
          <p:nvPr/>
        </p:nvSpPr>
        <p:spPr bwMode="auto">
          <a:xfrm>
            <a:off x="1500166" y="4357694"/>
            <a:ext cx="857273" cy="30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(10%)</a:t>
            </a:r>
            <a:endParaRPr lang="ru-RU" sz="1200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390" name="Прямоугольник 5"/>
          <p:cNvSpPr>
            <a:spLocks noChangeArrowheads="1"/>
          </p:cNvSpPr>
          <p:nvPr/>
        </p:nvSpPr>
        <p:spPr bwMode="auto">
          <a:xfrm>
            <a:off x="2071670" y="1643050"/>
            <a:ext cx="841897" cy="34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13(50%)</a:t>
            </a:r>
            <a:endParaRPr lang="ru-RU" sz="1400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391" name="Прямоугольник 6"/>
          <p:cNvSpPr>
            <a:spLocks noChangeArrowheads="1"/>
          </p:cNvSpPr>
          <p:nvPr/>
        </p:nvSpPr>
        <p:spPr bwMode="auto">
          <a:xfrm>
            <a:off x="4857752" y="4572008"/>
            <a:ext cx="8874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1(3%)</a:t>
            </a:r>
            <a:endParaRPr lang="ru-RU" sz="1400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392" name="Прямоугольник 7"/>
          <p:cNvSpPr>
            <a:spLocks noChangeArrowheads="1"/>
          </p:cNvSpPr>
          <p:nvPr/>
        </p:nvSpPr>
        <p:spPr bwMode="auto">
          <a:xfrm>
            <a:off x="4429124" y="1785926"/>
            <a:ext cx="1030287" cy="34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11(37%)</a:t>
            </a:r>
            <a:endParaRPr lang="ru-RU" sz="1400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393" name="Прямоугольник 8"/>
          <p:cNvSpPr>
            <a:spLocks noChangeArrowheads="1"/>
          </p:cNvSpPr>
          <p:nvPr/>
        </p:nvSpPr>
        <p:spPr bwMode="auto">
          <a:xfrm>
            <a:off x="3643306" y="1142984"/>
            <a:ext cx="841897" cy="34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14(60%)</a:t>
            </a:r>
            <a:endParaRPr lang="ru-RU" sz="1400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394" name="Прямоугольник 9"/>
          <p:cNvSpPr>
            <a:spLocks noChangeArrowheads="1"/>
          </p:cNvSpPr>
          <p:nvPr/>
        </p:nvSpPr>
        <p:spPr bwMode="auto">
          <a:xfrm>
            <a:off x="2786050" y="2357430"/>
            <a:ext cx="8413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10(40%)</a:t>
            </a:r>
            <a:endParaRPr lang="ru-RU" sz="1400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428604"/>
            <a:ext cx="7143768" cy="5857916"/>
          </a:xfrm>
        </p:spPr>
        <p:txBody>
          <a:bodyPr>
            <a:normAutofit fontScale="90000"/>
          </a:bodyPr>
          <a:lstStyle/>
          <a:p>
            <a:pPr algn="ctr" fontAlgn="auto">
              <a:lnSpc>
                <a:spcPct val="200000"/>
              </a:lnSpc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Диагностика</a:t>
            </a:r>
            <a:b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ПО </a:t>
            </a:r>
            <a:b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познавательному </a:t>
            </a:r>
            <a:b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развитию 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5150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диагностики</a:t>
            </a: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428596" y="1357298"/>
          <a:ext cx="721523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500034" y="1357298"/>
          <a:ext cx="7353300" cy="513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4" name="Диаграмма" r:id="rId4" imgW="7353364" imgH="5133885" progId="Excel.Sheet.8">
                  <p:embed/>
                </p:oleObj>
              </mc:Choice>
              <mc:Fallback>
                <p:oleObj name="Диаграмма" r:id="rId4" imgW="7353364" imgH="5133885" progId="Excel.Shee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34" y="1357298"/>
                        <a:ext cx="7353300" cy="5133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" name="Прямоугольник 4"/>
          <p:cNvSpPr>
            <a:spLocks noChangeArrowheads="1"/>
          </p:cNvSpPr>
          <p:nvPr/>
        </p:nvSpPr>
        <p:spPr bwMode="auto">
          <a:xfrm>
            <a:off x="1357290" y="4143380"/>
            <a:ext cx="935037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(10%)</a:t>
            </a:r>
            <a:endParaRPr lang="ru-RU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46" name="Прямоугольник 5"/>
          <p:cNvSpPr>
            <a:spLocks noChangeArrowheads="1"/>
          </p:cNvSpPr>
          <p:nvPr/>
        </p:nvSpPr>
        <p:spPr bwMode="auto">
          <a:xfrm>
            <a:off x="2143108" y="1285860"/>
            <a:ext cx="992580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13(60%)</a:t>
            </a:r>
            <a:endParaRPr lang="ru-RU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47" name="Прямоугольник 6"/>
          <p:cNvSpPr>
            <a:spLocks noChangeArrowheads="1"/>
          </p:cNvSpPr>
          <p:nvPr/>
        </p:nvSpPr>
        <p:spPr bwMode="auto">
          <a:xfrm>
            <a:off x="2786050" y="2857496"/>
            <a:ext cx="992580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10(30%)</a:t>
            </a:r>
            <a:endParaRPr lang="ru-RU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48" name="Прямоугольник 7"/>
          <p:cNvSpPr>
            <a:spLocks noChangeArrowheads="1"/>
          </p:cNvSpPr>
          <p:nvPr/>
        </p:nvSpPr>
        <p:spPr bwMode="auto">
          <a:xfrm>
            <a:off x="3571875" y="1857375"/>
            <a:ext cx="992580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13(50%)</a:t>
            </a:r>
            <a:endParaRPr lang="ru-RU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49" name="Прямоугольник 8"/>
          <p:cNvSpPr>
            <a:spLocks noChangeArrowheads="1"/>
          </p:cNvSpPr>
          <p:nvPr/>
        </p:nvSpPr>
        <p:spPr bwMode="auto">
          <a:xfrm>
            <a:off x="4714876" y="2143116"/>
            <a:ext cx="992580" cy="39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10(47%)</a:t>
            </a:r>
            <a:endParaRPr lang="ru-RU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50" name="Прямоугольник 9"/>
          <p:cNvSpPr>
            <a:spLocks noChangeArrowheads="1"/>
          </p:cNvSpPr>
          <p:nvPr/>
        </p:nvSpPr>
        <p:spPr bwMode="auto">
          <a:xfrm>
            <a:off x="5072063" y="4643438"/>
            <a:ext cx="7620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1(3%)</a:t>
            </a:r>
            <a:endParaRPr lang="ru-RU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714356"/>
            <a:ext cx="6357982" cy="5286412"/>
          </a:xfrm>
        </p:spPr>
        <p:txBody>
          <a:bodyPr>
            <a:normAutofit/>
          </a:bodyPr>
          <a:lstStyle/>
          <a:p>
            <a:pPr algn="ctr" fontAlgn="auto">
              <a:lnSpc>
                <a:spcPct val="200000"/>
              </a:lnSpc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Диагностика </a:t>
            </a:r>
            <a:b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b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конструированию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411</TotalTime>
  <Words>174</Words>
  <Application>Microsoft Office PowerPoint</Application>
  <PresentationFormat>Экран (4:3)</PresentationFormat>
  <Paragraphs>50</Paragraphs>
  <Slides>13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Calibri</vt:lpstr>
      <vt:lpstr>Times New Roman</vt:lpstr>
      <vt:lpstr>Trebuchet MS</vt:lpstr>
      <vt:lpstr>Wingdings</vt:lpstr>
      <vt:lpstr>Wingdings 2</vt:lpstr>
      <vt:lpstr>Изящная</vt:lpstr>
      <vt:lpstr>Диаграмма</vt:lpstr>
      <vt:lpstr>Microsoft Excel 97-2003 Worksheet</vt:lpstr>
      <vt:lpstr>Worksheet</vt:lpstr>
      <vt:lpstr>Диагностика  старшая группа Воспитатели: Савина Е.И.</vt:lpstr>
      <vt:lpstr>Диагностика  ПО  МАТЕМАТИКЕ </vt:lpstr>
      <vt:lpstr>Уровни:</vt:lpstr>
      <vt:lpstr>Результаты диагностики</vt:lpstr>
      <vt:lpstr>Диагностика  ПО  развитию речи </vt:lpstr>
      <vt:lpstr>Результаты диагностики</vt:lpstr>
      <vt:lpstr>Диагностика  ПО  познавательному  развитию  </vt:lpstr>
      <vt:lpstr>Результаты диагностики</vt:lpstr>
      <vt:lpstr>Диагностика  ПО  конструированию </vt:lpstr>
      <vt:lpstr>Результаты диагностики</vt:lpstr>
      <vt:lpstr> Диагностика  ПО  аппликации  </vt:lpstr>
      <vt:lpstr>Результаты диагностики</vt:lpstr>
      <vt:lpstr>Презентация PowerPoint</vt:lpstr>
    </vt:vector>
  </TitlesOfParts>
  <Company>Utel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Диагностика детей средней группы «Радуга» МАДОУ д/с №10 «Дубравушка» по математике.</dc:title>
  <dc:creator>User</dc:creator>
  <cp:lastModifiedBy>12</cp:lastModifiedBy>
  <cp:revision>61</cp:revision>
  <dcterms:created xsi:type="dcterms:W3CDTF">2014-05-14T14:24:47Z</dcterms:created>
  <dcterms:modified xsi:type="dcterms:W3CDTF">2020-04-08T11:47:46Z</dcterms:modified>
</cp:coreProperties>
</file>