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4"/>
  </p:notesMasterIdLst>
  <p:handoutMasterIdLst>
    <p:handoutMasterId r:id="rId35"/>
  </p:handoutMasterIdLst>
  <p:sldIdLst>
    <p:sldId id="260" r:id="rId2"/>
    <p:sldId id="331" r:id="rId3"/>
    <p:sldId id="332" r:id="rId4"/>
    <p:sldId id="334" r:id="rId5"/>
    <p:sldId id="326" r:id="rId6"/>
    <p:sldId id="327" r:id="rId7"/>
    <p:sldId id="328" r:id="rId8"/>
    <p:sldId id="329" r:id="rId9"/>
    <p:sldId id="330" r:id="rId10"/>
    <p:sldId id="259" r:id="rId11"/>
    <p:sldId id="257" r:id="rId12"/>
    <p:sldId id="258" r:id="rId13"/>
    <p:sldId id="276" r:id="rId14"/>
    <p:sldId id="286" r:id="rId15"/>
    <p:sldId id="285" r:id="rId16"/>
    <p:sldId id="284" r:id="rId17"/>
    <p:sldId id="283" r:id="rId18"/>
    <p:sldId id="282" r:id="rId19"/>
    <p:sldId id="281" r:id="rId20"/>
    <p:sldId id="280" r:id="rId21"/>
    <p:sldId id="279" r:id="rId22"/>
    <p:sldId id="278" r:id="rId23"/>
    <p:sldId id="288" r:id="rId24"/>
    <p:sldId id="306" r:id="rId25"/>
    <p:sldId id="305" r:id="rId26"/>
    <p:sldId id="295" r:id="rId27"/>
    <p:sldId id="292" r:id="rId28"/>
    <p:sldId id="290" r:id="rId29"/>
    <p:sldId id="325" r:id="rId30"/>
    <p:sldId id="323" r:id="rId31"/>
    <p:sldId id="322" r:id="rId32"/>
    <p:sldId id="335" r:id="rId33"/>
  </p:sldIdLst>
  <p:sldSz cx="9144000" cy="6858000" type="screen4x3"/>
  <p:notesSz cx="6797675" cy="9928225"/>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128" userDrawn="1">
          <p15:clr>
            <a:srgbClr val="A4A3A4"/>
          </p15:clr>
        </p15:guide>
        <p15:guide id="2" pos="2141"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382" autoAdjust="0"/>
    <p:restoredTop sz="94434" autoAdjust="0"/>
  </p:normalViewPr>
  <p:slideViewPr>
    <p:cSldViewPr>
      <p:cViewPr varScale="1">
        <p:scale>
          <a:sx n="67" d="100"/>
          <a:sy n="67" d="100"/>
        </p:scale>
        <p:origin x="1482" y="72"/>
      </p:cViewPr>
      <p:guideLst>
        <p:guide orient="horz" pos="2160"/>
        <p:guide pos="2880"/>
      </p:guideLst>
    </p:cSldViewPr>
  </p:slideViewPr>
  <p:notesTextViewPr>
    <p:cViewPr>
      <p:scale>
        <a:sx n="1" d="1"/>
        <a:sy n="1" d="1"/>
      </p:scale>
      <p:origin x="0" y="0"/>
    </p:cViewPr>
  </p:notesTextViewPr>
  <p:sorterViewPr>
    <p:cViewPr>
      <p:scale>
        <a:sx n="100" d="100"/>
        <a:sy n="100" d="100"/>
      </p:scale>
      <p:origin x="0" y="12300"/>
    </p:cViewPr>
  </p:sorterViewPr>
  <p:notesViewPr>
    <p:cSldViewPr>
      <p:cViewPr varScale="1">
        <p:scale>
          <a:sx n="51" d="100"/>
          <a:sy n="51" d="100"/>
        </p:scale>
        <p:origin x="-2946" y="-108"/>
      </p:cViewPr>
      <p:guideLst>
        <p:guide orient="horz" pos="3128"/>
        <p:guide pos="2141"/>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3" y="0"/>
            <a:ext cx="2945659" cy="496412"/>
          </a:xfrm>
          <a:prstGeom prst="rect">
            <a:avLst/>
          </a:prstGeom>
        </p:spPr>
        <p:txBody>
          <a:bodyPr vert="horz" lIns="91001" tIns="45501" rIns="91001" bIns="45501" rtlCol="0"/>
          <a:lstStyle>
            <a:lvl1pPr algn="l">
              <a:defRPr sz="1200"/>
            </a:lvl1pPr>
          </a:lstStyle>
          <a:p>
            <a:endParaRPr lang="ru-RU"/>
          </a:p>
        </p:txBody>
      </p:sp>
      <p:sp>
        <p:nvSpPr>
          <p:cNvPr id="3" name="Дата 2"/>
          <p:cNvSpPr>
            <a:spLocks noGrp="1"/>
          </p:cNvSpPr>
          <p:nvPr>
            <p:ph type="dt" sz="quarter" idx="1"/>
          </p:nvPr>
        </p:nvSpPr>
        <p:spPr>
          <a:xfrm>
            <a:off x="3850446" y="0"/>
            <a:ext cx="2945659" cy="496412"/>
          </a:xfrm>
          <a:prstGeom prst="rect">
            <a:avLst/>
          </a:prstGeom>
        </p:spPr>
        <p:txBody>
          <a:bodyPr vert="horz" lIns="91001" tIns="45501" rIns="91001" bIns="45501" rtlCol="0"/>
          <a:lstStyle>
            <a:lvl1pPr algn="r">
              <a:defRPr sz="1200"/>
            </a:lvl1pPr>
          </a:lstStyle>
          <a:p>
            <a:fld id="{EC9F2737-A036-44A3-8533-0291C37EF430}" type="datetimeFigureOut">
              <a:rPr lang="ru-RU" smtClean="0"/>
              <a:pPr/>
              <a:t>08.04.2020</a:t>
            </a:fld>
            <a:endParaRPr lang="ru-RU"/>
          </a:p>
        </p:txBody>
      </p:sp>
      <p:sp>
        <p:nvSpPr>
          <p:cNvPr id="4" name="Нижний колонтитул 3"/>
          <p:cNvSpPr>
            <a:spLocks noGrp="1"/>
          </p:cNvSpPr>
          <p:nvPr>
            <p:ph type="ftr" sz="quarter" idx="2"/>
          </p:nvPr>
        </p:nvSpPr>
        <p:spPr>
          <a:xfrm>
            <a:off x="3" y="9430093"/>
            <a:ext cx="2945659" cy="496412"/>
          </a:xfrm>
          <a:prstGeom prst="rect">
            <a:avLst/>
          </a:prstGeom>
        </p:spPr>
        <p:txBody>
          <a:bodyPr vert="horz" lIns="91001" tIns="45501" rIns="91001" bIns="45501" rtlCol="0" anchor="b"/>
          <a:lstStyle>
            <a:lvl1pPr algn="l">
              <a:defRPr sz="1200"/>
            </a:lvl1pPr>
          </a:lstStyle>
          <a:p>
            <a:endParaRPr lang="ru-RU"/>
          </a:p>
        </p:txBody>
      </p:sp>
      <p:sp>
        <p:nvSpPr>
          <p:cNvPr id="5" name="Номер слайда 4"/>
          <p:cNvSpPr>
            <a:spLocks noGrp="1"/>
          </p:cNvSpPr>
          <p:nvPr>
            <p:ph type="sldNum" sz="quarter" idx="3"/>
          </p:nvPr>
        </p:nvSpPr>
        <p:spPr>
          <a:xfrm>
            <a:off x="3850446" y="9430093"/>
            <a:ext cx="2945659" cy="496412"/>
          </a:xfrm>
          <a:prstGeom prst="rect">
            <a:avLst/>
          </a:prstGeom>
        </p:spPr>
        <p:txBody>
          <a:bodyPr vert="horz" lIns="91001" tIns="45501" rIns="91001" bIns="45501" rtlCol="0" anchor="b"/>
          <a:lstStyle>
            <a:lvl1pPr algn="r">
              <a:defRPr sz="1200"/>
            </a:lvl1pPr>
          </a:lstStyle>
          <a:p>
            <a:fld id="{AA028B1F-E74D-4C56-B09A-81F22F82149C}" type="slidenum">
              <a:rPr lang="ru-RU" smtClean="0"/>
              <a:pPr/>
              <a:t>‹#›</a:t>
            </a:fld>
            <a:endParaRPr lang="ru-RU"/>
          </a:p>
        </p:txBody>
      </p:sp>
    </p:spTree>
    <p:extLst>
      <p:ext uri="{BB962C8B-B14F-4D97-AF65-F5344CB8AC3E}">
        <p14:creationId xmlns:p14="http://schemas.microsoft.com/office/powerpoint/2010/main" val="326134715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1" y="0"/>
            <a:ext cx="2945370" cy="496412"/>
          </a:xfrm>
          <a:prstGeom prst="rect">
            <a:avLst/>
          </a:prstGeom>
        </p:spPr>
        <p:txBody>
          <a:bodyPr vert="horz" lIns="91001" tIns="45501" rIns="91001" bIns="45501" rtlCol="0"/>
          <a:lstStyle>
            <a:lvl1pPr algn="l">
              <a:defRPr sz="1200"/>
            </a:lvl1pPr>
          </a:lstStyle>
          <a:p>
            <a:endParaRPr lang="ru-RU"/>
          </a:p>
        </p:txBody>
      </p:sp>
      <p:sp>
        <p:nvSpPr>
          <p:cNvPr id="3" name="Дата 2"/>
          <p:cNvSpPr>
            <a:spLocks noGrp="1"/>
          </p:cNvSpPr>
          <p:nvPr>
            <p:ph type="dt" idx="1"/>
          </p:nvPr>
        </p:nvSpPr>
        <p:spPr>
          <a:xfrm>
            <a:off x="3850139" y="0"/>
            <a:ext cx="2946455" cy="496412"/>
          </a:xfrm>
          <a:prstGeom prst="rect">
            <a:avLst/>
          </a:prstGeom>
        </p:spPr>
        <p:txBody>
          <a:bodyPr vert="horz" lIns="91001" tIns="45501" rIns="91001" bIns="45501" rtlCol="0"/>
          <a:lstStyle>
            <a:lvl1pPr algn="r">
              <a:defRPr sz="1200"/>
            </a:lvl1pPr>
          </a:lstStyle>
          <a:p>
            <a:fld id="{71C745C7-17BA-4D7A-9218-D84FCFF2CA55}" type="datetimeFigureOut">
              <a:rPr lang="ru-RU" smtClean="0"/>
              <a:pPr/>
              <a:t>08.04.2020</a:t>
            </a:fld>
            <a:endParaRPr lang="ru-RU"/>
          </a:p>
        </p:txBody>
      </p:sp>
      <p:sp>
        <p:nvSpPr>
          <p:cNvPr id="4" name="Образ слайда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001" tIns="45501" rIns="91001" bIns="45501" rtlCol="0" anchor="ctr"/>
          <a:lstStyle/>
          <a:p>
            <a:endParaRPr lang="ru-RU"/>
          </a:p>
        </p:txBody>
      </p:sp>
      <p:sp>
        <p:nvSpPr>
          <p:cNvPr id="5" name="Заметки 4"/>
          <p:cNvSpPr>
            <a:spLocks noGrp="1"/>
          </p:cNvSpPr>
          <p:nvPr>
            <p:ph type="body" sz="quarter" idx="3"/>
          </p:nvPr>
        </p:nvSpPr>
        <p:spPr>
          <a:xfrm>
            <a:off x="680202" y="4715909"/>
            <a:ext cx="5437272" cy="4467702"/>
          </a:xfrm>
          <a:prstGeom prst="rect">
            <a:avLst/>
          </a:prstGeom>
        </p:spPr>
        <p:txBody>
          <a:bodyPr vert="horz" lIns="91001" tIns="45501" rIns="91001" bIns="45501" rtlCol="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1" y="9429516"/>
            <a:ext cx="2945370" cy="496412"/>
          </a:xfrm>
          <a:prstGeom prst="rect">
            <a:avLst/>
          </a:prstGeom>
        </p:spPr>
        <p:txBody>
          <a:bodyPr vert="horz" lIns="91001" tIns="45501" rIns="91001" bIns="45501" rtlCol="0" anchor="b"/>
          <a:lstStyle>
            <a:lvl1pPr algn="l">
              <a:defRPr sz="1200"/>
            </a:lvl1pPr>
          </a:lstStyle>
          <a:p>
            <a:endParaRPr lang="ru-RU"/>
          </a:p>
        </p:txBody>
      </p:sp>
      <p:sp>
        <p:nvSpPr>
          <p:cNvPr id="7" name="Номер слайда 6"/>
          <p:cNvSpPr>
            <a:spLocks noGrp="1"/>
          </p:cNvSpPr>
          <p:nvPr>
            <p:ph type="sldNum" sz="quarter" idx="5"/>
          </p:nvPr>
        </p:nvSpPr>
        <p:spPr>
          <a:xfrm>
            <a:off x="3850139" y="9429516"/>
            <a:ext cx="2946455" cy="496412"/>
          </a:xfrm>
          <a:prstGeom prst="rect">
            <a:avLst/>
          </a:prstGeom>
        </p:spPr>
        <p:txBody>
          <a:bodyPr vert="horz" lIns="91001" tIns="45501" rIns="91001" bIns="45501" rtlCol="0" anchor="b"/>
          <a:lstStyle>
            <a:lvl1pPr algn="r">
              <a:defRPr sz="1200"/>
            </a:lvl1pPr>
          </a:lstStyle>
          <a:p>
            <a:fld id="{6A730C0B-A744-4D09-A0BA-FC3CC952E275}" type="slidenum">
              <a:rPr lang="ru-RU" smtClean="0"/>
              <a:pPr/>
              <a:t>‹#›</a:t>
            </a:fld>
            <a:endParaRPr lang="ru-RU"/>
          </a:p>
        </p:txBody>
      </p:sp>
    </p:spTree>
    <p:extLst>
      <p:ext uri="{BB962C8B-B14F-4D97-AF65-F5344CB8AC3E}">
        <p14:creationId xmlns:p14="http://schemas.microsoft.com/office/powerpoint/2010/main" val="203605563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a:p>
        </p:txBody>
      </p:sp>
      <p:sp>
        <p:nvSpPr>
          <p:cNvPr id="4" name="Номер слайда 3"/>
          <p:cNvSpPr>
            <a:spLocks noGrp="1"/>
          </p:cNvSpPr>
          <p:nvPr>
            <p:ph type="sldNum" sz="quarter" idx="10"/>
          </p:nvPr>
        </p:nvSpPr>
        <p:spPr/>
        <p:txBody>
          <a:bodyPr/>
          <a:lstStyle/>
          <a:p>
            <a:fld id="{6A730C0B-A744-4D09-A0BA-FC3CC952E275}" type="slidenum">
              <a:rPr lang="ru-RU" smtClean="0"/>
              <a:pPr/>
              <a:t>1</a:t>
            </a:fld>
            <a:endParaRPr lang="ru-RU"/>
          </a:p>
        </p:txBody>
      </p:sp>
    </p:spTree>
    <p:extLst>
      <p:ext uri="{BB962C8B-B14F-4D97-AF65-F5344CB8AC3E}">
        <p14:creationId xmlns:p14="http://schemas.microsoft.com/office/powerpoint/2010/main" val="363666743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103C20F1-9073-4FFE-83EC-BD0FA7DC97A3}" type="datetimeFigureOut">
              <a:rPr lang="ru-RU" smtClean="0"/>
              <a:pPr/>
              <a:t>08.04.2020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31BC5803-367A-4BF3-B354-21EA275C1FA9}" type="slidenum">
              <a:rPr lang="ru-RU" smtClean="0"/>
              <a:pPr/>
              <a:t>‹#›</a:t>
            </a:fld>
            <a:endParaRPr lang="ru-RU"/>
          </a:p>
        </p:txBody>
      </p:sp>
    </p:spTree>
    <p:extLst>
      <p:ext uri="{BB962C8B-B14F-4D97-AF65-F5344CB8AC3E}">
        <p14:creationId xmlns:p14="http://schemas.microsoft.com/office/powerpoint/2010/main" val="146168540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103C20F1-9073-4FFE-83EC-BD0FA7DC97A3}" type="datetimeFigureOut">
              <a:rPr lang="ru-RU" smtClean="0"/>
              <a:pPr/>
              <a:t>08.04.2020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31BC5803-367A-4BF3-B354-21EA275C1FA9}" type="slidenum">
              <a:rPr lang="ru-RU" smtClean="0"/>
              <a:pPr/>
              <a:t>‹#›</a:t>
            </a:fld>
            <a:endParaRPr lang="ru-RU"/>
          </a:p>
        </p:txBody>
      </p:sp>
    </p:spTree>
    <p:extLst>
      <p:ext uri="{BB962C8B-B14F-4D97-AF65-F5344CB8AC3E}">
        <p14:creationId xmlns:p14="http://schemas.microsoft.com/office/powerpoint/2010/main" val="385642199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103C20F1-9073-4FFE-83EC-BD0FA7DC97A3}" type="datetimeFigureOut">
              <a:rPr lang="ru-RU" smtClean="0"/>
              <a:pPr/>
              <a:t>08.04.2020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31BC5803-367A-4BF3-B354-21EA275C1FA9}" type="slidenum">
              <a:rPr lang="ru-RU" smtClean="0"/>
              <a:pPr/>
              <a:t>‹#›</a:t>
            </a:fld>
            <a:endParaRPr lang="ru-RU"/>
          </a:p>
        </p:txBody>
      </p:sp>
    </p:spTree>
    <p:extLst>
      <p:ext uri="{BB962C8B-B14F-4D97-AF65-F5344CB8AC3E}">
        <p14:creationId xmlns:p14="http://schemas.microsoft.com/office/powerpoint/2010/main" val="355596231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103C20F1-9073-4FFE-83EC-BD0FA7DC97A3}" type="datetimeFigureOut">
              <a:rPr lang="ru-RU" smtClean="0"/>
              <a:pPr/>
              <a:t>08.04.2020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31BC5803-367A-4BF3-B354-21EA275C1FA9}" type="slidenum">
              <a:rPr lang="ru-RU" smtClean="0"/>
              <a:pPr/>
              <a:t>‹#›</a:t>
            </a:fld>
            <a:endParaRPr lang="ru-RU"/>
          </a:p>
        </p:txBody>
      </p:sp>
    </p:spTree>
    <p:extLst>
      <p:ext uri="{BB962C8B-B14F-4D97-AF65-F5344CB8AC3E}">
        <p14:creationId xmlns:p14="http://schemas.microsoft.com/office/powerpoint/2010/main" val="400045405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103C20F1-9073-4FFE-83EC-BD0FA7DC97A3}" type="datetimeFigureOut">
              <a:rPr lang="ru-RU" smtClean="0"/>
              <a:pPr/>
              <a:t>08.04.2020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31BC5803-367A-4BF3-B354-21EA275C1FA9}" type="slidenum">
              <a:rPr lang="ru-RU" smtClean="0"/>
              <a:pPr/>
              <a:t>‹#›</a:t>
            </a:fld>
            <a:endParaRPr lang="ru-RU"/>
          </a:p>
        </p:txBody>
      </p:sp>
    </p:spTree>
    <p:extLst>
      <p:ext uri="{BB962C8B-B14F-4D97-AF65-F5344CB8AC3E}">
        <p14:creationId xmlns:p14="http://schemas.microsoft.com/office/powerpoint/2010/main" val="298726854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103C20F1-9073-4FFE-83EC-BD0FA7DC97A3}" type="datetimeFigureOut">
              <a:rPr lang="ru-RU" smtClean="0"/>
              <a:pPr/>
              <a:t>08.04.2020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31BC5803-367A-4BF3-B354-21EA275C1FA9}" type="slidenum">
              <a:rPr lang="ru-RU" smtClean="0"/>
              <a:pPr/>
              <a:t>‹#›</a:t>
            </a:fld>
            <a:endParaRPr lang="ru-RU"/>
          </a:p>
        </p:txBody>
      </p:sp>
    </p:spTree>
    <p:extLst>
      <p:ext uri="{BB962C8B-B14F-4D97-AF65-F5344CB8AC3E}">
        <p14:creationId xmlns:p14="http://schemas.microsoft.com/office/powerpoint/2010/main" val="312367662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103C20F1-9073-4FFE-83EC-BD0FA7DC97A3}" type="datetimeFigureOut">
              <a:rPr lang="ru-RU" smtClean="0"/>
              <a:pPr/>
              <a:t>08.04.2020</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31BC5803-367A-4BF3-B354-21EA275C1FA9}" type="slidenum">
              <a:rPr lang="ru-RU" smtClean="0"/>
              <a:pPr/>
              <a:t>‹#›</a:t>
            </a:fld>
            <a:endParaRPr lang="ru-RU"/>
          </a:p>
        </p:txBody>
      </p:sp>
    </p:spTree>
    <p:extLst>
      <p:ext uri="{BB962C8B-B14F-4D97-AF65-F5344CB8AC3E}">
        <p14:creationId xmlns:p14="http://schemas.microsoft.com/office/powerpoint/2010/main" val="419143009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103C20F1-9073-4FFE-83EC-BD0FA7DC97A3}" type="datetimeFigureOut">
              <a:rPr lang="ru-RU" smtClean="0"/>
              <a:pPr/>
              <a:t>08.04.2020</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31BC5803-367A-4BF3-B354-21EA275C1FA9}" type="slidenum">
              <a:rPr lang="ru-RU" smtClean="0"/>
              <a:pPr/>
              <a:t>‹#›</a:t>
            </a:fld>
            <a:endParaRPr lang="ru-RU"/>
          </a:p>
        </p:txBody>
      </p:sp>
    </p:spTree>
    <p:extLst>
      <p:ext uri="{BB962C8B-B14F-4D97-AF65-F5344CB8AC3E}">
        <p14:creationId xmlns:p14="http://schemas.microsoft.com/office/powerpoint/2010/main" val="71726674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103C20F1-9073-4FFE-83EC-BD0FA7DC97A3}" type="datetimeFigureOut">
              <a:rPr lang="ru-RU" smtClean="0"/>
              <a:pPr/>
              <a:t>08.04.2020</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31BC5803-367A-4BF3-B354-21EA275C1FA9}" type="slidenum">
              <a:rPr lang="ru-RU" smtClean="0"/>
              <a:pPr/>
              <a:t>‹#›</a:t>
            </a:fld>
            <a:endParaRPr lang="ru-RU"/>
          </a:p>
        </p:txBody>
      </p:sp>
    </p:spTree>
    <p:extLst>
      <p:ext uri="{BB962C8B-B14F-4D97-AF65-F5344CB8AC3E}">
        <p14:creationId xmlns:p14="http://schemas.microsoft.com/office/powerpoint/2010/main" val="199221807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Объект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103C20F1-9073-4FFE-83EC-BD0FA7DC97A3}" type="datetimeFigureOut">
              <a:rPr lang="ru-RU" smtClean="0"/>
              <a:pPr/>
              <a:t>08.04.2020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31BC5803-367A-4BF3-B354-21EA275C1FA9}" type="slidenum">
              <a:rPr lang="ru-RU" smtClean="0"/>
              <a:pPr/>
              <a:t>‹#›</a:t>
            </a:fld>
            <a:endParaRPr lang="ru-RU"/>
          </a:p>
        </p:txBody>
      </p:sp>
    </p:spTree>
    <p:extLst>
      <p:ext uri="{BB962C8B-B14F-4D97-AF65-F5344CB8AC3E}">
        <p14:creationId xmlns:p14="http://schemas.microsoft.com/office/powerpoint/2010/main" val="426920879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103C20F1-9073-4FFE-83EC-BD0FA7DC97A3}" type="datetimeFigureOut">
              <a:rPr lang="ru-RU" smtClean="0"/>
              <a:pPr/>
              <a:t>08.04.2020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31BC5803-367A-4BF3-B354-21EA275C1FA9}" type="slidenum">
              <a:rPr lang="ru-RU" smtClean="0"/>
              <a:pPr/>
              <a:t>‹#›</a:t>
            </a:fld>
            <a:endParaRPr lang="ru-RU"/>
          </a:p>
        </p:txBody>
      </p:sp>
    </p:spTree>
    <p:extLst>
      <p:ext uri="{BB962C8B-B14F-4D97-AF65-F5344CB8AC3E}">
        <p14:creationId xmlns:p14="http://schemas.microsoft.com/office/powerpoint/2010/main" val="381478023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03C20F1-9073-4FFE-83EC-BD0FA7DC97A3}" type="datetimeFigureOut">
              <a:rPr lang="ru-RU" smtClean="0"/>
              <a:pPr/>
              <a:t>08.04.2020</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1BC5803-367A-4BF3-B354-21EA275C1FA9}" type="slidenum">
              <a:rPr lang="ru-RU" smtClean="0"/>
              <a:pPr/>
              <a:t>‹#›</a:t>
            </a:fld>
            <a:endParaRPr lang="ru-RU"/>
          </a:p>
        </p:txBody>
      </p:sp>
    </p:spTree>
    <p:extLst>
      <p:ext uri="{BB962C8B-B14F-4D97-AF65-F5344CB8AC3E}">
        <p14:creationId xmlns:p14="http://schemas.microsoft.com/office/powerpoint/2010/main" val="12770522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descr="C:\Users\user\Desktop\0001-002-.jp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0" y="514"/>
            <a:ext cx="9144000" cy="6856972"/>
          </a:xfrm>
          <a:prstGeom prst="rect">
            <a:avLst/>
          </a:prstGeom>
          <a:noFill/>
          <a:extLst>
            <a:ext uri="{909E8E84-426E-40DD-AFC4-6F175D3DCCD1}">
              <a14:hiddenFill xmlns:a14="http://schemas.microsoft.com/office/drawing/2010/main">
                <a:solidFill>
                  <a:srgbClr val="FFFFFF"/>
                </a:solidFill>
              </a14:hiddenFill>
            </a:ext>
          </a:extLst>
        </p:spPr>
      </p:pic>
      <p:sp>
        <p:nvSpPr>
          <p:cNvPr id="4" name="Заголовок 3"/>
          <p:cNvSpPr>
            <a:spLocks noGrp="1"/>
          </p:cNvSpPr>
          <p:nvPr>
            <p:ph type="title"/>
          </p:nvPr>
        </p:nvSpPr>
        <p:spPr>
          <a:xfrm>
            <a:off x="755576" y="836712"/>
            <a:ext cx="7560840" cy="5184576"/>
          </a:xfrm>
        </p:spPr>
        <p:txBody>
          <a:bodyPr>
            <a:normAutofit/>
          </a:bodyPr>
          <a:lstStyle/>
          <a:p>
            <a:r>
              <a:rPr lang="ru-RU" sz="4800" dirty="0" smtClean="0">
                <a:latin typeface="Times New Roman" panose="02020603050405020304" pitchFamily="18" charset="0"/>
                <a:cs typeface="Times New Roman" panose="02020603050405020304" pitchFamily="18" charset="0"/>
              </a:rPr>
              <a:t>Динамические игры</a:t>
            </a:r>
            <a:br>
              <a:rPr lang="ru-RU" sz="4800" dirty="0" smtClean="0">
                <a:latin typeface="Times New Roman" panose="02020603050405020304" pitchFamily="18" charset="0"/>
                <a:cs typeface="Times New Roman" panose="02020603050405020304" pitchFamily="18" charset="0"/>
              </a:rPr>
            </a:br>
            <a:r>
              <a:rPr lang="ru-RU" sz="4800" dirty="0" smtClean="0">
                <a:latin typeface="Times New Roman" panose="02020603050405020304" pitchFamily="18" charset="0"/>
                <a:cs typeface="Times New Roman" panose="02020603050405020304" pitchFamily="18" charset="0"/>
              </a:rPr>
              <a:t>для детей </a:t>
            </a:r>
            <a:br>
              <a:rPr lang="ru-RU" sz="4800" dirty="0" smtClean="0">
                <a:latin typeface="Times New Roman" panose="02020603050405020304" pitchFamily="18" charset="0"/>
                <a:cs typeface="Times New Roman" panose="02020603050405020304" pitchFamily="18" charset="0"/>
              </a:rPr>
            </a:br>
            <a:r>
              <a:rPr lang="ru-RU" sz="4800" dirty="0" smtClean="0">
                <a:latin typeface="Times New Roman" panose="02020603050405020304" pitchFamily="18" charset="0"/>
                <a:cs typeface="Times New Roman" panose="02020603050405020304" pitchFamily="18" charset="0"/>
              </a:rPr>
              <a:t>средней группы</a:t>
            </a:r>
            <a:endParaRPr lang="ru-RU" sz="48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76876596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descr="C:\Users\user\Desktop\0001-002-.jp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0" y="-14777"/>
            <a:ext cx="9144000" cy="6856972"/>
          </a:xfrm>
          <a:prstGeom prst="rect">
            <a:avLst/>
          </a:prstGeom>
          <a:noFill/>
          <a:extLst>
            <a:ext uri="{909E8E84-426E-40DD-AFC4-6F175D3DCCD1}">
              <a14:hiddenFill xmlns:a14="http://schemas.microsoft.com/office/drawing/2010/main">
                <a:solidFill>
                  <a:srgbClr val="FFFFFF"/>
                </a:solidFill>
              </a14:hiddenFill>
            </a:ext>
          </a:extLst>
        </p:spPr>
      </p:pic>
      <p:sp>
        <p:nvSpPr>
          <p:cNvPr id="4" name="Заголовок 3"/>
          <p:cNvSpPr>
            <a:spLocks noGrp="1"/>
          </p:cNvSpPr>
          <p:nvPr>
            <p:ph type="title"/>
          </p:nvPr>
        </p:nvSpPr>
        <p:spPr>
          <a:xfrm>
            <a:off x="1043608" y="908720"/>
            <a:ext cx="7344816" cy="5184576"/>
          </a:xfrm>
        </p:spPr>
        <p:txBody>
          <a:bodyPr>
            <a:normAutofit fontScale="90000"/>
          </a:bodyPr>
          <a:lstStyle/>
          <a:p>
            <a:pPr algn="l">
              <a:lnSpc>
                <a:spcPct val="150000"/>
              </a:lnSpc>
            </a:pPr>
            <a:r>
              <a:rPr lang="ru-RU" sz="3100" b="1" dirty="0" smtClean="0">
                <a:latin typeface="Times New Roman" panose="02020603050405020304" pitchFamily="18" charset="0"/>
                <a:cs typeface="Times New Roman" panose="02020603050405020304" pitchFamily="18" charset="0"/>
              </a:rPr>
              <a:t>                             БАБОЧКА</a:t>
            </a:r>
            <a:r>
              <a:rPr lang="ru-RU" sz="2000" dirty="0">
                <a:latin typeface="Times New Roman" panose="02020603050405020304" pitchFamily="18" charset="0"/>
                <a:cs typeface="Times New Roman" panose="02020603050405020304" pitchFamily="18" charset="0"/>
              </a:rPr>
              <a:t/>
            </a:r>
            <a:br>
              <a:rPr lang="ru-RU" sz="2000" dirty="0">
                <a:latin typeface="Times New Roman" panose="02020603050405020304" pitchFamily="18" charset="0"/>
                <a:cs typeface="Times New Roman" panose="02020603050405020304" pitchFamily="18" charset="0"/>
              </a:rPr>
            </a:br>
            <a:r>
              <a:rPr lang="ru-RU" sz="2400" dirty="0">
                <a:latin typeface="Times New Roman" panose="02020603050405020304" pitchFamily="18" charset="0"/>
                <a:cs typeface="Times New Roman" panose="02020603050405020304" pitchFamily="18" charset="0"/>
              </a:rPr>
              <a:t>Спал цветок и вдруг проснулся</a:t>
            </a:r>
            <a:r>
              <a:rPr lang="ru-RU" sz="2400" dirty="0" smtClean="0">
                <a:latin typeface="Times New Roman" panose="02020603050405020304" pitchFamily="18" charset="0"/>
                <a:cs typeface="Times New Roman" panose="02020603050405020304" pitchFamily="18" charset="0"/>
              </a:rPr>
              <a:t>,  Туловище </a:t>
            </a:r>
            <a:r>
              <a:rPr lang="ru-RU" sz="2400" dirty="0">
                <a:latin typeface="Times New Roman" panose="02020603050405020304" pitchFamily="18" charset="0"/>
                <a:cs typeface="Times New Roman" panose="02020603050405020304" pitchFamily="18" charset="0"/>
              </a:rPr>
              <a:t>вправо, влево</a:t>
            </a:r>
            <a:r>
              <a:rPr lang="ru-RU" sz="2400" dirty="0" smtClean="0">
                <a:latin typeface="Times New Roman" panose="02020603050405020304" pitchFamily="18" charset="0"/>
                <a:cs typeface="Times New Roman" panose="02020603050405020304" pitchFamily="18" charset="0"/>
              </a:rPr>
              <a:t>.</a:t>
            </a:r>
            <a:r>
              <a:rPr lang="ru-RU" sz="2400" dirty="0">
                <a:latin typeface="Times New Roman" panose="02020603050405020304" pitchFamily="18" charset="0"/>
                <a:cs typeface="Times New Roman" panose="02020603050405020304" pitchFamily="18" charset="0"/>
              </a:rPr>
              <a:t/>
            </a:r>
            <a:br>
              <a:rPr lang="ru-RU" sz="2400" dirty="0">
                <a:latin typeface="Times New Roman" panose="02020603050405020304" pitchFamily="18" charset="0"/>
                <a:cs typeface="Times New Roman" panose="02020603050405020304" pitchFamily="18" charset="0"/>
              </a:rPr>
            </a:br>
            <a:r>
              <a:rPr lang="ru-RU" sz="2400" dirty="0">
                <a:latin typeface="Times New Roman" panose="02020603050405020304" pitchFamily="18" charset="0"/>
                <a:cs typeface="Times New Roman" panose="02020603050405020304" pitchFamily="18" charset="0"/>
              </a:rPr>
              <a:t>Больше спать не захотел</a:t>
            </a:r>
            <a:r>
              <a:rPr lang="ru-RU" sz="2400" dirty="0" smtClean="0">
                <a:latin typeface="Times New Roman" panose="02020603050405020304" pitchFamily="18" charset="0"/>
                <a:cs typeface="Times New Roman" panose="02020603050405020304" pitchFamily="18" charset="0"/>
              </a:rPr>
              <a:t>,             Туловище </a:t>
            </a:r>
            <a:r>
              <a:rPr lang="ru-RU" sz="2400" dirty="0">
                <a:latin typeface="Times New Roman" panose="02020603050405020304" pitchFamily="18" charset="0"/>
                <a:cs typeface="Times New Roman" panose="02020603050405020304" pitchFamily="18" charset="0"/>
              </a:rPr>
              <a:t>вперед, назад</a:t>
            </a:r>
            <a:r>
              <a:rPr lang="ru-RU" sz="2400" dirty="0" smtClean="0">
                <a:latin typeface="Times New Roman" panose="02020603050405020304" pitchFamily="18" charset="0"/>
                <a:cs typeface="Times New Roman" panose="02020603050405020304" pitchFamily="18" charset="0"/>
              </a:rPr>
              <a:t>.</a:t>
            </a:r>
            <a:r>
              <a:rPr lang="ru-RU" sz="2400" dirty="0">
                <a:latin typeface="Times New Roman" panose="02020603050405020304" pitchFamily="18" charset="0"/>
                <a:cs typeface="Times New Roman" panose="02020603050405020304" pitchFamily="18" charset="0"/>
              </a:rPr>
              <a:t/>
            </a:r>
            <a:br>
              <a:rPr lang="ru-RU" sz="2400" dirty="0">
                <a:latin typeface="Times New Roman" panose="02020603050405020304" pitchFamily="18" charset="0"/>
                <a:cs typeface="Times New Roman" panose="02020603050405020304" pitchFamily="18" charset="0"/>
              </a:rPr>
            </a:br>
            <a:r>
              <a:rPr lang="ru-RU" sz="2400" dirty="0">
                <a:latin typeface="Times New Roman" panose="02020603050405020304" pitchFamily="18" charset="0"/>
                <a:cs typeface="Times New Roman" panose="02020603050405020304" pitchFamily="18" charset="0"/>
              </a:rPr>
              <a:t>Шевельнулся, потянулся</a:t>
            </a:r>
            <a:r>
              <a:rPr lang="ru-RU" sz="2400" dirty="0" smtClean="0">
                <a:latin typeface="Times New Roman" panose="02020603050405020304" pitchFamily="18" charset="0"/>
                <a:cs typeface="Times New Roman" panose="02020603050405020304" pitchFamily="18" charset="0"/>
              </a:rPr>
              <a:t>,             Руки </a:t>
            </a:r>
            <a:r>
              <a:rPr lang="ru-RU" sz="2400" dirty="0">
                <a:latin typeface="Times New Roman" panose="02020603050405020304" pitchFamily="18" charset="0"/>
                <a:cs typeface="Times New Roman" panose="02020603050405020304" pitchFamily="18" charset="0"/>
              </a:rPr>
              <a:t>вверх, потянуться</a:t>
            </a:r>
            <a:r>
              <a:rPr lang="ru-RU" sz="2400" dirty="0" smtClean="0">
                <a:latin typeface="Times New Roman" panose="02020603050405020304" pitchFamily="18" charset="0"/>
                <a:cs typeface="Times New Roman" panose="02020603050405020304" pitchFamily="18" charset="0"/>
              </a:rPr>
              <a:t>.</a:t>
            </a:r>
            <a:r>
              <a:rPr lang="ru-RU" sz="2400" dirty="0">
                <a:latin typeface="Times New Roman" panose="02020603050405020304" pitchFamily="18" charset="0"/>
                <a:cs typeface="Times New Roman" panose="02020603050405020304" pitchFamily="18" charset="0"/>
              </a:rPr>
              <a:t/>
            </a:r>
            <a:br>
              <a:rPr lang="ru-RU" sz="2400" dirty="0">
                <a:latin typeface="Times New Roman" panose="02020603050405020304" pitchFamily="18" charset="0"/>
                <a:cs typeface="Times New Roman" panose="02020603050405020304" pitchFamily="18" charset="0"/>
              </a:rPr>
            </a:br>
            <a:r>
              <a:rPr lang="ru-RU" sz="2400" dirty="0">
                <a:latin typeface="Times New Roman" panose="02020603050405020304" pitchFamily="18" charset="0"/>
                <a:cs typeface="Times New Roman" panose="02020603050405020304" pitchFamily="18" charset="0"/>
              </a:rPr>
              <a:t>Взвился вверх и полетел</a:t>
            </a:r>
            <a:r>
              <a:rPr lang="ru-RU" sz="2400" dirty="0" smtClean="0">
                <a:latin typeface="Times New Roman" panose="02020603050405020304" pitchFamily="18" charset="0"/>
                <a:cs typeface="Times New Roman" panose="02020603050405020304" pitchFamily="18" charset="0"/>
              </a:rPr>
              <a:t>. </a:t>
            </a:r>
            <a:r>
              <a:rPr lang="ru-RU" sz="2400" dirty="0">
                <a:latin typeface="Times New Roman" panose="02020603050405020304" pitchFamily="18" charset="0"/>
                <a:cs typeface="Times New Roman" panose="02020603050405020304" pitchFamily="18" charset="0"/>
              </a:rPr>
              <a:t> </a:t>
            </a:r>
            <a:r>
              <a:rPr lang="ru-RU" sz="2400" dirty="0" smtClean="0">
                <a:latin typeface="Times New Roman" panose="02020603050405020304" pitchFamily="18" charset="0"/>
                <a:cs typeface="Times New Roman" panose="02020603050405020304" pitchFamily="18" charset="0"/>
              </a:rPr>
              <a:t>           Руки </a:t>
            </a:r>
            <a:r>
              <a:rPr lang="ru-RU" sz="2400" dirty="0">
                <a:latin typeface="Times New Roman" panose="02020603050405020304" pitchFamily="18" charset="0"/>
                <a:cs typeface="Times New Roman" panose="02020603050405020304" pitchFamily="18" charset="0"/>
              </a:rPr>
              <a:t>вверх, вправо, </a:t>
            </a:r>
            <a:r>
              <a:rPr lang="ru-RU" sz="2400" dirty="0" smtClean="0">
                <a:latin typeface="Times New Roman" panose="02020603050405020304" pitchFamily="18" charset="0"/>
                <a:cs typeface="Times New Roman" panose="02020603050405020304" pitchFamily="18" charset="0"/>
              </a:rPr>
              <a:t>влево.</a:t>
            </a:r>
            <a:r>
              <a:rPr lang="ru-RU" sz="2400" dirty="0">
                <a:latin typeface="Times New Roman" panose="02020603050405020304" pitchFamily="18" charset="0"/>
                <a:cs typeface="Times New Roman" panose="02020603050405020304" pitchFamily="18" charset="0"/>
              </a:rPr>
              <a:t/>
            </a:r>
            <a:br>
              <a:rPr lang="ru-RU" sz="2400" dirty="0">
                <a:latin typeface="Times New Roman" panose="02020603050405020304" pitchFamily="18" charset="0"/>
                <a:cs typeface="Times New Roman" panose="02020603050405020304" pitchFamily="18" charset="0"/>
              </a:rPr>
            </a:br>
            <a:r>
              <a:rPr lang="ru-RU" sz="2400" dirty="0">
                <a:latin typeface="Times New Roman" panose="02020603050405020304" pitchFamily="18" charset="0"/>
                <a:cs typeface="Times New Roman" panose="02020603050405020304" pitchFamily="18" charset="0"/>
              </a:rPr>
              <a:t>Солнце утром лишь </a:t>
            </a:r>
            <a:r>
              <a:rPr lang="ru-RU" sz="2400" dirty="0" smtClean="0">
                <a:latin typeface="Times New Roman" panose="02020603050405020304" pitchFamily="18" charset="0"/>
                <a:cs typeface="Times New Roman" panose="02020603050405020304" pitchFamily="18" charset="0"/>
              </a:rPr>
              <a:t>проснется. </a:t>
            </a:r>
            <a:br>
              <a:rPr lang="ru-RU" sz="2400" dirty="0" smtClean="0">
                <a:latin typeface="Times New Roman" panose="02020603050405020304" pitchFamily="18" charset="0"/>
                <a:cs typeface="Times New Roman" panose="02020603050405020304" pitchFamily="18" charset="0"/>
              </a:rPr>
            </a:br>
            <a:r>
              <a:rPr lang="ru-RU" sz="2400" dirty="0" smtClean="0">
                <a:latin typeface="Times New Roman" panose="02020603050405020304" pitchFamily="18" charset="0"/>
                <a:cs typeface="Times New Roman" panose="02020603050405020304" pitchFamily="18" charset="0"/>
              </a:rPr>
              <a:t>Бабочка </a:t>
            </a:r>
            <a:r>
              <a:rPr lang="ru-RU" sz="2400" dirty="0">
                <a:latin typeface="Times New Roman" panose="02020603050405020304" pitchFamily="18" charset="0"/>
                <a:cs typeface="Times New Roman" panose="02020603050405020304" pitchFamily="18" charset="0"/>
              </a:rPr>
              <a:t>кружит и вьется</a:t>
            </a:r>
            <a:r>
              <a:rPr lang="ru-RU" sz="1800" dirty="0"/>
              <a:t>.</a:t>
            </a:r>
          </a:p>
        </p:txBody>
      </p:sp>
    </p:spTree>
    <p:extLst>
      <p:ext uri="{BB962C8B-B14F-4D97-AF65-F5344CB8AC3E}">
        <p14:creationId xmlns:p14="http://schemas.microsoft.com/office/powerpoint/2010/main" val="156630006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descr="C:\Users\user\Desktop\0001-002-.jp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0" y="514"/>
            <a:ext cx="9144000" cy="6856972"/>
          </a:xfrm>
          <a:prstGeom prst="rect">
            <a:avLst/>
          </a:prstGeom>
          <a:noFill/>
          <a:extLst>
            <a:ext uri="{909E8E84-426E-40DD-AFC4-6F175D3DCCD1}">
              <a14:hiddenFill xmlns:a14="http://schemas.microsoft.com/office/drawing/2010/main">
                <a:solidFill>
                  <a:srgbClr val="FFFFFF"/>
                </a:solidFill>
              </a14:hiddenFill>
            </a:ext>
          </a:extLst>
        </p:spPr>
      </p:pic>
      <p:sp>
        <p:nvSpPr>
          <p:cNvPr id="4" name="Заголовок 3"/>
          <p:cNvSpPr>
            <a:spLocks noGrp="1"/>
          </p:cNvSpPr>
          <p:nvPr>
            <p:ph type="title"/>
          </p:nvPr>
        </p:nvSpPr>
        <p:spPr>
          <a:xfrm>
            <a:off x="755576" y="836712"/>
            <a:ext cx="7560840" cy="5184576"/>
          </a:xfrm>
        </p:spPr>
        <p:txBody>
          <a:bodyPr>
            <a:normAutofit/>
          </a:bodyPr>
          <a:lstStyle/>
          <a:p>
            <a:pPr algn="l"/>
            <a:r>
              <a:rPr lang="ru-RU" sz="2000" b="1" dirty="0" smtClean="0">
                <a:latin typeface="Times New Roman" panose="02020603050405020304" pitchFamily="18" charset="0"/>
                <a:cs typeface="Times New Roman" panose="02020603050405020304" pitchFamily="18" charset="0"/>
              </a:rPr>
              <a:t>                         Тема</a:t>
            </a:r>
            <a:r>
              <a:rPr lang="ru-RU" sz="2000" b="1" dirty="0">
                <a:latin typeface="Times New Roman" panose="02020603050405020304" pitchFamily="18" charset="0"/>
                <a:cs typeface="Times New Roman" panose="02020603050405020304" pitchFamily="18" charset="0"/>
              </a:rPr>
              <a:t>: «Азбука безопасности»</a:t>
            </a:r>
            <a:r>
              <a:rPr lang="ru-RU" sz="2000" dirty="0">
                <a:latin typeface="Times New Roman" panose="02020603050405020304" pitchFamily="18" charset="0"/>
                <a:cs typeface="Times New Roman" panose="02020603050405020304" pitchFamily="18" charset="0"/>
              </a:rPr>
              <a:t/>
            </a:r>
            <a:br>
              <a:rPr lang="ru-RU" sz="2000" dirty="0">
                <a:latin typeface="Times New Roman" panose="02020603050405020304" pitchFamily="18" charset="0"/>
                <a:cs typeface="Times New Roman" panose="02020603050405020304" pitchFamily="18" charset="0"/>
              </a:rPr>
            </a:br>
            <a:r>
              <a:rPr lang="ru-RU" sz="2000" dirty="0" smtClean="0">
                <a:latin typeface="Times New Roman" panose="02020603050405020304" pitchFamily="18" charset="0"/>
                <a:cs typeface="Times New Roman" panose="02020603050405020304" pitchFamily="18" charset="0"/>
              </a:rPr>
              <a:t>                             </a:t>
            </a:r>
            <a:r>
              <a:rPr lang="ru-RU" sz="2000" b="1" dirty="0" smtClean="0">
                <a:latin typeface="Times New Roman" panose="02020603050405020304" pitchFamily="18" charset="0"/>
                <a:cs typeface="Times New Roman" panose="02020603050405020304" pitchFamily="18" charset="0"/>
              </a:rPr>
              <a:t>«</a:t>
            </a:r>
            <a:r>
              <a:rPr lang="ru-RU" sz="2000" b="1" dirty="0">
                <a:latin typeface="Times New Roman" panose="02020603050405020304" pitchFamily="18" charset="0"/>
                <a:cs typeface="Times New Roman" panose="02020603050405020304" pitchFamily="18" charset="0"/>
              </a:rPr>
              <a:t>Я однажды потерялся»</a:t>
            </a:r>
            <a:r>
              <a:rPr lang="ru-RU" sz="2000" dirty="0">
                <a:latin typeface="Times New Roman" panose="02020603050405020304" pitchFamily="18" charset="0"/>
                <a:cs typeface="Times New Roman" panose="02020603050405020304" pitchFamily="18" charset="0"/>
              </a:rPr>
              <a:t/>
            </a:r>
            <a:br>
              <a:rPr lang="ru-RU" sz="2000" dirty="0">
                <a:latin typeface="Times New Roman" panose="02020603050405020304" pitchFamily="18" charset="0"/>
                <a:cs typeface="Times New Roman" panose="02020603050405020304" pitchFamily="18" charset="0"/>
              </a:rPr>
            </a:br>
            <a:r>
              <a:rPr lang="ru-RU" sz="2000" dirty="0">
                <a:latin typeface="Times New Roman" panose="02020603050405020304" pitchFamily="18" charset="0"/>
                <a:cs typeface="Times New Roman" panose="02020603050405020304" pitchFamily="18" charset="0"/>
              </a:rPr>
              <a:t>Я однажды потерялся, </a:t>
            </a:r>
            <a:r>
              <a:rPr lang="ru-RU" sz="2000" dirty="0" smtClean="0">
                <a:latin typeface="Times New Roman" panose="02020603050405020304" pitchFamily="18" charset="0"/>
                <a:cs typeface="Times New Roman" panose="02020603050405020304" pitchFamily="18" charset="0"/>
              </a:rPr>
              <a:t>                  изобразить </a:t>
            </a:r>
            <a:r>
              <a:rPr lang="ru-RU" sz="2000" dirty="0">
                <a:latin typeface="Times New Roman" panose="02020603050405020304" pitchFamily="18" charset="0"/>
                <a:cs typeface="Times New Roman" panose="02020603050405020304" pitchFamily="18" charset="0"/>
              </a:rPr>
              <a:t>испуг</a:t>
            </a:r>
            <a:br>
              <a:rPr lang="ru-RU" sz="2000" dirty="0">
                <a:latin typeface="Times New Roman" panose="02020603050405020304" pitchFamily="18" charset="0"/>
                <a:cs typeface="Times New Roman" panose="02020603050405020304" pitchFamily="18" charset="0"/>
              </a:rPr>
            </a:br>
            <a:r>
              <a:rPr lang="ru-RU" sz="2000" dirty="0">
                <a:latin typeface="Times New Roman" panose="02020603050405020304" pitchFamily="18" charset="0"/>
                <a:cs typeface="Times New Roman" panose="02020603050405020304" pitchFamily="18" charset="0"/>
              </a:rPr>
              <a:t>Только быстро догадался, </a:t>
            </a:r>
            <a:r>
              <a:rPr lang="ru-RU" sz="2000" dirty="0" smtClean="0">
                <a:latin typeface="Times New Roman" panose="02020603050405020304" pitchFamily="18" charset="0"/>
                <a:cs typeface="Times New Roman" panose="02020603050405020304" pitchFamily="18" charset="0"/>
              </a:rPr>
              <a:t>            слегка </a:t>
            </a:r>
            <a:r>
              <a:rPr lang="ru-RU" sz="2000" dirty="0">
                <a:latin typeface="Times New Roman" panose="02020603050405020304" pitchFamily="18" charset="0"/>
                <a:cs typeface="Times New Roman" panose="02020603050405020304" pitchFamily="18" charset="0"/>
              </a:rPr>
              <a:t>ударить себя по лбу,</a:t>
            </a:r>
            <a:br>
              <a:rPr lang="ru-RU" sz="2000" dirty="0">
                <a:latin typeface="Times New Roman" panose="02020603050405020304" pitchFamily="18" charset="0"/>
                <a:cs typeface="Times New Roman" panose="02020603050405020304" pitchFamily="18" charset="0"/>
              </a:rPr>
            </a:br>
            <a:r>
              <a:rPr lang="ru-RU" sz="2000" dirty="0">
                <a:latin typeface="Times New Roman" panose="02020603050405020304" pitchFamily="18" charset="0"/>
                <a:cs typeface="Times New Roman" panose="02020603050405020304" pitchFamily="18" charset="0"/>
              </a:rPr>
              <a:t>Посмотрел туда-сюда, </a:t>
            </a:r>
            <a:r>
              <a:rPr lang="ru-RU" sz="2000" dirty="0" smtClean="0">
                <a:latin typeface="Times New Roman" panose="02020603050405020304" pitchFamily="18" charset="0"/>
                <a:cs typeface="Times New Roman" panose="02020603050405020304" pitchFamily="18" charset="0"/>
              </a:rPr>
              <a:t>                  повороты</a:t>
            </a:r>
            <a:r>
              <a:rPr lang="ru-RU" sz="2000" dirty="0">
                <a:latin typeface="Times New Roman" panose="02020603050405020304" pitchFamily="18" charset="0"/>
                <a:cs typeface="Times New Roman" panose="02020603050405020304" pitchFamily="18" charset="0"/>
              </a:rPr>
              <a:t/>
            </a:r>
            <a:br>
              <a:rPr lang="ru-RU" sz="2000" dirty="0">
                <a:latin typeface="Times New Roman" panose="02020603050405020304" pitchFamily="18" charset="0"/>
                <a:cs typeface="Times New Roman" panose="02020603050405020304" pitchFamily="18" charset="0"/>
              </a:rPr>
            </a:br>
            <a:r>
              <a:rPr lang="ru-RU" sz="2000" dirty="0">
                <a:latin typeface="Times New Roman" panose="02020603050405020304" pitchFamily="18" charset="0"/>
                <a:cs typeface="Times New Roman" panose="02020603050405020304" pitchFamily="18" charset="0"/>
              </a:rPr>
              <a:t>Нету мамы – вот беда </a:t>
            </a:r>
            <a:r>
              <a:rPr lang="ru-RU" sz="2000" dirty="0" smtClean="0">
                <a:latin typeface="Times New Roman" panose="02020603050405020304" pitchFamily="18" charset="0"/>
                <a:cs typeface="Times New Roman" panose="02020603050405020304" pitchFamily="18" charset="0"/>
              </a:rPr>
              <a:t>                   развести </a:t>
            </a:r>
            <a:r>
              <a:rPr lang="ru-RU" sz="2000" dirty="0">
                <a:latin typeface="Times New Roman" panose="02020603050405020304" pitchFamily="18" charset="0"/>
                <a:cs typeface="Times New Roman" panose="02020603050405020304" pitchFamily="18" charset="0"/>
              </a:rPr>
              <a:t>руки в стороны внизу</a:t>
            </a:r>
            <a:br>
              <a:rPr lang="ru-RU" sz="2000" dirty="0">
                <a:latin typeface="Times New Roman" panose="02020603050405020304" pitchFamily="18" charset="0"/>
                <a:cs typeface="Times New Roman" panose="02020603050405020304" pitchFamily="18" charset="0"/>
              </a:rPr>
            </a:br>
            <a:r>
              <a:rPr lang="ru-RU" sz="2000" dirty="0">
                <a:latin typeface="Times New Roman" panose="02020603050405020304" pitchFamily="18" charset="0"/>
                <a:cs typeface="Times New Roman" panose="02020603050405020304" pitchFamily="18" charset="0"/>
              </a:rPr>
              <a:t>Побежал направо </a:t>
            </a:r>
            <a:r>
              <a:rPr lang="ru-RU" sz="2000" dirty="0" smtClean="0">
                <a:latin typeface="Times New Roman" panose="02020603050405020304" pitchFamily="18" charset="0"/>
                <a:cs typeface="Times New Roman" panose="02020603050405020304" pitchFamily="18" charset="0"/>
              </a:rPr>
              <a:t>я                        </a:t>
            </a:r>
            <a:r>
              <a:rPr lang="ru-RU" sz="2000" dirty="0">
                <a:latin typeface="Times New Roman" panose="02020603050405020304" pitchFamily="18" charset="0"/>
                <a:cs typeface="Times New Roman" panose="02020603050405020304" pitchFamily="18" charset="0"/>
              </a:rPr>
              <a:t>бег на месте</a:t>
            </a:r>
            <a:br>
              <a:rPr lang="ru-RU" sz="2000" dirty="0">
                <a:latin typeface="Times New Roman" panose="02020603050405020304" pitchFamily="18" charset="0"/>
                <a:cs typeface="Times New Roman" panose="02020603050405020304" pitchFamily="18" charset="0"/>
              </a:rPr>
            </a:br>
            <a:r>
              <a:rPr lang="ru-RU" sz="2000" dirty="0">
                <a:latin typeface="Times New Roman" panose="02020603050405020304" pitchFamily="18" charset="0"/>
                <a:cs typeface="Times New Roman" panose="02020603050405020304" pitchFamily="18" charset="0"/>
              </a:rPr>
              <a:t>Мама не нашлась </a:t>
            </a:r>
            <a:r>
              <a:rPr lang="ru-RU" sz="2000" dirty="0" smtClean="0">
                <a:latin typeface="Times New Roman" panose="02020603050405020304" pitchFamily="18" charset="0"/>
                <a:cs typeface="Times New Roman" panose="02020603050405020304" pitchFamily="18" charset="0"/>
              </a:rPr>
              <a:t>моя                    руку </a:t>
            </a:r>
            <a:r>
              <a:rPr lang="ru-RU" sz="2000" dirty="0">
                <a:latin typeface="Times New Roman" panose="02020603050405020304" pitchFamily="18" charset="0"/>
                <a:cs typeface="Times New Roman" panose="02020603050405020304" pitchFamily="18" charset="0"/>
              </a:rPr>
              <a:t>«козырьком»</a:t>
            </a:r>
            <a:br>
              <a:rPr lang="ru-RU" sz="2000" dirty="0">
                <a:latin typeface="Times New Roman" panose="02020603050405020304" pitchFamily="18" charset="0"/>
                <a:cs typeface="Times New Roman" panose="02020603050405020304" pitchFamily="18" charset="0"/>
              </a:rPr>
            </a:br>
            <a:r>
              <a:rPr lang="ru-RU" sz="2000" dirty="0">
                <a:latin typeface="Times New Roman" panose="02020603050405020304" pitchFamily="18" charset="0"/>
                <a:cs typeface="Times New Roman" panose="02020603050405020304" pitchFamily="18" charset="0"/>
              </a:rPr>
              <a:t>Побежал налево я </a:t>
            </a:r>
            <a:r>
              <a:rPr lang="ru-RU" sz="2000" dirty="0" smtClean="0">
                <a:latin typeface="Times New Roman" panose="02020603050405020304" pitchFamily="18" charset="0"/>
                <a:cs typeface="Times New Roman" panose="02020603050405020304" pitchFamily="18" charset="0"/>
              </a:rPr>
              <a:t>                         бег </a:t>
            </a:r>
            <a:r>
              <a:rPr lang="ru-RU" sz="2000" dirty="0">
                <a:latin typeface="Times New Roman" panose="02020603050405020304" pitchFamily="18" charset="0"/>
                <a:cs typeface="Times New Roman" panose="02020603050405020304" pitchFamily="18" charset="0"/>
              </a:rPr>
              <a:t>на месте,</a:t>
            </a:r>
            <a:br>
              <a:rPr lang="ru-RU" sz="2000" dirty="0">
                <a:latin typeface="Times New Roman" panose="02020603050405020304" pitchFamily="18" charset="0"/>
                <a:cs typeface="Times New Roman" panose="02020603050405020304" pitchFamily="18" charset="0"/>
              </a:rPr>
            </a:br>
            <a:r>
              <a:rPr lang="ru-RU" sz="2000" dirty="0">
                <a:latin typeface="Times New Roman" panose="02020603050405020304" pitchFamily="18" charset="0"/>
                <a:cs typeface="Times New Roman" panose="02020603050405020304" pitchFamily="18" charset="0"/>
              </a:rPr>
              <a:t>Мама не нашлась моя </a:t>
            </a:r>
            <a:r>
              <a:rPr lang="ru-RU" sz="2000" dirty="0" smtClean="0">
                <a:latin typeface="Times New Roman" panose="02020603050405020304" pitchFamily="18" charset="0"/>
                <a:cs typeface="Times New Roman" panose="02020603050405020304" pitchFamily="18" charset="0"/>
              </a:rPr>
              <a:t>                   руку </a:t>
            </a:r>
            <a:r>
              <a:rPr lang="ru-RU" sz="2000" dirty="0">
                <a:latin typeface="Times New Roman" panose="02020603050405020304" pitchFamily="18" charset="0"/>
                <a:cs typeface="Times New Roman" panose="02020603050405020304" pitchFamily="18" charset="0"/>
              </a:rPr>
              <a:t>“козырьком”</a:t>
            </a:r>
            <a:br>
              <a:rPr lang="ru-RU" sz="2000" dirty="0">
                <a:latin typeface="Times New Roman" panose="02020603050405020304" pitchFamily="18" charset="0"/>
                <a:cs typeface="Times New Roman" panose="02020603050405020304" pitchFamily="18" charset="0"/>
              </a:rPr>
            </a:br>
            <a:r>
              <a:rPr lang="ru-RU" sz="2000" dirty="0">
                <a:latin typeface="Times New Roman" panose="02020603050405020304" pitchFamily="18" charset="0"/>
                <a:cs typeface="Times New Roman" panose="02020603050405020304" pitchFamily="18" charset="0"/>
              </a:rPr>
              <a:t>Повернулся я вокруг </a:t>
            </a:r>
            <a:r>
              <a:rPr lang="ru-RU" sz="2000" dirty="0" smtClean="0">
                <a:latin typeface="Times New Roman" panose="02020603050405020304" pitchFamily="18" charset="0"/>
                <a:cs typeface="Times New Roman" panose="02020603050405020304" pitchFamily="18" charset="0"/>
              </a:rPr>
              <a:t>                     поворот </a:t>
            </a:r>
            <a:r>
              <a:rPr lang="ru-RU" sz="2000" dirty="0">
                <a:latin typeface="Times New Roman" panose="02020603050405020304" pitchFamily="18" charset="0"/>
                <a:cs typeface="Times New Roman" panose="02020603050405020304" pitchFamily="18" charset="0"/>
              </a:rPr>
              <a:t>вокруг себя</a:t>
            </a:r>
            <a:br>
              <a:rPr lang="ru-RU" sz="2000" dirty="0">
                <a:latin typeface="Times New Roman" panose="02020603050405020304" pitchFamily="18" charset="0"/>
                <a:cs typeface="Times New Roman" panose="02020603050405020304" pitchFamily="18" charset="0"/>
              </a:rPr>
            </a:br>
            <a:r>
              <a:rPr lang="ru-RU" sz="2000" dirty="0">
                <a:latin typeface="Times New Roman" panose="02020603050405020304" pitchFamily="18" charset="0"/>
                <a:cs typeface="Times New Roman" panose="02020603050405020304" pitchFamily="18" charset="0"/>
              </a:rPr>
              <a:t>Может быть увижу вдруг </a:t>
            </a:r>
            <a:r>
              <a:rPr lang="ru-RU" sz="2000" dirty="0" smtClean="0">
                <a:latin typeface="Times New Roman" panose="02020603050405020304" pitchFamily="18" charset="0"/>
                <a:cs typeface="Times New Roman" panose="02020603050405020304" pitchFamily="18" charset="0"/>
              </a:rPr>
              <a:t>             руку </a:t>
            </a:r>
            <a:r>
              <a:rPr lang="ru-RU" sz="2000" dirty="0">
                <a:latin typeface="Times New Roman" panose="02020603050405020304" pitchFamily="18" charset="0"/>
                <a:cs typeface="Times New Roman" panose="02020603050405020304" pitchFamily="18" charset="0"/>
              </a:rPr>
              <a:t>“козырьком”</a:t>
            </a:r>
            <a:br>
              <a:rPr lang="ru-RU" sz="2000" dirty="0">
                <a:latin typeface="Times New Roman" panose="02020603050405020304" pitchFamily="18" charset="0"/>
                <a:cs typeface="Times New Roman" panose="02020603050405020304" pitchFamily="18" charset="0"/>
              </a:rPr>
            </a:br>
            <a:r>
              <a:rPr lang="ru-RU" sz="2000" dirty="0">
                <a:latin typeface="Times New Roman" panose="02020603050405020304" pitchFamily="18" charset="0"/>
                <a:cs typeface="Times New Roman" panose="02020603050405020304" pitchFamily="18" charset="0"/>
              </a:rPr>
              <a:t>Нету. Я решил стоять </a:t>
            </a:r>
            <a:r>
              <a:rPr lang="ru-RU" sz="2000" dirty="0" smtClean="0">
                <a:latin typeface="Times New Roman" panose="02020603050405020304" pitchFamily="18" charset="0"/>
                <a:cs typeface="Times New Roman" panose="02020603050405020304" pitchFamily="18" charset="0"/>
              </a:rPr>
              <a:t>                    руки </a:t>
            </a:r>
            <a:r>
              <a:rPr lang="ru-RU" sz="2000" dirty="0">
                <a:latin typeface="Times New Roman" panose="02020603050405020304" pitchFamily="18" charset="0"/>
                <a:cs typeface="Times New Roman" panose="02020603050405020304" pitchFamily="18" charset="0"/>
              </a:rPr>
              <a:t>скрестить на груди</a:t>
            </a:r>
            <a:br>
              <a:rPr lang="ru-RU" sz="2000" dirty="0">
                <a:latin typeface="Times New Roman" panose="02020603050405020304" pitchFamily="18" charset="0"/>
                <a:cs typeface="Times New Roman" panose="02020603050405020304" pitchFamily="18" charset="0"/>
              </a:rPr>
            </a:br>
            <a:r>
              <a:rPr lang="ru-RU" sz="2000" dirty="0">
                <a:latin typeface="Times New Roman" panose="02020603050405020304" pitchFamily="18" charset="0"/>
                <a:cs typeface="Times New Roman" panose="02020603050405020304" pitchFamily="18" charset="0"/>
              </a:rPr>
              <a:t>И на месте маму ждать. </a:t>
            </a:r>
            <a:r>
              <a:rPr lang="ru-RU" sz="2000" dirty="0" smtClean="0">
                <a:latin typeface="Times New Roman" panose="02020603050405020304" pitchFamily="18" charset="0"/>
                <a:cs typeface="Times New Roman" panose="02020603050405020304" pitchFamily="18" charset="0"/>
              </a:rPr>
              <a:t>                руки </a:t>
            </a:r>
            <a:r>
              <a:rPr lang="ru-RU" sz="2000" dirty="0">
                <a:latin typeface="Times New Roman" panose="02020603050405020304" pitchFamily="18" charset="0"/>
                <a:cs typeface="Times New Roman" panose="02020603050405020304" pitchFamily="18" charset="0"/>
              </a:rPr>
              <a:t>на пояс, топнуть ногой</a:t>
            </a:r>
            <a:br>
              <a:rPr lang="ru-RU" sz="2000" dirty="0">
                <a:latin typeface="Times New Roman" panose="02020603050405020304" pitchFamily="18" charset="0"/>
                <a:cs typeface="Times New Roman" panose="02020603050405020304" pitchFamily="18" charset="0"/>
              </a:rPr>
            </a:br>
            <a:endParaRPr lang="ru-RU"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75882071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descr="C:\Users\user\Desktop\0001-002-.jp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0" y="0"/>
            <a:ext cx="9144000" cy="6856972"/>
          </a:xfrm>
          <a:prstGeom prst="rect">
            <a:avLst/>
          </a:prstGeom>
          <a:noFill/>
          <a:extLst>
            <a:ext uri="{909E8E84-426E-40DD-AFC4-6F175D3DCCD1}">
              <a14:hiddenFill xmlns:a14="http://schemas.microsoft.com/office/drawing/2010/main">
                <a:solidFill>
                  <a:srgbClr val="FFFFFF"/>
                </a:solidFill>
              </a14:hiddenFill>
            </a:ext>
          </a:extLst>
        </p:spPr>
      </p:pic>
      <p:sp>
        <p:nvSpPr>
          <p:cNvPr id="4" name="Заголовок 3"/>
          <p:cNvSpPr>
            <a:spLocks noGrp="1"/>
          </p:cNvSpPr>
          <p:nvPr>
            <p:ph type="title"/>
          </p:nvPr>
        </p:nvSpPr>
        <p:spPr>
          <a:xfrm>
            <a:off x="755576" y="836712"/>
            <a:ext cx="7560840" cy="5184576"/>
          </a:xfrm>
        </p:spPr>
        <p:txBody>
          <a:bodyPr>
            <a:normAutofit/>
          </a:bodyPr>
          <a:lstStyle/>
          <a:p>
            <a:pPr>
              <a:lnSpc>
                <a:spcPct val="150000"/>
              </a:lnSpc>
            </a:pPr>
            <a:r>
              <a:rPr lang="ru-RU" sz="2000" b="1" dirty="0" smtClean="0">
                <a:latin typeface="Times New Roman" panose="02020603050405020304" pitchFamily="18" charset="0"/>
                <a:cs typeface="Times New Roman" panose="02020603050405020304" pitchFamily="18" charset="0"/>
              </a:rPr>
              <a:t>ВОТ </a:t>
            </a:r>
            <a:r>
              <a:rPr lang="ru-RU" sz="2000" b="1" dirty="0">
                <a:latin typeface="Times New Roman" panose="02020603050405020304" pitchFamily="18" charset="0"/>
                <a:cs typeface="Times New Roman" panose="02020603050405020304" pitchFamily="18" charset="0"/>
              </a:rPr>
              <a:t>ЛЕТИТ БОЛЬШАЯ </a:t>
            </a:r>
            <a:r>
              <a:rPr lang="ru-RU" sz="2000" b="1" dirty="0" smtClean="0">
                <a:latin typeface="Times New Roman" panose="02020603050405020304" pitchFamily="18" charset="0"/>
                <a:cs typeface="Times New Roman" panose="02020603050405020304" pitchFamily="18" charset="0"/>
              </a:rPr>
              <a:t>ПТИЦА</a:t>
            </a:r>
            <a:r>
              <a:rPr lang="ru-RU" sz="2000" dirty="0">
                <a:latin typeface="Times New Roman" panose="02020603050405020304" pitchFamily="18" charset="0"/>
                <a:cs typeface="Times New Roman" panose="02020603050405020304" pitchFamily="18" charset="0"/>
              </a:rPr>
              <a:t/>
            </a:r>
            <a:br>
              <a:rPr lang="ru-RU" sz="2000" dirty="0">
                <a:latin typeface="Times New Roman" panose="02020603050405020304" pitchFamily="18" charset="0"/>
                <a:cs typeface="Times New Roman" panose="02020603050405020304" pitchFamily="18" charset="0"/>
              </a:rPr>
            </a:br>
            <a:r>
              <a:rPr lang="ru-RU" sz="2000" dirty="0">
                <a:latin typeface="Times New Roman" panose="02020603050405020304" pitchFamily="18" charset="0"/>
                <a:cs typeface="Times New Roman" panose="02020603050405020304" pitchFamily="18" charset="0"/>
              </a:rPr>
              <a:t>Вот летит большая </a:t>
            </a:r>
            <a:r>
              <a:rPr lang="ru-RU" sz="2000" dirty="0" smtClean="0">
                <a:latin typeface="Times New Roman" panose="02020603050405020304" pitchFamily="18" charset="0"/>
                <a:cs typeface="Times New Roman" panose="02020603050405020304" pitchFamily="18" charset="0"/>
              </a:rPr>
              <a:t>птица, </a:t>
            </a:r>
            <a:br>
              <a:rPr lang="ru-RU" sz="2000" dirty="0" smtClean="0">
                <a:latin typeface="Times New Roman" panose="02020603050405020304" pitchFamily="18" charset="0"/>
                <a:cs typeface="Times New Roman" panose="02020603050405020304" pitchFamily="18" charset="0"/>
              </a:rPr>
            </a:br>
            <a:r>
              <a:rPr lang="ru-RU" sz="2000" dirty="0" smtClean="0">
                <a:latin typeface="Times New Roman" panose="02020603050405020304" pitchFamily="18" charset="0"/>
                <a:cs typeface="Times New Roman" panose="02020603050405020304" pitchFamily="18" charset="0"/>
              </a:rPr>
              <a:t>плавно </a:t>
            </a:r>
            <a:r>
              <a:rPr lang="ru-RU" sz="2000" dirty="0">
                <a:latin typeface="Times New Roman" panose="02020603050405020304" pitchFamily="18" charset="0"/>
                <a:cs typeface="Times New Roman" panose="02020603050405020304" pitchFamily="18" charset="0"/>
              </a:rPr>
              <a:t>кружит над рекой.</a:t>
            </a:r>
            <a:br>
              <a:rPr lang="ru-RU" sz="2000" dirty="0">
                <a:latin typeface="Times New Roman" panose="02020603050405020304" pitchFamily="18" charset="0"/>
                <a:cs typeface="Times New Roman" panose="02020603050405020304" pitchFamily="18" charset="0"/>
              </a:rPr>
            </a:br>
            <a:r>
              <a:rPr lang="ru-RU" sz="2000" dirty="0" smtClean="0">
                <a:latin typeface="Times New Roman" panose="02020603050405020304" pitchFamily="18" charset="0"/>
                <a:cs typeface="Times New Roman" panose="02020603050405020304" pitchFamily="18" charset="0"/>
              </a:rPr>
              <a:t>(</a:t>
            </a:r>
            <a:r>
              <a:rPr lang="ru-RU" sz="2000" dirty="0">
                <a:latin typeface="Times New Roman" panose="02020603050405020304" pitchFamily="18" charset="0"/>
                <a:cs typeface="Times New Roman" panose="02020603050405020304" pitchFamily="18" charset="0"/>
              </a:rPr>
              <a:t>Движения </a:t>
            </a:r>
            <a:r>
              <a:rPr lang="ru-RU" sz="2000" dirty="0" smtClean="0">
                <a:latin typeface="Times New Roman" panose="02020603050405020304" pitchFamily="18" charset="0"/>
                <a:cs typeface="Times New Roman" panose="02020603050405020304" pitchFamily="18" charset="0"/>
              </a:rPr>
              <a:t>руками , </a:t>
            </a:r>
            <a:br>
              <a:rPr lang="ru-RU" sz="2000" dirty="0" smtClean="0">
                <a:latin typeface="Times New Roman" panose="02020603050405020304" pitchFamily="18" charset="0"/>
                <a:cs typeface="Times New Roman" panose="02020603050405020304" pitchFamily="18" charset="0"/>
              </a:rPr>
            </a:br>
            <a:r>
              <a:rPr lang="ru-RU" sz="2000" dirty="0" smtClean="0">
                <a:latin typeface="Times New Roman" panose="02020603050405020304" pitchFamily="18" charset="0"/>
                <a:cs typeface="Times New Roman" panose="02020603050405020304" pitchFamily="18" charset="0"/>
              </a:rPr>
              <a:t>имитирующие </a:t>
            </a:r>
            <a:r>
              <a:rPr lang="ru-RU" sz="2000" dirty="0">
                <a:latin typeface="Times New Roman" panose="02020603050405020304" pitchFamily="18" charset="0"/>
                <a:cs typeface="Times New Roman" panose="02020603050405020304" pitchFamily="18" charset="0"/>
              </a:rPr>
              <a:t>махи крыльями.)</a:t>
            </a:r>
            <a:br>
              <a:rPr lang="ru-RU" sz="2000" dirty="0">
                <a:latin typeface="Times New Roman" panose="02020603050405020304" pitchFamily="18" charset="0"/>
                <a:cs typeface="Times New Roman" panose="02020603050405020304" pitchFamily="18" charset="0"/>
              </a:rPr>
            </a:br>
            <a:r>
              <a:rPr lang="ru-RU" sz="2000" dirty="0" smtClean="0">
                <a:latin typeface="Times New Roman" panose="02020603050405020304" pitchFamily="18" charset="0"/>
                <a:cs typeface="Times New Roman" panose="02020603050405020304" pitchFamily="18" charset="0"/>
              </a:rPr>
              <a:t>Наконец</a:t>
            </a:r>
            <a:r>
              <a:rPr lang="ru-RU" sz="2000" dirty="0">
                <a:latin typeface="Times New Roman" panose="02020603050405020304" pitchFamily="18" charset="0"/>
                <a:cs typeface="Times New Roman" panose="02020603050405020304" pitchFamily="18" charset="0"/>
              </a:rPr>
              <a:t>, она </a:t>
            </a:r>
            <a:r>
              <a:rPr lang="ru-RU" sz="2000" dirty="0" smtClean="0">
                <a:latin typeface="Times New Roman" panose="02020603050405020304" pitchFamily="18" charset="0"/>
                <a:cs typeface="Times New Roman" panose="02020603050405020304" pitchFamily="18" charset="0"/>
              </a:rPr>
              <a:t>садится </a:t>
            </a:r>
            <a:br>
              <a:rPr lang="ru-RU" sz="2000" dirty="0" smtClean="0">
                <a:latin typeface="Times New Roman" panose="02020603050405020304" pitchFamily="18" charset="0"/>
                <a:cs typeface="Times New Roman" panose="02020603050405020304" pitchFamily="18" charset="0"/>
              </a:rPr>
            </a:br>
            <a:r>
              <a:rPr lang="ru-RU" sz="2000" dirty="0" smtClean="0">
                <a:latin typeface="Times New Roman" panose="02020603050405020304" pitchFamily="18" charset="0"/>
                <a:cs typeface="Times New Roman" panose="02020603050405020304" pitchFamily="18" charset="0"/>
              </a:rPr>
              <a:t>на </a:t>
            </a:r>
            <a:r>
              <a:rPr lang="ru-RU" sz="2000" dirty="0">
                <a:latin typeface="Times New Roman" panose="02020603050405020304" pitchFamily="18" charset="0"/>
                <a:cs typeface="Times New Roman" panose="02020603050405020304" pitchFamily="18" charset="0"/>
              </a:rPr>
              <a:t>корягу над водой.</a:t>
            </a:r>
            <a:br>
              <a:rPr lang="ru-RU" sz="2000" dirty="0">
                <a:latin typeface="Times New Roman" panose="02020603050405020304" pitchFamily="18" charset="0"/>
                <a:cs typeface="Times New Roman" panose="02020603050405020304" pitchFamily="18" charset="0"/>
              </a:rPr>
            </a:br>
            <a:r>
              <a:rPr lang="ru-RU" sz="2000" dirty="0" smtClean="0">
                <a:latin typeface="Times New Roman" panose="02020603050405020304" pitchFamily="18" charset="0"/>
                <a:cs typeface="Times New Roman" panose="02020603050405020304" pitchFamily="18" charset="0"/>
              </a:rPr>
              <a:t>(</a:t>
            </a:r>
            <a:r>
              <a:rPr lang="ru-RU" sz="2000" dirty="0">
                <a:latin typeface="Times New Roman" panose="02020603050405020304" pitchFamily="18" charset="0"/>
                <a:cs typeface="Times New Roman" panose="02020603050405020304" pitchFamily="18" charset="0"/>
              </a:rPr>
              <a:t>Дети садятся на </a:t>
            </a:r>
            <a:r>
              <a:rPr lang="ru-RU" sz="2000" dirty="0" smtClean="0">
                <a:latin typeface="Times New Roman" panose="02020603050405020304" pitchFamily="18" charset="0"/>
                <a:cs typeface="Times New Roman" panose="02020603050405020304" pitchFamily="18" charset="0"/>
              </a:rPr>
              <a:t>несколько </a:t>
            </a:r>
            <a:br>
              <a:rPr lang="ru-RU" sz="2000" dirty="0" smtClean="0">
                <a:latin typeface="Times New Roman" panose="02020603050405020304" pitchFamily="18" charset="0"/>
                <a:cs typeface="Times New Roman" panose="02020603050405020304" pitchFamily="18" charset="0"/>
              </a:rPr>
            </a:br>
            <a:r>
              <a:rPr lang="ru-RU" sz="2000" dirty="0" smtClean="0">
                <a:latin typeface="Times New Roman" panose="02020603050405020304" pitchFamily="18" charset="0"/>
                <a:cs typeface="Times New Roman" panose="02020603050405020304" pitchFamily="18" charset="0"/>
              </a:rPr>
              <a:t>секунд </a:t>
            </a:r>
            <a:r>
              <a:rPr lang="ru-RU" sz="2000" dirty="0">
                <a:latin typeface="Times New Roman" panose="02020603050405020304" pitchFamily="18" charset="0"/>
                <a:cs typeface="Times New Roman" panose="02020603050405020304" pitchFamily="18" charset="0"/>
              </a:rPr>
              <a:t>в глубокий присед.</a:t>
            </a:r>
          </a:p>
        </p:txBody>
      </p:sp>
    </p:spTree>
    <p:extLst>
      <p:ext uri="{BB962C8B-B14F-4D97-AF65-F5344CB8AC3E}">
        <p14:creationId xmlns:p14="http://schemas.microsoft.com/office/powerpoint/2010/main" val="406202389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descr="C:\Users\user\Desktop\0001-002-.jp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0" y="514"/>
            <a:ext cx="9144000" cy="6856972"/>
          </a:xfrm>
          <a:prstGeom prst="rect">
            <a:avLst/>
          </a:prstGeom>
          <a:noFill/>
          <a:extLst>
            <a:ext uri="{909E8E84-426E-40DD-AFC4-6F175D3DCCD1}">
              <a14:hiddenFill xmlns:a14="http://schemas.microsoft.com/office/drawing/2010/main">
                <a:solidFill>
                  <a:srgbClr val="FFFFFF"/>
                </a:solidFill>
              </a14:hiddenFill>
            </a:ext>
          </a:extLst>
        </p:spPr>
      </p:pic>
      <p:sp>
        <p:nvSpPr>
          <p:cNvPr id="4" name="Заголовок 3"/>
          <p:cNvSpPr>
            <a:spLocks noGrp="1"/>
          </p:cNvSpPr>
          <p:nvPr>
            <p:ph type="title"/>
          </p:nvPr>
        </p:nvSpPr>
        <p:spPr>
          <a:xfrm>
            <a:off x="755576" y="836712"/>
            <a:ext cx="7560840" cy="5184576"/>
          </a:xfrm>
        </p:spPr>
        <p:txBody>
          <a:bodyPr>
            <a:normAutofit/>
          </a:bodyPr>
          <a:lstStyle/>
          <a:p>
            <a:pPr>
              <a:lnSpc>
                <a:spcPct val="150000"/>
              </a:lnSpc>
            </a:pPr>
            <a:r>
              <a:rPr lang="ru-RU" sz="3200" dirty="0" smtClean="0"/>
              <a:t/>
            </a:r>
            <a:br>
              <a:rPr lang="ru-RU" sz="3200" dirty="0" smtClean="0"/>
            </a:br>
            <a:endParaRPr lang="ru-RU" sz="1800" dirty="0"/>
          </a:p>
        </p:txBody>
      </p:sp>
      <p:sp>
        <p:nvSpPr>
          <p:cNvPr id="3" name="Прямоугольник 2"/>
          <p:cNvSpPr/>
          <p:nvPr/>
        </p:nvSpPr>
        <p:spPr>
          <a:xfrm>
            <a:off x="683568" y="751344"/>
            <a:ext cx="7992888" cy="5632311"/>
          </a:xfrm>
          <a:prstGeom prst="rect">
            <a:avLst/>
          </a:prstGeom>
        </p:spPr>
        <p:txBody>
          <a:bodyPr wrap="square">
            <a:spAutoFit/>
          </a:bodyPr>
          <a:lstStyle/>
          <a:p>
            <a:pPr>
              <a:lnSpc>
                <a:spcPct val="150000"/>
              </a:lnSpc>
            </a:pPr>
            <a:r>
              <a:rPr lang="ru-RU" sz="2000" b="1" dirty="0" smtClean="0">
                <a:solidFill>
                  <a:srgbClr val="111111"/>
                </a:solidFill>
                <a:latin typeface="Times New Roman" panose="02020603050405020304" pitchFamily="18" charset="0"/>
                <a:cs typeface="Times New Roman" panose="02020603050405020304" pitchFamily="18" charset="0"/>
              </a:rPr>
              <a:t>                                    Тема</a:t>
            </a:r>
            <a:r>
              <a:rPr lang="ru-RU" sz="2000" b="1" dirty="0">
                <a:solidFill>
                  <a:srgbClr val="111111"/>
                </a:solidFill>
                <a:latin typeface="Times New Roman" panose="02020603050405020304" pitchFamily="18" charset="0"/>
                <a:cs typeface="Times New Roman" panose="02020603050405020304" pitchFamily="18" charset="0"/>
              </a:rPr>
              <a:t>: «Я – человек»</a:t>
            </a:r>
            <a:endParaRPr lang="ru-RU" sz="2000" dirty="0">
              <a:solidFill>
                <a:srgbClr val="111111"/>
              </a:solidFill>
              <a:latin typeface="Times New Roman" panose="02020603050405020304" pitchFamily="18" charset="0"/>
              <a:cs typeface="Times New Roman" panose="02020603050405020304" pitchFamily="18" charset="0"/>
            </a:endParaRPr>
          </a:p>
          <a:p>
            <a:pPr>
              <a:lnSpc>
                <a:spcPct val="150000"/>
              </a:lnSpc>
            </a:pPr>
            <a:r>
              <a:rPr lang="ru-RU" sz="2000" b="1" dirty="0" smtClean="0">
                <a:solidFill>
                  <a:srgbClr val="111111"/>
                </a:solidFill>
                <a:latin typeface="Times New Roman" panose="02020603050405020304" pitchFamily="18" charset="0"/>
                <a:cs typeface="Times New Roman" panose="02020603050405020304" pitchFamily="18" charset="0"/>
              </a:rPr>
              <a:t>                                           «</a:t>
            </a:r>
            <a:r>
              <a:rPr lang="ru-RU" sz="2000" b="1" dirty="0">
                <a:solidFill>
                  <a:srgbClr val="111111"/>
                </a:solidFill>
                <a:latin typeface="Times New Roman" panose="02020603050405020304" pitchFamily="18" charset="0"/>
                <a:cs typeface="Times New Roman" panose="02020603050405020304" pitchFamily="18" charset="0"/>
              </a:rPr>
              <a:t>Разминка»</a:t>
            </a:r>
            <a:endParaRPr lang="ru-RU" sz="2000" dirty="0">
              <a:solidFill>
                <a:srgbClr val="111111"/>
              </a:solidFill>
              <a:latin typeface="Times New Roman" panose="02020603050405020304" pitchFamily="18" charset="0"/>
              <a:cs typeface="Times New Roman" panose="02020603050405020304" pitchFamily="18" charset="0"/>
            </a:endParaRPr>
          </a:p>
          <a:p>
            <a:pPr>
              <a:lnSpc>
                <a:spcPct val="150000"/>
              </a:lnSpc>
            </a:pPr>
            <a:r>
              <a:rPr lang="ru-RU" sz="2000" dirty="0">
                <a:solidFill>
                  <a:srgbClr val="111111"/>
                </a:solidFill>
                <a:latin typeface="Times New Roman" panose="02020603050405020304" pitchFamily="18" charset="0"/>
                <a:cs typeface="Times New Roman" panose="02020603050405020304" pitchFamily="18" charset="0"/>
              </a:rPr>
              <a:t>Мы ногами топ, топ, топ! </a:t>
            </a:r>
            <a:r>
              <a:rPr lang="ru-RU" sz="2000" dirty="0" smtClean="0">
                <a:solidFill>
                  <a:srgbClr val="111111"/>
                </a:solidFill>
                <a:latin typeface="Times New Roman" panose="02020603050405020304" pitchFamily="18" charset="0"/>
                <a:cs typeface="Times New Roman" panose="02020603050405020304" pitchFamily="18" charset="0"/>
              </a:rPr>
              <a:t>                      Топают </a:t>
            </a:r>
            <a:r>
              <a:rPr lang="ru-RU" sz="2000" dirty="0">
                <a:solidFill>
                  <a:srgbClr val="111111"/>
                </a:solidFill>
                <a:latin typeface="Times New Roman" panose="02020603050405020304" pitchFamily="18" charset="0"/>
                <a:cs typeface="Times New Roman" panose="02020603050405020304" pitchFamily="18" charset="0"/>
              </a:rPr>
              <a:t>ногами.</a:t>
            </a:r>
          </a:p>
          <a:p>
            <a:pPr>
              <a:lnSpc>
                <a:spcPct val="150000"/>
              </a:lnSpc>
            </a:pPr>
            <a:r>
              <a:rPr lang="ru-RU" sz="2000" dirty="0">
                <a:solidFill>
                  <a:srgbClr val="111111"/>
                </a:solidFill>
                <a:latin typeface="Times New Roman" panose="02020603050405020304" pitchFamily="18" charset="0"/>
                <a:cs typeface="Times New Roman" panose="02020603050405020304" pitchFamily="18" charset="0"/>
              </a:rPr>
              <a:t>Мы руками хлоп, хлоп, хлоп! </a:t>
            </a:r>
            <a:r>
              <a:rPr lang="ru-RU" sz="2000" dirty="0" smtClean="0">
                <a:solidFill>
                  <a:srgbClr val="111111"/>
                </a:solidFill>
                <a:latin typeface="Times New Roman" panose="02020603050405020304" pitchFamily="18" charset="0"/>
                <a:cs typeface="Times New Roman" panose="02020603050405020304" pitchFamily="18" charset="0"/>
              </a:rPr>
              <a:t>               Хлопают </a:t>
            </a:r>
            <a:r>
              <a:rPr lang="ru-RU" sz="2000" dirty="0">
                <a:solidFill>
                  <a:srgbClr val="111111"/>
                </a:solidFill>
                <a:latin typeface="Times New Roman" panose="02020603050405020304" pitchFamily="18" charset="0"/>
                <a:cs typeface="Times New Roman" panose="02020603050405020304" pitchFamily="18" charset="0"/>
              </a:rPr>
              <a:t>руками.</a:t>
            </a:r>
          </a:p>
          <a:p>
            <a:pPr>
              <a:lnSpc>
                <a:spcPct val="150000"/>
              </a:lnSpc>
            </a:pPr>
            <a:r>
              <a:rPr lang="ru-RU" sz="2000" dirty="0">
                <a:solidFill>
                  <a:srgbClr val="111111"/>
                </a:solidFill>
                <a:latin typeface="Times New Roman" panose="02020603050405020304" pitchFamily="18" charset="0"/>
                <a:cs typeface="Times New Roman" panose="02020603050405020304" pitchFamily="18" charset="0"/>
              </a:rPr>
              <a:t>Мы глазами миг, миг, миг</a:t>
            </a:r>
            <a:r>
              <a:rPr lang="ru-RU" sz="2000" dirty="0" smtClean="0">
                <a:solidFill>
                  <a:srgbClr val="111111"/>
                </a:solidFill>
                <a:latin typeface="Times New Roman" panose="02020603050405020304" pitchFamily="18" charset="0"/>
                <a:cs typeface="Times New Roman" panose="02020603050405020304" pitchFamily="18" charset="0"/>
              </a:rPr>
              <a:t>.                      Моргают </a:t>
            </a:r>
            <a:r>
              <a:rPr lang="ru-RU" sz="2000" dirty="0">
                <a:solidFill>
                  <a:srgbClr val="111111"/>
                </a:solidFill>
                <a:latin typeface="Times New Roman" panose="02020603050405020304" pitchFamily="18" charset="0"/>
                <a:cs typeface="Times New Roman" panose="02020603050405020304" pitchFamily="18" charset="0"/>
              </a:rPr>
              <a:t>глазами.</a:t>
            </a:r>
          </a:p>
          <a:p>
            <a:pPr>
              <a:lnSpc>
                <a:spcPct val="150000"/>
              </a:lnSpc>
            </a:pPr>
            <a:r>
              <a:rPr lang="ru-RU" sz="2000" dirty="0">
                <a:solidFill>
                  <a:srgbClr val="111111"/>
                </a:solidFill>
                <a:latin typeface="Times New Roman" panose="02020603050405020304" pitchFamily="18" charset="0"/>
                <a:cs typeface="Times New Roman" panose="02020603050405020304" pitchFamily="18" charset="0"/>
              </a:rPr>
              <a:t>Мы плечиками чик, чик, чик. </a:t>
            </a:r>
            <a:r>
              <a:rPr lang="ru-RU" sz="2000" dirty="0" smtClean="0">
                <a:solidFill>
                  <a:srgbClr val="111111"/>
                </a:solidFill>
                <a:latin typeface="Times New Roman" panose="02020603050405020304" pitchFamily="18" charset="0"/>
                <a:cs typeface="Times New Roman" panose="02020603050405020304" pitchFamily="18" charset="0"/>
              </a:rPr>
              <a:t>               Поднимают </a:t>
            </a:r>
            <a:r>
              <a:rPr lang="ru-RU" sz="2000" dirty="0">
                <a:solidFill>
                  <a:srgbClr val="111111"/>
                </a:solidFill>
                <a:latin typeface="Times New Roman" panose="02020603050405020304" pitchFamily="18" charset="0"/>
                <a:cs typeface="Times New Roman" panose="02020603050405020304" pitchFamily="18" charset="0"/>
              </a:rPr>
              <a:t>и опускают плечи.</a:t>
            </a:r>
          </a:p>
          <a:p>
            <a:pPr>
              <a:lnSpc>
                <a:spcPct val="150000"/>
              </a:lnSpc>
            </a:pPr>
            <a:r>
              <a:rPr lang="ru-RU" sz="2000" dirty="0">
                <a:solidFill>
                  <a:srgbClr val="111111"/>
                </a:solidFill>
                <a:latin typeface="Times New Roman" panose="02020603050405020304" pitchFamily="18" charset="0"/>
                <a:cs typeface="Times New Roman" panose="02020603050405020304" pitchFamily="18" charset="0"/>
              </a:rPr>
              <a:t>Раз – сюда, два – туда, </a:t>
            </a:r>
            <a:r>
              <a:rPr lang="ru-RU" sz="2000" dirty="0" smtClean="0">
                <a:solidFill>
                  <a:srgbClr val="111111"/>
                </a:solidFill>
                <a:latin typeface="Times New Roman" panose="02020603050405020304" pitchFamily="18" charset="0"/>
                <a:cs typeface="Times New Roman" panose="02020603050405020304" pitchFamily="18" charset="0"/>
              </a:rPr>
              <a:t>                           Повороты </a:t>
            </a:r>
            <a:r>
              <a:rPr lang="ru-RU" sz="2000" dirty="0">
                <a:solidFill>
                  <a:srgbClr val="111111"/>
                </a:solidFill>
                <a:latin typeface="Times New Roman" panose="02020603050405020304" pitchFamily="18" charset="0"/>
                <a:cs typeface="Times New Roman" panose="02020603050405020304" pitchFamily="18" charset="0"/>
              </a:rPr>
              <a:t>в стороны.</a:t>
            </a:r>
          </a:p>
          <a:p>
            <a:pPr>
              <a:lnSpc>
                <a:spcPct val="150000"/>
              </a:lnSpc>
            </a:pPr>
            <a:r>
              <a:rPr lang="ru-RU" sz="2000" dirty="0">
                <a:solidFill>
                  <a:srgbClr val="111111"/>
                </a:solidFill>
                <a:latin typeface="Times New Roman" panose="02020603050405020304" pitchFamily="18" charset="0"/>
                <a:cs typeface="Times New Roman" panose="02020603050405020304" pitchFamily="18" charset="0"/>
              </a:rPr>
              <a:t>Повернись вокруг себя. </a:t>
            </a:r>
            <a:r>
              <a:rPr lang="ru-RU" sz="2000" dirty="0" smtClean="0">
                <a:solidFill>
                  <a:srgbClr val="111111"/>
                </a:solidFill>
                <a:latin typeface="Times New Roman" panose="02020603050405020304" pitchFamily="18" charset="0"/>
                <a:cs typeface="Times New Roman" panose="02020603050405020304" pitchFamily="18" charset="0"/>
              </a:rPr>
              <a:t>                         Кружатся</a:t>
            </a:r>
            <a:r>
              <a:rPr lang="ru-RU" sz="2000" dirty="0">
                <a:solidFill>
                  <a:srgbClr val="111111"/>
                </a:solidFill>
                <a:latin typeface="Times New Roman" panose="02020603050405020304" pitchFamily="18" charset="0"/>
                <a:cs typeface="Times New Roman" panose="02020603050405020304" pitchFamily="18" charset="0"/>
              </a:rPr>
              <a:t>.</a:t>
            </a:r>
          </a:p>
          <a:p>
            <a:pPr>
              <a:lnSpc>
                <a:spcPct val="150000"/>
              </a:lnSpc>
            </a:pPr>
            <a:r>
              <a:rPr lang="ru-RU" sz="2000" dirty="0">
                <a:solidFill>
                  <a:srgbClr val="111111"/>
                </a:solidFill>
                <a:latin typeface="Times New Roman" panose="02020603050405020304" pitchFamily="18" charset="0"/>
                <a:cs typeface="Times New Roman" panose="02020603050405020304" pitchFamily="18" charset="0"/>
              </a:rPr>
              <a:t>Раз – присели, два – привстали. </a:t>
            </a:r>
            <a:r>
              <a:rPr lang="ru-RU" sz="2000" dirty="0" smtClean="0">
                <a:solidFill>
                  <a:srgbClr val="111111"/>
                </a:solidFill>
                <a:latin typeface="Times New Roman" panose="02020603050405020304" pitchFamily="18" charset="0"/>
                <a:cs typeface="Times New Roman" panose="02020603050405020304" pitchFamily="18" charset="0"/>
              </a:rPr>
              <a:t>           Приседание</a:t>
            </a:r>
            <a:r>
              <a:rPr lang="ru-RU" sz="2000" dirty="0">
                <a:solidFill>
                  <a:srgbClr val="111111"/>
                </a:solidFill>
                <a:latin typeface="Times New Roman" panose="02020603050405020304" pitchFamily="18" charset="0"/>
                <a:cs typeface="Times New Roman" panose="02020603050405020304" pitchFamily="18" charset="0"/>
              </a:rPr>
              <a:t>.</a:t>
            </a:r>
          </a:p>
          <a:p>
            <a:pPr>
              <a:lnSpc>
                <a:spcPct val="150000"/>
              </a:lnSpc>
            </a:pPr>
            <a:r>
              <a:rPr lang="ru-RU" sz="2000" dirty="0">
                <a:solidFill>
                  <a:srgbClr val="111111"/>
                </a:solidFill>
                <a:latin typeface="Times New Roman" panose="02020603050405020304" pitchFamily="18" charset="0"/>
                <a:cs typeface="Times New Roman" panose="02020603050405020304" pitchFamily="18" charset="0"/>
              </a:rPr>
              <a:t>Руки кверху все подняли. </a:t>
            </a:r>
            <a:r>
              <a:rPr lang="ru-RU" sz="2000" dirty="0" smtClean="0">
                <a:solidFill>
                  <a:srgbClr val="111111"/>
                </a:solidFill>
                <a:latin typeface="Times New Roman" panose="02020603050405020304" pitchFamily="18" charset="0"/>
                <a:cs typeface="Times New Roman" panose="02020603050405020304" pitchFamily="18" charset="0"/>
              </a:rPr>
              <a:t>                      Подняли </a:t>
            </a:r>
            <a:r>
              <a:rPr lang="ru-RU" sz="2000" dirty="0">
                <a:solidFill>
                  <a:srgbClr val="111111"/>
                </a:solidFill>
                <a:latin typeface="Times New Roman" panose="02020603050405020304" pitchFamily="18" charset="0"/>
                <a:cs typeface="Times New Roman" panose="02020603050405020304" pitchFamily="18" charset="0"/>
              </a:rPr>
              <a:t>руки вверх.</a:t>
            </a:r>
          </a:p>
          <a:p>
            <a:pPr>
              <a:lnSpc>
                <a:spcPct val="150000"/>
              </a:lnSpc>
            </a:pPr>
            <a:r>
              <a:rPr lang="ru-RU" sz="2000" dirty="0">
                <a:solidFill>
                  <a:srgbClr val="111111"/>
                </a:solidFill>
                <a:latin typeface="Times New Roman" panose="02020603050405020304" pitchFamily="18" charset="0"/>
                <a:cs typeface="Times New Roman" panose="02020603050405020304" pitchFamily="18" charset="0"/>
              </a:rPr>
              <a:t>Раз – два, раз – два</a:t>
            </a:r>
            <a:r>
              <a:rPr lang="ru-RU" sz="2000" dirty="0" smtClean="0">
                <a:solidFill>
                  <a:srgbClr val="111111"/>
                </a:solidFill>
                <a:latin typeface="Times New Roman" panose="02020603050405020304" pitchFamily="18" charset="0"/>
                <a:cs typeface="Times New Roman" panose="02020603050405020304" pitchFamily="18" charset="0"/>
              </a:rPr>
              <a:t>,                                 Хлопки</a:t>
            </a:r>
            <a:endParaRPr lang="ru-RU" sz="2000" dirty="0">
              <a:solidFill>
                <a:srgbClr val="111111"/>
              </a:solidFill>
              <a:latin typeface="Times New Roman" panose="02020603050405020304" pitchFamily="18" charset="0"/>
              <a:cs typeface="Times New Roman" panose="02020603050405020304" pitchFamily="18" charset="0"/>
            </a:endParaRPr>
          </a:p>
          <a:p>
            <a:pPr>
              <a:lnSpc>
                <a:spcPct val="150000"/>
              </a:lnSpc>
            </a:pPr>
            <a:r>
              <a:rPr lang="ru-RU" sz="2000" dirty="0">
                <a:solidFill>
                  <a:srgbClr val="111111"/>
                </a:solidFill>
                <a:latin typeface="Times New Roman" panose="02020603050405020304" pitchFamily="18" charset="0"/>
                <a:cs typeface="Times New Roman" panose="02020603050405020304" pitchFamily="18" charset="0"/>
              </a:rPr>
              <a:t>Заниматься нам пора. </a:t>
            </a:r>
            <a:r>
              <a:rPr lang="ru-RU" sz="2000" dirty="0" smtClean="0">
                <a:solidFill>
                  <a:srgbClr val="111111"/>
                </a:solidFill>
                <a:latin typeface="Times New Roman" panose="02020603050405020304" pitchFamily="18" charset="0"/>
                <a:cs typeface="Times New Roman" panose="02020603050405020304" pitchFamily="18" charset="0"/>
              </a:rPr>
              <a:t>                             </a:t>
            </a:r>
            <a:r>
              <a:rPr lang="ru-RU" sz="2000" dirty="0">
                <a:solidFill>
                  <a:srgbClr val="111111"/>
                </a:solidFill>
                <a:latin typeface="Times New Roman" panose="02020603050405020304" pitchFamily="18" charset="0"/>
                <a:cs typeface="Times New Roman" panose="02020603050405020304" pitchFamily="18" charset="0"/>
              </a:rPr>
              <a:t>С</a:t>
            </a:r>
            <a:r>
              <a:rPr lang="ru-RU" sz="2000" dirty="0" smtClean="0">
                <a:solidFill>
                  <a:srgbClr val="111111"/>
                </a:solidFill>
                <a:latin typeface="Times New Roman" panose="02020603050405020304" pitchFamily="18" charset="0"/>
                <a:cs typeface="Times New Roman" panose="02020603050405020304" pitchFamily="18" charset="0"/>
              </a:rPr>
              <a:t>ложить </a:t>
            </a:r>
            <a:r>
              <a:rPr lang="ru-RU" sz="2000" dirty="0">
                <a:solidFill>
                  <a:srgbClr val="111111"/>
                </a:solidFill>
                <a:latin typeface="Times New Roman" panose="02020603050405020304" pitchFamily="18" charset="0"/>
                <a:cs typeface="Times New Roman" panose="02020603050405020304" pitchFamily="18" charset="0"/>
              </a:rPr>
              <a:t>руки полочкой</a:t>
            </a:r>
            <a:endParaRPr lang="ru-RU" sz="2000" b="0" i="0" dirty="0">
              <a:solidFill>
                <a:srgbClr val="111111"/>
              </a:solidFill>
              <a:effectLst/>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06798226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descr="C:\Users\user\Desktop\0001-002-.jp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0" y="1028"/>
            <a:ext cx="9144000" cy="6856972"/>
          </a:xfrm>
          <a:prstGeom prst="rect">
            <a:avLst/>
          </a:prstGeom>
          <a:noFill/>
          <a:extLst>
            <a:ext uri="{909E8E84-426E-40DD-AFC4-6F175D3DCCD1}">
              <a14:hiddenFill xmlns:a14="http://schemas.microsoft.com/office/drawing/2010/main">
                <a:solidFill>
                  <a:srgbClr val="FFFFFF"/>
                </a:solidFill>
              </a14:hiddenFill>
            </a:ext>
          </a:extLst>
        </p:spPr>
      </p:pic>
      <p:sp>
        <p:nvSpPr>
          <p:cNvPr id="4" name="Заголовок 3"/>
          <p:cNvSpPr>
            <a:spLocks noGrp="1"/>
          </p:cNvSpPr>
          <p:nvPr>
            <p:ph type="title"/>
          </p:nvPr>
        </p:nvSpPr>
        <p:spPr>
          <a:xfrm>
            <a:off x="755576" y="836712"/>
            <a:ext cx="8136904" cy="5184576"/>
          </a:xfrm>
        </p:spPr>
        <p:txBody>
          <a:bodyPr>
            <a:noAutofit/>
          </a:bodyPr>
          <a:lstStyle/>
          <a:p>
            <a:pPr algn="l">
              <a:lnSpc>
                <a:spcPct val="150000"/>
              </a:lnSpc>
            </a:pPr>
            <a:r>
              <a:rPr lang="ru-RU" sz="2000" b="1" dirty="0" smtClean="0">
                <a:latin typeface="Times New Roman" panose="02020603050405020304" pitchFamily="18" charset="0"/>
                <a:cs typeface="Times New Roman" panose="02020603050405020304" pitchFamily="18" charset="0"/>
              </a:rPr>
              <a:t>                              ВЫШЛИ </a:t>
            </a:r>
            <a:r>
              <a:rPr lang="ru-RU" sz="2000" b="1" dirty="0">
                <a:latin typeface="Times New Roman" panose="02020603050405020304" pitchFamily="18" charset="0"/>
                <a:cs typeface="Times New Roman" panose="02020603050405020304" pitchFamily="18" charset="0"/>
              </a:rPr>
              <a:t>УТОЧКИ НА </a:t>
            </a:r>
            <a:r>
              <a:rPr lang="ru-RU" sz="2000" b="1" dirty="0" smtClean="0">
                <a:latin typeface="Times New Roman" panose="02020603050405020304" pitchFamily="18" charset="0"/>
                <a:cs typeface="Times New Roman" panose="02020603050405020304" pitchFamily="18" charset="0"/>
              </a:rPr>
              <a:t>ЛУГ</a:t>
            </a:r>
            <a:r>
              <a:rPr lang="ru-RU" sz="2000" dirty="0" smtClean="0">
                <a:latin typeface="Times New Roman" panose="02020603050405020304" pitchFamily="18" charset="0"/>
                <a:cs typeface="Times New Roman" panose="02020603050405020304" pitchFamily="18" charset="0"/>
              </a:rPr>
              <a:t/>
            </a:r>
            <a:br>
              <a:rPr lang="ru-RU" sz="2000" dirty="0" smtClean="0">
                <a:latin typeface="Times New Roman" panose="02020603050405020304" pitchFamily="18" charset="0"/>
                <a:cs typeface="Times New Roman" panose="02020603050405020304" pitchFamily="18" charset="0"/>
              </a:rPr>
            </a:br>
            <a:r>
              <a:rPr lang="ru-RU" sz="2000" dirty="0" smtClean="0">
                <a:latin typeface="Times New Roman" panose="02020603050405020304" pitchFamily="18" charset="0"/>
                <a:cs typeface="Times New Roman" panose="02020603050405020304" pitchFamily="18" charset="0"/>
              </a:rPr>
              <a:t>Вышли уточки на луг, Кря-кря-кря!   Шагаем.</a:t>
            </a:r>
            <a:br>
              <a:rPr lang="ru-RU" sz="2000" dirty="0" smtClean="0">
                <a:latin typeface="Times New Roman" panose="02020603050405020304" pitchFamily="18" charset="0"/>
                <a:cs typeface="Times New Roman" panose="02020603050405020304" pitchFamily="18" charset="0"/>
              </a:rPr>
            </a:br>
            <a:r>
              <a:rPr lang="ru-RU" sz="2000" dirty="0" smtClean="0">
                <a:latin typeface="Times New Roman" panose="02020603050405020304" pitchFamily="18" charset="0"/>
                <a:cs typeface="Times New Roman" panose="02020603050405020304" pitchFamily="18" charset="0"/>
              </a:rPr>
              <a:t>Пролетел веселый жук, Ж-ж-ж!          Машем руками-крыльями.</a:t>
            </a:r>
            <a:br>
              <a:rPr lang="ru-RU" sz="2000" dirty="0" smtClean="0">
                <a:latin typeface="Times New Roman" panose="02020603050405020304" pitchFamily="18" charset="0"/>
                <a:cs typeface="Times New Roman" panose="02020603050405020304" pitchFamily="18" charset="0"/>
              </a:rPr>
            </a:br>
            <a:r>
              <a:rPr lang="ru-RU" sz="2000" dirty="0" smtClean="0">
                <a:latin typeface="Times New Roman" panose="02020603050405020304" pitchFamily="18" charset="0"/>
                <a:cs typeface="Times New Roman" panose="02020603050405020304" pitchFamily="18" charset="0"/>
              </a:rPr>
              <a:t>Гуси шеи выгибают, Га-га-га!             Круговые вращения шеей.</a:t>
            </a:r>
            <a:br>
              <a:rPr lang="ru-RU" sz="2000" dirty="0" smtClean="0">
                <a:latin typeface="Times New Roman" panose="02020603050405020304" pitchFamily="18" charset="0"/>
                <a:cs typeface="Times New Roman" panose="02020603050405020304" pitchFamily="18" charset="0"/>
              </a:rPr>
            </a:br>
            <a:r>
              <a:rPr lang="ru-RU" sz="2000" dirty="0" smtClean="0">
                <a:latin typeface="Times New Roman" panose="02020603050405020304" pitchFamily="18" charset="0"/>
                <a:cs typeface="Times New Roman" panose="02020603050405020304" pitchFamily="18" charset="0"/>
              </a:rPr>
              <a:t>Клювом перья расправляют.         </a:t>
            </a:r>
            <a:r>
              <a:rPr lang="ru-RU" sz="2000" dirty="0">
                <a:latin typeface="Times New Roman" panose="02020603050405020304" pitchFamily="18" charset="0"/>
                <a:cs typeface="Times New Roman" panose="02020603050405020304" pitchFamily="18" charset="0"/>
              </a:rPr>
              <a:t> </a:t>
            </a:r>
            <a:r>
              <a:rPr lang="ru-RU" sz="2000" dirty="0" smtClean="0">
                <a:latin typeface="Times New Roman" panose="02020603050405020304" pitchFamily="18" charset="0"/>
                <a:cs typeface="Times New Roman" panose="02020603050405020304" pitchFamily="18" charset="0"/>
              </a:rPr>
              <a:t>     Повороты туловища влево-вправо</a:t>
            </a:r>
            <a:br>
              <a:rPr lang="ru-RU" sz="2000" dirty="0" smtClean="0">
                <a:latin typeface="Times New Roman" panose="02020603050405020304" pitchFamily="18" charset="0"/>
                <a:cs typeface="Times New Roman" panose="02020603050405020304" pitchFamily="18" charset="0"/>
              </a:rPr>
            </a:br>
            <a:r>
              <a:rPr lang="ru-RU" sz="2000" dirty="0" smtClean="0">
                <a:latin typeface="Times New Roman" panose="02020603050405020304" pitchFamily="18" charset="0"/>
                <a:cs typeface="Times New Roman" panose="02020603050405020304" pitchFamily="18" charset="0"/>
              </a:rPr>
              <a:t>Ветер ветки раскачал?                         Качаем поднятыми вверх руками</a:t>
            </a:r>
            <a:br>
              <a:rPr lang="ru-RU" sz="2000" dirty="0" smtClean="0">
                <a:latin typeface="Times New Roman" panose="02020603050405020304" pitchFamily="18" charset="0"/>
                <a:cs typeface="Times New Roman" panose="02020603050405020304" pitchFamily="18" charset="0"/>
              </a:rPr>
            </a:br>
            <a:r>
              <a:rPr lang="ru-RU" sz="2000" dirty="0" smtClean="0">
                <a:latin typeface="Times New Roman" panose="02020603050405020304" pitchFamily="18" charset="0"/>
                <a:cs typeface="Times New Roman" panose="02020603050405020304" pitchFamily="18" charset="0"/>
              </a:rPr>
              <a:t>Шарик тоже зарычал, Р-р-р! </a:t>
            </a:r>
            <a:br>
              <a:rPr lang="ru-RU" sz="2000" dirty="0" smtClean="0">
                <a:latin typeface="Times New Roman" panose="02020603050405020304" pitchFamily="18" charset="0"/>
                <a:cs typeface="Times New Roman" panose="02020603050405020304" pitchFamily="18" charset="0"/>
              </a:rPr>
            </a:br>
            <a:r>
              <a:rPr lang="ru-RU" sz="2000" dirty="0" smtClean="0">
                <a:latin typeface="Times New Roman" panose="02020603050405020304" pitchFamily="18" charset="0"/>
                <a:cs typeface="Times New Roman" panose="02020603050405020304" pitchFamily="18" charset="0"/>
              </a:rPr>
              <a:t>                      Руки на поясе, наклонились вперед, смотрим перед собой.</a:t>
            </a:r>
            <a:br>
              <a:rPr lang="ru-RU" sz="2000" dirty="0" smtClean="0">
                <a:latin typeface="Times New Roman" panose="02020603050405020304" pitchFamily="18" charset="0"/>
                <a:cs typeface="Times New Roman" panose="02020603050405020304" pitchFamily="18" charset="0"/>
              </a:rPr>
            </a:br>
            <a:r>
              <a:rPr lang="ru-RU" sz="2000" dirty="0" smtClean="0">
                <a:latin typeface="Times New Roman" panose="02020603050405020304" pitchFamily="18" charset="0"/>
                <a:cs typeface="Times New Roman" panose="02020603050405020304" pitchFamily="18" charset="0"/>
              </a:rPr>
              <a:t>Зашептал в воде камыш,</a:t>
            </a:r>
            <a:br>
              <a:rPr lang="ru-RU" sz="2000" dirty="0" smtClean="0">
                <a:latin typeface="Times New Roman" panose="02020603050405020304" pitchFamily="18" charset="0"/>
                <a:cs typeface="Times New Roman" panose="02020603050405020304" pitchFamily="18" charset="0"/>
              </a:rPr>
            </a:br>
            <a:r>
              <a:rPr lang="ru-RU" sz="2000" dirty="0" smtClean="0">
                <a:latin typeface="Times New Roman" panose="02020603050405020304" pitchFamily="18" charset="0"/>
                <a:cs typeface="Times New Roman" panose="02020603050405020304" pitchFamily="18" charset="0"/>
              </a:rPr>
              <a:t>Ш-ш-ш!                                                 Подняли вверх руки, потянулись</a:t>
            </a:r>
            <a:r>
              <a:rPr lang="ru-RU" sz="2000" dirty="0">
                <a:latin typeface="Times New Roman" panose="02020603050405020304" pitchFamily="18" charset="0"/>
                <a:cs typeface="Times New Roman" panose="02020603050405020304" pitchFamily="18" charset="0"/>
              </a:rPr>
              <a:t/>
            </a:r>
            <a:br>
              <a:rPr lang="ru-RU" sz="2000" dirty="0">
                <a:latin typeface="Times New Roman" panose="02020603050405020304" pitchFamily="18" charset="0"/>
                <a:cs typeface="Times New Roman" panose="02020603050405020304" pitchFamily="18" charset="0"/>
              </a:rPr>
            </a:br>
            <a:r>
              <a:rPr lang="ru-RU" sz="2000" dirty="0" smtClean="0">
                <a:latin typeface="Times New Roman" panose="02020603050405020304" pitchFamily="18" charset="0"/>
                <a:cs typeface="Times New Roman" panose="02020603050405020304" pitchFamily="18" charset="0"/>
              </a:rPr>
              <a:t>И </a:t>
            </a:r>
            <a:r>
              <a:rPr lang="ru-RU" sz="2000" dirty="0">
                <a:latin typeface="Times New Roman" panose="02020603050405020304" pitchFamily="18" charset="0"/>
                <a:cs typeface="Times New Roman" panose="02020603050405020304" pitchFamily="18" charset="0"/>
              </a:rPr>
              <a:t>опять настала </a:t>
            </a:r>
            <a:r>
              <a:rPr lang="ru-RU" sz="2000" dirty="0" smtClean="0">
                <a:latin typeface="Times New Roman" panose="02020603050405020304" pitchFamily="18" charset="0"/>
                <a:cs typeface="Times New Roman" panose="02020603050405020304" pitchFamily="18" charset="0"/>
              </a:rPr>
              <a:t>тишь, Ш-ш-ш</a:t>
            </a:r>
            <a:r>
              <a:rPr lang="ru-RU" sz="2000" dirty="0">
                <a:latin typeface="Times New Roman" panose="02020603050405020304" pitchFamily="18" charset="0"/>
                <a:cs typeface="Times New Roman" panose="02020603050405020304" pitchFamily="18" charset="0"/>
              </a:rPr>
              <a:t>. </a:t>
            </a:r>
            <a:r>
              <a:rPr lang="ru-RU" sz="2000" dirty="0" smtClean="0">
                <a:latin typeface="Times New Roman" panose="02020603050405020304" pitchFamily="18" charset="0"/>
                <a:cs typeface="Times New Roman" panose="02020603050405020304" pitchFamily="18" charset="0"/>
              </a:rPr>
              <a:t>         Присели.</a:t>
            </a:r>
            <a:endParaRPr lang="ru-RU"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99116107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descr="C:\Users\user\Desktop\0001-002-.jp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0" y="514"/>
            <a:ext cx="9144000" cy="6856972"/>
          </a:xfrm>
          <a:prstGeom prst="rect">
            <a:avLst/>
          </a:prstGeom>
          <a:noFill/>
          <a:extLst>
            <a:ext uri="{909E8E84-426E-40DD-AFC4-6F175D3DCCD1}">
              <a14:hiddenFill xmlns:a14="http://schemas.microsoft.com/office/drawing/2010/main">
                <a:solidFill>
                  <a:srgbClr val="FFFFFF"/>
                </a:solidFill>
              </a14:hiddenFill>
            </a:ext>
          </a:extLst>
        </p:spPr>
      </p:pic>
      <p:sp>
        <p:nvSpPr>
          <p:cNvPr id="4" name="Заголовок 3"/>
          <p:cNvSpPr>
            <a:spLocks noGrp="1"/>
          </p:cNvSpPr>
          <p:nvPr>
            <p:ph type="title"/>
          </p:nvPr>
        </p:nvSpPr>
        <p:spPr>
          <a:xfrm>
            <a:off x="755576" y="836712"/>
            <a:ext cx="7560840" cy="5184576"/>
          </a:xfrm>
        </p:spPr>
        <p:txBody>
          <a:bodyPr>
            <a:normAutofit/>
          </a:bodyPr>
          <a:lstStyle/>
          <a:p>
            <a:pPr algn="l">
              <a:lnSpc>
                <a:spcPct val="150000"/>
              </a:lnSpc>
            </a:pPr>
            <a:r>
              <a:rPr lang="ru-RU" sz="2800" b="1" dirty="0" smtClean="0">
                <a:latin typeface="Times New Roman" panose="02020603050405020304" pitchFamily="18" charset="0"/>
                <a:cs typeface="Times New Roman" panose="02020603050405020304" pitchFamily="18" charset="0"/>
              </a:rPr>
              <a:t>                               «</a:t>
            </a:r>
            <a:r>
              <a:rPr lang="ru-RU" sz="2800" b="1" dirty="0">
                <a:latin typeface="Times New Roman" panose="02020603050405020304" pitchFamily="18" charset="0"/>
                <a:cs typeface="Times New Roman" panose="02020603050405020304" pitchFamily="18" charset="0"/>
              </a:rPr>
              <a:t>Мячик»</a:t>
            </a:r>
            <a:r>
              <a:rPr lang="ru-RU" sz="2400" dirty="0">
                <a:latin typeface="Times New Roman" panose="02020603050405020304" pitchFamily="18" charset="0"/>
                <a:cs typeface="Times New Roman" panose="02020603050405020304" pitchFamily="18" charset="0"/>
              </a:rPr>
              <a:t/>
            </a:r>
            <a:br>
              <a:rPr lang="ru-RU" sz="2400" dirty="0">
                <a:latin typeface="Times New Roman" panose="02020603050405020304" pitchFamily="18" charset="0"/>
                <a:cs typeface="Times New Roman" panose="02020603050405020304" pitchFamily="18" charset="0"/>
              </a:rPr>
            </a:br>
            <a:r>
              <a:rPr lang="ru-RU" sz="2400" dirty="0">
                <a:latin typeface="Times New Roman" panose="02020603050405020304" pitchFamily="18" charset="0"/>
                <a:cs typeface="Times New Roman" panose="02020603050405020304" pitchFamily="18" charset="0"/>
              </a:rPr>
              <a:t>Яркий красный мячик</a:t>
            </a:r>
            <a:r>
              <a:rPr lang="ru-RU" sz="2400" dirty="0" smtClean="0">
                <a:latin typeface="Times New Roman" panose="02020603050405020304" pitchFamily="18" charset="0"/>
                <a:cs typeface="Times New Roman" panose="02020603050405020304" pitchFamily="18" charset="0"/>
              </a:rPr>
              <a:t>,</a:t>
            </a:r>
            <a:br>
              <a:rPr lang="ru-RU" sz="2400" dirty="0" smtClean="0">
                <a:latin typeface="Times New Roman" panose="02020603050405020304" pitchFamily="18" charset="0"/>
                <a:cs typeface="Times New Roman" panose="02020603050405020304" pitchFamily="18" charset="0"/>
              </a:rPr>
            </a:br>
            <a:r>
              <a:rPr lang="ru-RU" sz="2400" dirty="0" smtClean="0">
                <a:latin typeface="Times New Roman" panose="02020603050405020304" pitchFamily="18" charset="0"/>
                <a:cs typeface="Times New Roman" panose="02020603050405020304" pitchFamily="18" charset="0"/>
              </a:rPr>
              <a:t> </a:t>
            </a:r>
            <a:r>
              <a:rPr lang="ru-RU" sz="2400" dirty="0">
                <a:latin typeface="Times New Roman" panose="02020603050405020304" pitchFamily="18" charset="0"/>
                <a:cs typeface="Times New Roman" panose="02020603050405020304" pitchFamily="18" charset="0"/>
              </a:rPr>
              <a:t>прыгает как зайчик </a:t>
            </a:r>
            <a:r>
              <a:rPr lang="ru-RU" sz="2400" dirty="0" smtClean="0">
                <a:latin typeface="Times New Roman" panose="02020603050405020304" pitchFamily="18" charset="0"/>
                <a:cs typeface="Times New Roman" panose="02020603050405020304" pitchFamily="18" charset="0"/>
              </a:rPr>
              <a:t> .                  прыжки </a:t>
            </a:r>
            <a:r>
              <a:rPr lang="ru-RU" sz="2400" dirty="0">
                <a:latin typeface="Times New Roman" panose="02020603050405020304" pitchFamily="18" charset="0"/>
                <a:cs typeface="Times New Roman" panose="02020603050405020304" pitchFamily="18" charset="0"/>
              </a:rPr>
              <a:t>на </a:t>
            </a:r>
            <a:r>
              <a:rPr lang="ru-RU" sz="2400" dirty="0" smtClean="0">
                <a:latin typeface="Times New Roman" panose="02020603050405020304" pitchFamily="18" charset="0"/>
                <a:cs typeface="Times New Roman" panose="02020603050405020304" pitchFamily="18" charset="0"/>
              </a:rPr>
              <a:t>месте</a:t>
            </a:r>
            <a:r>
              <a:rPr lang="ru-RU" sz="2400" dirty="0">
                <a:latin typeface="Times New Roman" panose="02020603050405020304" pitchFamily="18" charset="0"/>
                <a:cs typeface="Times New Roman" panose="02020603050405020304" pitchFamily="18" charset="0"/>
              </a:rPr>
              <a:t/>
            </a:r>
            <a:br>
              <a:rPr lang="ru-RU" sz="2400" dirty="0">
                <a:latin typeface="Times New Roman" panose="02020603050405020304" pitchFamily="18" charset="0"/>
                <a:cs typeface="Times New Roman" panose="02020603050405020304" pitchFamily="18" charset="0"/>
              </a:rPr>
            </a:br>
            <a:r>
              <a:rPr lang="ru-RU" sz="2400" dirty="0">
                <a:latin typeface="Times New Roman" panose="02020603050405020304" pitchFamily="18" charset="0"/>
                <a:cs typeface="Times New Roman" panose="02020603050405020304" pitchFamily="18" charset="0"/>
              </a:rPr>
              <a:t>Покатился по </a:t>
            </a:r>
            <a:r>
              <a:rPr lang="ru-RU" sz="2400" dirty="0" smtClean="0">
                <a:latin typeface="Times New Roman" panose="02020603050405020304" pitchFamily="18" charset="0"/>
                <a:cs typeface="Times New Roman" panose="02020603050405020304" pitchFamily="18" charset="0"/>
              </a:rPr>
              <a:t>дорожке,              бег </a:t>
            </a:r>
            <a:r>
              <a:rPr lang="ru-RU" sz="2400" dirty="0">
                <a:latin typeface="Times New Roman" panose="02020603050405020304" pitchFamily="18" charset="0"/>
                <a:cs typeface="Times New Roman" panose="02020603050405020304" pitchFamily="18" charset="0"/>
              </a:rPr>
              <a:t>на </a:t>
            </a:r>
            <a:r>
              <a:rPr lang="ru-RU" sz="2400" dirty="0" smtClean="0">
                <a:latin typeface="Times New Roman" panose="02020603050405020304" pitchFamily="18" charset="0"/>
                <a:cs typeface="Times New Roman" panose="02020603050405020304" pitchFamily="18" charset="0"/>
              </a:rPr>
              <a:t>месте</a:t>
            </a:r>
            <a:r>
              <a:rPr lang="ru-RU" sz="2400" dirty="0">
                <a:latin typeface="Times New Roman" panose="02020603050405020304" pitchFamily="18" charset="0"/>
                <a:cs typeface="Times New Roman" panose="02020603050405020304" pitchFamily="18" charset="0"/>
              </a:rPr>
              <a:t/>
            </a:r>
            <a:br>
              <a:rPr lang="ru-RU" sz="2400" dirty="0">
                <a:latin typeface="Times New Roman" panose="02020603050405020304" pitchFamily="18" charset="0"/>
                <a:cs typeface="Times New Roman" panose="02020603050405020304" pitchFamily="18" charset="0"/>
              </a:rPr>
            </a:br>
            <a:r>
              <a:rPr lang="ru-RU" sz="2400" dirty="0">
                <a:latin typeface="Times New Roman" panose="02020603050405020304" pitchFamily="18" charset="0"/>
                <a:cs typeface="Times New Roman" panose="02020603050405020304" pitchFamily="18" charset="0"/>
              </a:rPr>
              <a:t>Подождал меня </a:t>
            </a:r>
            <a:r>
              <a:rPr lang="ru-RU" sz="2400" dirty="0" smtClean="0">
                <a:latin typeface="Times New Roman" panose="02020603050405020304" pitchFamily="18" charset="0"/>
                <a:cs typeface="Times New Roman" panose="02020603050405020304" pitchFamily="18" charset="0"/>
              </a:rPr>
              <a:t>немножко.        остановиться</a:t>
            </a:r>
            <a:r>
              <a:rPr lang="ru-RU" sz="2400" dirty="0">
                <a:latin typeface="Times New Roman" panose="02020603050405020304" pitchFamily="18" charset="0"/>
                <a:cs typeface="Times New Roman" panose="02020603050405020304" pitchFamily="18" charset="0"/>
              </a:rPr>
              <a:t/>
            </a:r>
            <a:br>
              <a:rPr lang="ru-RU" sz="2400" dirty="0">
                <a:latin typeface="Times New Roman" panose="02020603050405020304" pitchFamily="18" charset="0"/>
                <a:cs typeface="Times New Roman" panose="02020603050405020304" pitchFamily="18" charset="0"/>
              </a:rPr>
            </a:br>
            <a:r>
              <a:rPr lang="ru-RU" sz="2400" dirty="0">
                <a:latin typeface="Times New Roman" panose="02020603050405020304" pitchFamily="18" charset="0"/>
                <a:cs typeface="Times New Roman" panose="02020603050405020304" pitchFamily="18" charset="0"/>
              </a:rPr>
              <a:t>Наклонюсь, возьму его </a:t>
            </a:r>
            <a:r>
              <a:rPr lang="ru-RU" sz="2400" dirty="0" smtClean="0">
                <a:latin typeface="Times New Roman" panose="02020603050405020304" pitchFamily="18" charset="0"/>
                <a:cs typeface="Times New Roman" panose="02020603050405020304" pitchFamily="18" charset="0"/>
              </a:rPr>
              <a:t>             наклониться</a:t>
            </a:r>
            <a:r>
              <a:rPr lang="ru-RU" sz="2400" dirty="0">
                <a:latin typeface="Times New Roman" panose="02020603050405020304" pitchFamily="18" charset="0"/>
                <a:cs typeface="Times New Roman" panose="02020603050405020304" pitchFamily="18" charset="0"/>
              </a:rPr>
              <a:t/>
            </a:r>
            <a:br>
              <a:rPr lang="ru-RU" sz="2400" dirty="0">
                <a:latin typeface="Times New Roman" panose="02020603050405020304" pitchFamily="18" charset="0"/>
                <a:cs typeface="Times New Roman" panose="02020603050405020304" pitchFamily="18" charset="0"/>
              </a:rPr>
            </a:br>
            <a:r>
              <a:rPr lang="ru-RU" sz="2400" dirty="0">
                <a:latin typeface="Times New Roman" panose="02020603050405020304" pitchFamily="18" charset="0"/>
                <a:cs typeface="Times New Roman" panose="02020603050405020304" pitchFamily="18" charset="0"/>
              </a:rPr>
              <a:t>И подброшу </a:t>
            </a:r>
            <a:r>
              <a:rPr lang="ru-RU" sz="2400" dirty="0" smtClean="0">
                <a:latin typeface="Times New Roman" panose="02020603050405020304" pitchFamily="18" charset="0"/>
                <a:cs typeface="Times New Roman" panose="02020603050405020304" pitchFamily="18" charset="0"/>
              </a:rPr>
              <a:t>высоко.                  имитация движения</a:t>
            </a:r>
            <a:r>
              <a:rPr lang="ru-RU" sz="2400" dirty="0">
                <a:latin typeface="Times New Roman" panose="02020603050405020304" pitchFamily="18" charset="0"/>
                <a:cs typeface="Times New Roman" panose="02020603050405020304" pitchFamily="18" charset="0"/>
              </a:rPr>
              <a:t/>
            </a:r>
            <a:br>
              <a:rPr lang="ru-RU" sz="2400" dirty="0">
                <a:latin typeface="Times New Roman" panose="02020603050405020304" pitchFamily="18" charset="0"/>
                <a:cs typeface="Times New Roman" panose="02020603050405020304" pitchFamily="18" charset="0"/>
              </a:rPr>
            </a:br>
            <a:r>
              <a:rPr lang="ru-RU" sz="2400" dirty="0">
                <a:latin typeface="Times New Roman" panose="02020603050405020304" pitchFamily="18" charset="0"/>
                <a:cs typeface="Times New Roman" panose="02020603050405020304" pitchFamily="18" charset="0"/>
              </a:rPr>
              <a:t/>
            </a:r>
            <a:br>
              <a:rPr lang="ru-RU" sz="2400" dirty="0">
                <a:latin typeface="Times New Roman" panose="02020603050405020304" pitchFamily="18" charset="0"/>
                <a:cs typeface="Times New Roman" panose="02020603050405020304" pitchFamily="18" charset="0"/>
              </a:rPr>
            </a:br>
            <a:endParaRPr lang="ru-RU"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26023880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descr="C:\Users\user\Desktop\0001-002-.jp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0" y="514"/>
            <a:ext cx="9144000" cy="6856972"/>
          </a:xfrm>
          <a:prstGeom prst="rect">
            <a:avLst/>
          </a:prstGeom>
          <a:noFill/>
          <a:extLst>
            <a:ext uri="{909E8E84-426E-40DD-AFC4-6F175D3DCCD1}">
              <a14:hiddenFill xmlns:a14="http://schemas.microsoft.com/office/drawing/2010/main">
                <a:solidFill>
                  <a:srgbClr val="FFFFFF"/>
                </a:solidFill>
              </a14:hiddenFill>
            </a:ext>
          </a:extLst>
        </p:spPr>
      </p:pic>
      <p:sp>
        <p:nvSpPr>
          <p:cNvPr id="4" name="Заголовок 3"/>
          <p:cNvSpPr>
            <a:spLocks noGrp="1"/>
          </p:cNvSpPr>
          <p:nvPr>
            <p:ph type="title"/>
          </p:nvPr>
        </p:nvSpPr>
        <p:spPr>
          <a:xfrm>
            <a:off x="755576" y="836712"/>
            <a:ext cx="8064896" cy="5184576"/>
          </a:xfrm>
        </p:spPr>
        <p:txBody>
          <a:bodyPr>
            <a:normAutofit/>
          </a:bodyPr>
          <a:lstStyle/>
          <a:p>
            <a:pPr algn="l">
              <a:lnSpc>
                <a:spcPct val="150000"/>
              </a:lnSpc>
            </a:pPr>
            <a:r>
              <a:rPr lang="ru-RU" sz="2800" b="1" dirty="0" smtClean="0">
                <a:latin typeface="Times New Roman" panose="02020603050405020304" pitchFamily="18" charset="0"/>
                <a:cs typeface="Times New Roman" panose="02020603050405020304" pitchFamily="18" charset="0"/>
              </a:rPr>
              <a:t>                         ТРИ МЕДВЕДЯ</a:t>
            </a:r>
            <a:r>
              <a:rPr lang="ru-RU" sz="2000" dirty="0">
                <a:latin typeface="Times New Roman" panose="02020603050405020304" pitchFamily="18" charset="0"/>
                <a:cs typeface="Times New Roman" panose="02020603050405020304" pitchFamily="18" charset="0"/>
              </a:rPr>
              <a:t/>
            </a:r>
            <a:br>
              <a:rPr lang="ru-RU" sz="2000" dirty="0">
                <a:latin typeface="Times New Roman" panose="02020603050405020304" pitchFamily="18" charset="0"/>
                <a:cs typeface="Times New Roman" panose="02020603050405020304" pitchFamily="18" charset="0"/>
              </a:rPr>
            </a:br>
            <a:r>
              <a:rPr lang="ru-RU" sz="2000" dirty="0">
                <a:latin typeface="Times New Roman" panose="02020603050405020304" pitchFamily="18" charset="0"/>
                <a:cs typeface="Times New Roman" panose="02020603050405020304" pitchFamily="18" charset="0"/>
              </a:rPr>
              <a:t>Три медведя шли домой</a:t>
            </a:r>
            <a:r>
              <a:rPr lang="ru-RU" sz="2000" dirty="0" smtClean="0">
                <a:latin typeface="Times New Roman" panose="02020603050405020304" pitchFamily="18" charset="0"/>
                <a:cs typeface="Times New Roman" panose="02020603050405020304" pitchFamily="18" charset="0"/>
              </a:rPr>
              <a:t>.             ходьба </a:t>
            </a:r>
            <a:r>
              <a:rPr lang="ru-RU" sz="2000" dirty="0">
                <a:latin typeface="Times New Roman" panose="02020603050405020304" pitchFamily="18" charset="0"/>
                <a:cs typeface="Times New Roman" panose="02020603050405020304" pitchFamily="18" charset="0"/>
              </a:rPr>
              <a:t>на месте </a:t>
            </a:r>
            <a:r>
              <a:rPr lang="ru-RU" sz="2000" dirty="0" smtClean="0">
                <a:latin typeface="Times New Roman" panose="02020603050405020304" pitchFamily="18" charset="0"/>
                <a:cs typeface="Times New Roman" panose="02020603050405020304" pitchFamily="18" charset="0"/>
              </a:rPr>
              <a:t>вперевалочку</a:t>
            </a:r>
            <a:r>
              <a:rPr lang="ru-RU" sz="2000" dirty="0">
                <a:latin typeface="Times New Roman" panose="02020603050405020304" pitchFamily="18" charset="0"/>
                <a:cs typeface="Times New Roman" panose="02020603050405020304" pitchFamily="18" charset="0"/>
              </a:rPr>
              <a:t/>
            </a:r>
            <a:br>
              <a:rPr lang="ru-RU" sz="2000" dirty="0">
                <a:latin typeface="Times New Roman" panose="02020603050405020304" pitchFamily="18" charset="0"/>
                <a:cs typeface="Times New Roman" panose="02020603050405020304" pitchFamily="18" charset="0"/>
              </a:rPr>
            </a:br>
            <a:r>
              <a:rPr lang="ru-RU" sz="2000" dirty="0" smtClean="0">
                <a:latin typeface="Times New Roman" panose="02020603050405020304" pitchFamily="18" charset="0"/>
                <a:cs typeface="Times New Roman" panose="02020603050405020304" pitchFamily="18" charset="0"/>
              </a:rPr>
              <a:t>Папа </a:t>
            </a:r>
            <a:r>
              <a:rPr lang="ru-RU" sz="2000" dirty="0">
                <a:latin typeface="Times New Roman" panose="02020603050405020304" pitchFamily="18" charset="0"/>
                <a:cs typeface="Times New Roman" panose="02020603050405020304" pitchFamily="18" charset="0"/>
              </a:rPr>
              <a:t>был большой-большой</a:t>
            </a:r>
            <a:r>
              <a:rPr lang="ru-RU" sz="2000" dirty="0" smtClean="0">
                <a:latin typeface="Times New Roman" panose="02020603050405020304" pitchFamily="18" charset="0"/>
                <a:cs typeface="Times New Roman" panose="02020603050405020304" pitchFamily="18" charset="0"/>
              </a:rPr>
              <a:t>,     руки поднять </a:t>
            </a:r>
            <a:r>
              <a:rPr lang="ru-RU" sz="2000" dirty="0">
                <a:latin typeface="Times New Roman" panose="02020603050405020304" pitchFamily="18" charset="0"/>
                <a:cs typeface="Times New Roman" panose="02020603050405020304" pitchFamily="18" charset="0"/>
              </a:rPr>
              <a:t>над головой, </a:t>
            </a:r>
            <a:r>
              <a:rPr lang="ru-RU" sz="2000" dirty="0" smtClean="0">
                <a:latin typeface="Times New Roman" panose="02020603050405020304" pitchFamily="18" charset="0"/>
                <a:cs typeface="Times New Roman" panose="02020603050405020304" pitchFamily="18" charset="0"/>
              </a:rPr>
              <a:t>потянуться</a:t>
            </a:r>
            <a:r>
              <a:rPr lang="ru-RU" sz="2000" dirty="0">
                <a:latin typeface="Times New Roman" panose="02020603050405020304" pitchFamily="18" charset="0"/>
                <a:cs typeface="Times New Roman" panose="02020603050405020304" pitchFamily="18" charset="0"/>
              </a:rPr>
              <a:t/>
            </a:r>
            <a:br>
              <a:rPr lang="ru-RU" sz="2000" dirty="0">
                <a:latin typeface="Times New Roman" panose="02020603050405020304" pitchFamily="18" charset="0"/>
                <a:cs typeface="Times New Roman" panose="02020603050405020304" pitchFamily="18" charset="0"/>
              </a:rPr>
            </a:br>
            <a:r>
              <a:rPr lang="ru-RU" sz="2000" dirty="0" smtClean="0">
                <a:latin typeface="Times New Roman" panose="02020603050405020304" pitchFamily="18" charset="0"/>
                <a:cs typeface="Times New Roman" panose="02020603050405020304" pitchFamily="18" charset="0"/>
              </a:rPr>
              <a:t>Мама </a:t>
            </a:r>
            <a:r>
              <a:rPr lang="ru-RU" sz="2000" dirty="0">
                <a:latin typeface="Times New Roman" panose="02020603050405020304" pitchFamily="18" charset="0"/>
                <a:cs typeface="Times New Roman" panose="02020603050405020304" pitchFamily="18" charset="0"/>
              </a:rPr>
              <a:t>с ним поменьше ростом</a:t>
            </a:r>
            <a:r>
              <a:rPr lang="ru-RU" sz="2000" dirty="0" smtClean="0">
                <a:latin typeface="Times New Roman" panose="02020603050405020304" pitchFamily="18" charset="0"/>
                <a:cs typeface="Times New Roman" panose="02020603050405020304" pitchFamily="18" charset="0"/>
              </a:rPr>
              <a:t>,  руки </a:t>
            </a:r>
            <a:r>
              <a:rPr lang="ru-RU" sz="2000" dirty="0">
                <a:latin typeface="Times New Roman" panose="02020603050405020304" pitchFamily="18" charset="0"/>
                <a:cs typeface="Times New Roman" panose="02020603050405020304" pitchFamily="18" charset="0"/>
              </a:rPr>
              <a:t>на уровне </a:t>
            </a:r>
            <a:r>
              <a:rPr lang="ru-RU" sz="2000" dirty="0" smtClean="0">
                <a:latin typeface="Times New Roman" panose="02020603050405020304" pitchFamily="18" charset="0"/>
                <a:cs typeface="Times New Roman" panose="02020603050405020304" pitchFamily="18" charset="0"/>
              </a:rPr>
              <a:t>груди</a:t>
            </a:r>
            <a:r>
              <a:rPr lang="ru-RU" sz="2000" dirty="0">
                <a:latin typeface="Times New Roman" panose="02020603050405020304" pitchFamily="18" charset="0"/>
                <a:cs typeface="Times New Roman" panose="02020603050405020304" pitchFamily="18" charset="0"/>
              </a:rPr>
              <a:t/>
            </a:r>
            <a:br>
              <a:rPr lang="ru-RU" sz="2000" dirty="0">
                <a:latin typeface="Times New Roman" panose="02020603050405020304" pitchFamily="18" charset="0"/>
                <a:cs typeface="Times New Roman" panose="02020603050405020304" pitchFamily="18" charset="0"/>
              </a:rPr>
            </a:br>
            <a:r>
              <a:rPr lang="ru-RU" sz="2000" dirty="0" smtClean="0">
                <a:latin typeface="Times New Roman" panose="02020603050405020304" pitchFamily="18" charset="0"/>
                <a:cs typeface="Times New Roman" panose="02020603050405020304" pitchFamily="18" charset="0"/>
              </a:rPr>
              <a:t>А </a:t>
            </a:r>
            <a:r>
              <a:rPr lang="ru-RU" sz="2000" dirty="0">
                <a:latin typeface="Times New Roman" panose="02020603050405020304" pitchFamily="18" charset="0"/>
                <a:cs typeface="Times New Roman" panose="02020603050405020304" pitchFamily="18" charset="0"/>
              </a:rPr>
              <a:t>сынок – малютка просто</a:t>
            </a:r>
            <a:r>
              <a:rPr lang="ru-RU" sz="2000" dirty="0" smtClean="0">
                <a:latin typeface="Times New Roman" panose="02020603050405020304" pitchFamily="18" charset="0"/>
                <a:cs typeface="Times New Roman" panose="02020603050405020304" pitchFamily="18" charset="0"/>
              </a:rPr>
              <a:t>.       присесть</a:t>
            </a:r>
            <a:r>
              <a:rPr lang="ru-RU" sz="2000" dirty="0">
                <a:latin typeface="Times New Roman" panose="02020603050405020304" pitchFamily="18" charset="0"/>
                <a:cs typeface="Times New Roman" panose="02020603050405020304" pitchFamily="18" charset="0"/>
              </a:rPr>
              <a:t/>
            </a:r>
            <a:br>
              <a:rPr lang="ru-RU" sz="2000" dirty="0">
                <a:latin typeface="Times New Roman" panose="02020603050405020304" pitchFamily="18" charset="0"/>
                <a:cs typeface="Times New Roman" panose="02020603050405020304" pitchFamily="18" charset="0"/>
              </a:rPr>
            </a:br>
            <a:r>
              <a:rPr lang="ru-RU" sz="2000" dirty="0" smtClean="0">
                <a:latin typeface="Times New Roman" panose="02020603050405020304" pitchFamily="18" charset="0"/>
                <a:cs typeface="Times New Roman" panose="02020603050405020304" pitchFamily="18" charset="0"/>
              </a:rPr>
              <a:t>Очень </a:t>
            </a:r>
            <a:r>
              <a:rPr lang="ru-RU" sz="2000" dirty="0">
                <a:latin typeface="Times New Roman" panose="02020603050405020304" pitchFamily="18" charset="0"/>
                <a:cs typeface="Times New Roman" panose="02020603050405020304" pitchFamily="18" charset="0"/>
              </a:rPr>
              <a:t>маленький он </a:t>
            </a:r>
            <a:r>
              <a:rPr lang="ru-RU" sz="2000" dirty="0" smtClean="0">
                <a:latin typeface="Times New Roman" panose="02020603050405020304" pitchFamily="18" charset="0"/>
                <a:cs typeface="Times New Roman" panose="02020603050405020304" pitchFamily="18" charset="0"/>
              </a:rPr>
              <a:t>был,          присесть </a:t>
            </a:r>
            <a:r>
              <a:rPr lang="ru-RU" sz="2000" dirty="0">
                <a:latin typeface="Times New Roman" panose="02020603050405020304" pitchFamily="18" charset="0"/>
                <a:cs typeface="Times New Roman" panose="02020603050405020304" pitchFamily="18" charset="0"/>
              </a:rPr>
              <a:t>и </a:t>
            </a:r>
            <a:r>
              <a:rPr lang="ru-RU" sz="2000" dirty="0" smtClean="0">
                <a:latin typeface="Times New Roman" panose="02020603050405020304" pitchFamily="18" charset="0"/>
                <a:cs typeface="Times New Roman" panose="02020603050405020304" pitchFamily="18" charset="0"/>
              </a:rPr>
              <a:t>покачаться</a:t>
            </a:r>
            <a:r>
              <a:rPr lang="ru-RU" sz="2000" dirty="0">
                <a:latin typeface="Times New Roman" panose="02020603050405020304" pitchFamily="18" charset="0"/>
                <a:cs typeface="Times New Roman" panose="02020603050405020304" pitchFamily="18" charset="0"/>
              </a:rPr>
              <a:t/>
            </a:r>
            <a:br>
              <a:rPr lang="ru-RU" sz="2000" dirty="0">
                <a:latin typeface="Times New Roman" panose="02020603050405020304" pitchFamily="18" charset="0"/>
                <a:cs typeface="Times New Roman" panose="02020603050405020304" pitchFamily="18" charset="0"/>
              </a:rPr>
            </a:br>
            <a:r>
              <a:rPr lang="ru-RU" sz="2000" dirty="0" smtClean="0">
                <a:latin typeface="Times New Roman" panose="02020603050405020304" pitchFamily="18" charset="0"/>
                <a:cs typeface="Times New Roman" panose="02020603050405020304" pitchFamily="18" charset="0"/>
              </a:rPr>
              <a:t>С </a:t>
            </a:r>
            <a:r>
              <a:rPr lang="ru-RU" sz="2000" dirty="0">
                <a:latin typeface="Times New Roman" panose="02020603050405020304" pitchFamily="18" charset="0"/>
                <a:cs typeface="Times New Roman" panose="02020603050405020304" pitchFamily="18" charset="0"/>
              </a:rPr>
              <a:t>погремушкою ходил</a:t>
            </a:r>
            <a:r>
              <a:rPr lang="ru-RU" sz="2000" dirty="0" smtClean="0">
                <a:latin typeface="Times New Roman" panose="02020603050405020304" pitchFamily="18" charset="0"/>
                <a:cs typeface="Times New Roman" panose="02020603050405020304" pitchFamily="18" charset="0"/>
              </a:rPr>
              <a:t>,              руки </a:t>
            </a:r>
            <a:r>
              <a:rPr lang="ru-RU" sz="2000" dirty="0">
                <a:latin typeface="Times New Roman" panose="02020603050405020304" pitchFamily="18" charset="0"/>
                <a:cs typeface="Times New Roman" panose="02020603050405020304" pitchFamily="18" charset="0"/>
              </a:rPr>
              <a:t>перед грудью сжать в </a:t>
            </a:r>
            <a:r>
              <a:rPr lang="ru-RU" sz="2000" dirty="0" smtClean="0">
                <a:latin typeface="Times New Roman" panose="02020603050405020304" pitchFamily="18" charset="0"/>
                <a:cs typeface="Times New Roman" panose="02020603050405020304" pitchFamily="18" charset="0"/>
              </a:rPr>
              <a:t>кулаки</a:t>
            </a:r>
            <a:r>
              <a:rPr lang="ru-RU" sz="2000" dirty="0">
                <a:latin typeface="Times New Roman" panose="02020603050405020304" pitchFamily="18" charset="0"/>
                <a:cs typeface="Times New Roman" panose="02020603050405020304" pitchFamily="18" charset="0"/>
              </a:rPr>
              <a:t/>
            </a:r>
            <a:br>
              <a:rPr lang="ru-RU" sz="2000" dirty="0">
                <a:latin typeface="Times New Roman" panose="02020603050405020304" pitchFamily="18" charset="0"/>
                <a:cs typeface="Times New Roman" panose="02020603050405020304" pitchFamily="18" charset="0"/>
              </a:rPr>
            </a:br>
            <a:r>
              <a:rPr lang="ru-RU" sz="2000" dirty="0" smtClean="0">
                <a:latin typeface="Times New Roman" panose="02020603050405020304" pitchFamily="18" charset="0"/>
                <a:cs typeface="Times New Roman" panose="02020603050405020304" pitchFamily="18" charset="0"/>
              </a:rPr>
              <a:t>Дзинь-дзинь,  Дзинь-дзинь.      имитация </a:t>
            </a:r>
            <a:r>
              <a:rPr lang="ru-RU" sz="2000" dirty="0">
                <a:latin typeface="Times New Roman" panose="02020603050405020304" pitchFamily="18" charset="0"/>
                <a:cs typeface="Times New Roman" panose="02020603050405020304" pitchFamily="18" charset="0"/>
              </a:rPr>
              <a:t>игры на погремушке</a:t>
            </a:r>
            <a:r>
              <a:rPr lang="ru-RU" sz="2000" dirty="0" smtClean="0">
                <a:latin typeface="Times New Roman" panose="02020603050405020304" pitchFamily="18" charset="0"/>
                <a:cs typeface="Times New Roman" panose="02020603050405020304" pitchFamily="18" charset="0"/>
              </a:rPr>
              <a:t>)</a:t>
            </a:r>
            <a:endParaRPr lang="ru-RU"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58870077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descr="C:\Users\user\Desktop\0001-002-.jp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0" y="514"/>
            <a:ext cx="9144000" cy="6856972"/>
          </a:xfrm>
          <a:prstGeom prst="rect">
            <a:avLst/>
          </a:prstGeom>
          <a:noFill/>
          <a:extLst>
            <a:ext uri="{909E8E84-426E-40DD-AFC4-6F175D3DCCD1}">
              <a14:hiddenFill xmlns:a14="http://schemas.microsoft.com/office/drawing/2010/main">
                <a:solidFill>
                  <a:srgbClr val="FFFFFF"/>
                </a:solidFill>
              </a14:hiddenFill>
            </a:ext>
          </a:extLst>
        </p:spPr>
      </p:pic>
      <p:sp>
        <p:nvSpPr>
          <p:cNvPr id="4" name="Заголовок 3"/>
          <p:cNvSpPr>
            <a:spLocks noGrp="1"/>
          </p:cNvSpPr>
          <p:nvPr>
            <p:ph type="title"/>
          </p:nvPr>
        </p:nvSpPr>
        <p:spPr>
          <a:xfrm>
            <a:off x="755576" y="836712"/>
            <a:ext cx="7560840" cy="5184576"/>
          </a:xfrm>
        </p:spPr>
        <p:txBody>
          <a:bodyPr>
            <a:normAutofit/>
          </a:bodyPr>
          <a:lstStyle/>
          <a:p>
            <a:pPr>
              <a:lnSpc>
                <a:spcPct val="150000"/>
              </a:lnSpc>
            </a:pPr>
            <a:r>
              <a:rPr lang="ru-RU" sz="3200" b="1" dirty="0"/>
              <a:t> </a:t>
            </a:r>
            <a:r>
              <a:rPr lang="ru-RU" sz="2000" b="1" dirty="0">
                <a:latin typeface="Times New Roman" panose="02020603050405020304" pitchFamily="18" charset="0"/>
                <a:cs typeface="Times New Roman" panose="02020603050405020304" pitchFamily="18" charset="0"/>
              </a:rPr>
              <a:t>ГУБЫ ДРУЖНО ОКРУГЛЯЕМ</a:t>
            </a:r>
            <a:r>
              <a:rPr lang="ru-RU" sz="2000" dirty="0">
                <a:latin typeface="Times New Roman" panose="02020603050405020304" pitchFamily="18" charset="0"/>
                <a:cs typeface="Times New Roman" panose="02020603050405020304" pitchFamily="18" charset="0"/>
              </a:rPr>
              <a:t/>
            </a:r>
            <a:br>
              <a:rPr lang="ru-RU" sz="2000" dirty="0">
                <a:latin typeface="Times New Roman" panose="02020603050405020304" pitchFamily="18" charset="0"/>
                <a:cs typeface="Times New Roman" panose="02020603050405020304" pitchFamily="18" charset="0"/>
              </a:rPr>
            </a:br>
            <a:r>
              <a:rPr lang="ru-RU" sz="2000" dirty="0" smtClean="0">
                <a:latin typeface="Times New Roman" panose="02020603050405020304" pitchFamily="18" charset="0"/>
                <a:cs typeface="Times New Roman" panose="02020603050405020304" pitchFamily="18" charset="0"/>
              </a:rPr>
              <a:t>Губы </a:t>
            </a:r>
            <a:r>
              <a:rPr lang="ru-RU" sz="2000" dirty="0">
                <a:latin typeface="Times New Roman" panose="02020603050405020304" pitchFamily="18" charset="0"/>
                <a:cs typeface="Times New Roman" panose="02020603050405020304" pitchFamily="18" charset="0"/>
              </a:rPr>
              <a:t>дружно </a:t>
            </a:r>
            <a:r>
              <a:rPr lang="ru-RU" sz="2000" dirty="0" smtClean="0">
                <a:latin typeface="Times New Roman" panose="02020603050405020304" pitchFamily="18" charset="0"/>
                <a:cs typeface="Times New Roman" panose="02020603050405020304" pitchFamily="18" charset="0"/>
              </a:rPr>
              <a:t>округляем . Руки </a:t>
            </a:r>
            <a:r>
              <a:rPr lang="ru-RU" sz="2000" dirty="0">
                <a:latin typeface="Times New Roman" panose="02020603050405020304" pitchFamily="18" charset="0"/>
                <a:cs typeface="Times New Roman" panose="02020603050405020304" pitchFamily="18" charset="0"/>
              </a:rPr>
              <a:t>кверху поднимаем,</a:t>
            </a:r>
            <a:br>
              <a:rPr lang="ru-RU" sz="2000" dirty="0">
                <a:latin typeface="Times New Roman" panose="02020603050405020304" pitchFamily="18" charset="0"/>
                <a:cs typeface="Times New Roman" panose="02020603050405020304" pitchFamily="18" charset="0"/>
              </a:rPr>
            </a:br>
            <a:r>
              <a:rPr lang="ru-RU" sz="2000" dirty="0" smtClean="0">
                <a:latin typeface="Times New Roman" panose="02020603050405020304" pitchFamily="18" charset="0"/>
                <a:cs typeface="Times New Roman" panose="02020603050405020304" pitchFamily="18" charset="0"/>
              </a:rPr>
              <a:t>Губы </a:t>
            </a:r>
            <a:r>
              <a:rPr lang="ru-RU" sz="2000" dirty="0">
                <a:latin typeface="Times New Roman" panose="02020603050405020304" pitchFamily="18" charset="0"/>
                <a:cs typeface="Times New Roman" panose="02020603050405020304" pitchFamily="18" charset="0"/>
              </a:rPr>
              <a:t>трубочкой </a:t>
            </a:r>
            <a:r>
              <a:rPr lang="ru-RU" sz="2000" dirty="0" smtClean="0">
                <a:latin typeface="Times New Roman" panose="02020603050405020304" pitchFamily="18" charset="0"/>
                <a:cs typeface="Times New Roman" panose="02020603050405020304" pitchFamily="18" charset="0"/>
              </a:rPr>
              <a:t>вперед, </a:t>
            </a:r>
            <a:r>
              <a:rPr lang="ru-RU" sz="2000" dirty="0">
                <a:latin typeface="Times New Roman" panose="02020603050405020304" pitchFamily="18" charset="0"/>
                <a:cs typeface="Times New Roman" panose="02020603050405020304" pitchFamily="18" charset="0"/>
              </a:rPr>
              <a:t>и</a:t>
            </a:r>
            <a:r>
              <a:rPr lang="ru-RU" sz="2000" dirty="0" smtClean="0">
                <a:latin typeface="Times New Roman" panose="02020603050405020304" pitchFamily="18" charset="0"/>
                <a:cs typeface="Times New Roman" panose="02020603050405020304" pitchFamily="18" charset="0"/>
              </a:rPr>
              <a:t> </a:t>
            </a:r>
            <a:r>
              <a:rPr lang="ru-RU" sz="2000" dirty="0">
                <a:latin typeface="Times New Roman" panose="02020603050405020304" pitchFamily="18" charset="0"/>
                <a:cs typeface="Times New Roman" panose="02020603050405020304" pitchFamily="18" charset="0"/>
              </a:rPr>
              <a:t>руки вперед.</a:t>
            </a:r>
            <a:br>
              <a:rPr lang="ru-RU" sz="2000" dirty="0">
                <a:latin typeface="Times New Roman" panose="02020603050405020304" pitchFamily="18" charset="0"/>
                <a:cs typeface="Times New Roman" panose="02020603050405020304" pitchFamily="18" charset="0"/>
              </a:rPr>
            </a:br>
            <a:r>
              <a:rPr lang="ru-RU" sz="2000" dirty="0" smtClean="0">
                <a:latin typeface="Times New Roman" panose="02020603050405020304" pitchFamily="18" charset="0"/>
                <a:cs typeface="Times New Roman" panose="02020603050405020304" pitchFamily="18" charset="0"/>
              </a:rPr>
              <a:t>(</a:t>
            </a:r>
            <a:r>
              <a:rPr lang="ru-RU" sz="2000" dirty="0">
                <a:latin typeface="Times New Roman" panose="02020603050405020304" pitchFamily="18" charset="0"/>
                <a:cs typeface="Times New Roman" panose="02020603050405020304" pitchFamily="18" charset="0"/>
              </a:rPr>
              <a:t>соответствующие движения)</a:t>
            </a:r>
            <a:br>
              <a:rPr lang="ru-RU" sz="2000" dirty="0">
                <a:latin typeface="Times New Roman" panose="02020603050405020304" pitchFamily="18" charset="0"/>
                <a:cs typeface="Times New Roman" panose="02020603050405020304" pitchFamily="18" charset="0"/>
              </a:rPr>
            </a:br>
            <a:r>
              <a:rPr lang="ru-RU" sz="2000" dirty="0" smtClean="0">
                <a:latin typeface="Times New Roman" panose="02020603050405020304" pitchFamily="18" charset="0"/>
                <a:cs typeface="Times New Roman" panose="02020603050405020304" pitchFamily="18" charset="0"/>
              </a:rPr>
              <a:t>Две </a:t>
            </a:r>
            <a:r>
              <a:rPr lang="ru-RU" sz="2000" dirty="0">
                <a:latin typeface="Times New Roman" panose="02020603050405020304" pitchFamily="18" charset="0"/>
                <a:cs typeface="Times New Roman" panose="02020603050405020304" pitchFamily="18" charset="0"/>
              </a:rPr>
              <a:t>сестрицы, две руки </a:t>
            </a:r>
            <a:r>
              <a:rPr lang="ru-RU" sz="2000" dirty="0" smtClean="0">
                <a:latin typeface="Times New Roman" panose="02020603050405020304" pitchFamily="18" charset="0"/>
                <a:cs typeface="Times New Roman" panose="02020603050405020304" pitchFamily="18" charset="0"/>
              </a:rPr>
              <a:t>– Левая </a:t>
            </a:r>
            <a:r>
              <a:rPr lang="ru-RU" sz="2000" dirty="0">
                <a:latin typeface="Times New Roman" panose="02020603050405020304" pitchFamily="18" charset="0"/>
                <a:cs typeface="Times New Roman" panose="02020603050405020304" pitchFamily="18" charset="0"/>
              </a:rPr>
              <a:t>и </a:t>
            </a:r>
            <a:r>
              <a:rPr lang="ru-RU" sz="2000" dirty="0" smtClean="0">
                <a:latin typeface="Times New Roman" panose="02020603050405020304" pitchFamily="18" charset="0"/>
                <a:cs typeface="Times New Roman" panose="02020603050405020304" pitchFamily="18" charset="0"/>
              </a:rPr>
              <a:t>правая</a:t>
            </a:r>
            <a:r>
              <a:rPr lang="ru-RU" sz="2000" dirty="0">
                <a:latin typeface="Times New Roman" panose="02020603050405020304" pitchFamily="18" charset="0"/>
                <a:cs typeface="Times New Roman" panose="02020603050405020304" pitchFamily="18" charset="0"/>
              </a:rPr>
              <a:t/>
            </a:r>
            <a:br>
              <a:rPr lang="ru-RU" sz="2000" dirty="0">
                <a:latin typeface="Times New Roman" panose="02020603050405020304" pitchFamily="18" charset="0"/>
                <a:cs typeface="Times New Roman" panose="02020603050405020304" pitchFamily="18" charset="0"/>
              </a:rPr>
            </a:br>
            <a:r>
              <a:rPr lang="ru-RU" sz="2000" dirty="0">
                <a:latin typeface="Times New Roman" panose="02020603050405020304" pitchFamily="18" charset="0"/>
                <a:cs typeface="Times New Roman" panose="02020603050405020304" pitchFamily="18" charset="0"/>
              </a:rPr>
              <a:t>(показ рук поочередно</a:t>
            </a:r>
            <a:r>
              <a:rPr lang="ru-RU" sz="2000" dirty="0" smtClean="0">
                <a:latin typeface="Times New Roman" panose="02020603050405020304" pitchFamily="18" charset="0"/>
                <a:cs typeface="Times New Roman" panose="02020603050405020304" pitchFamily="18" charset="0"/>
              </a:rPr>
              <a:t>)</a:t>
            </a:r>
            <a:r>
              <a:rPr lang="ru-RU" sz="2000" dirty="0">
                <a:latin typeface="Times New Roman" panose="02020603050405020304" pitchFamily="18" charset="0"/>
                <a:cs typeface="Times New Roman" panose="02020603050405020304" pitchFamily="18" charset="0"/>
              </a:rPr>
              <a:t/>
            </a:r>
            <a:br>
              <a:rPr lang="ru-RU" sz="2000" dirty="0">
                <a:latin typeface="Times New Roman" panose="02020603050405020304" pitchFamily="18" charset="0"/>
                <a:cs typeface="Times New Roman" panose="02020603050405020304" pitchFamily="18" charset="0"/>
              </a:rPr>
            </a:br>
            <a:r>
              <a:rPr lang="ru-RU" sz="2000" dirty="0">
                <a:latin typeface="Times New Roman" panose="02020603050405020304" pitchFamily="18" charset="0"/>
                <a:cs typeface="Times New Roman" panose="02020603050405020304" pitchFamily="18" charset="0"/>
              </a:rPr>
              <a:t>Рубят, строят, роют (показ)</a:t>
            </a:r>
            <a:br>
              <a:rPr lang="ru-RU" sz="2000" dirty="0">
                <a:latin typeface="Times New Roman" panose="02020603050405020304" pitchFamily="18" charset="0"/>
                <a:cs typeface="Times New Roman" panose="02020603050405020304" pitchFamily="18" charset="0"/>
              </a:rPr>
            </a:br>
            <a:r>
              <a:rPr lang="ru-RU" sz="2000" dirty="0" smtClean="0">
                <a:latin typeface="Times New Roman" panose="02020603050405020304" pitchFamily="18" charset="0"/>
                <a:cs typeface="Times New Roman" panose="02020603050405020304" pitchFamily="18" charset="0"/>
              </a:rPr>
              <a:t>Рвут </a:t>
            </a:r>
            <a:r>
              <a:rPr lang="ru-RU" sz="2000" dirty="0">
                <a:latin typeface="Times New Roman" panose="02020603050405020304" pitchFamily="18" charset="0"/>
                <a:cs typeface="Times New Roman" panose="02020603050405020304" pitchFamily="18" charset="0"/>
              </a:rPr>
              <a:t>на грядке </a:t>
            </a:r>
            <a:r>
              <a:rPr lang="ru-RU" sz="2000" dirty="0" smtClean="0">
                <a:latin typeface="Times New Roman" panose="02020603050405020304" pitchFamily="18" charset="0"/>
                <a:cs typeface="Times New Roman" panose="02020603050405020304" pitchFamily="18" charset="0"/>
              </a:rPr>
              <a:t>сорняки и </a:t>
            </a:r>
            <a:r>
              <a:rPr lang="ru-RU" sz="2000" dirty="0">
                <a:latin typeface="Times New Roman" panose="02020603050405020304" pitchFamily="18" charset="0"/>
                <a:cs typeface="Times New Roman" panose="02020603050405020304" pitchFamily="18" charset="0"/>
              </a:rPr>
              <a:t>друг дружку моют.</a:t>
            </a:r>
            <a:br>
              <a:rPr lang="ru-RU" sz="2000" dirty="0">
                <a:latin typeface="Times New Roman" panose="02020603050405020304" pitchFamily="18" charset="0"/>
                <a:cs typeface="Times New Roman" panose="02020603050405020304" pitchFamily="18" charset="0"/>
              </a:rPr>
            </a:br>
            <a:r>
              <a:rPr lang="ru-RU" sz="2000" dirty="0" smtClean="0">
                <a:latin typeface="Times New Roman" panose="02020603050405020304" pitchFamily="18" charset="0"/>
                <a:cs typeface="Times New Roman" panose="02020603050405020304" pitchFamily="18" charset="0"/>
              </a:rPr>
              <a:t>Две </a:t>
            </a:r>
            <a:r>
              <a:rPr lang="ru-RU" sz="2000" dirty="0">
                <a:latin typeface="Times New Roman" panose="02020603050405020304" pitchFamily="18" charset="0"/>
                <a:cs typeface="Times New Roman" panose="02020603050405020304" pitchFamily="18" charset="0"/>
              </a:rPr>
              <a:t>сестрицы, две руки </a:t>
            </a:r>
            <a:r>
              <a:rPr lang="ru-RU" sz="2000" dirty="0" smtClean="0">
                <a:latin typeface="Times New Roman" panose="02020603050405020304" pitchFamily="18" charset="0"/>
                <a:cs typeface="Times New Roman" panose="02020603050405020304" pitchFamily="18" charset="0"/>
              </a:rPr>
              <a:t>- левая </a:t>
            </a:r>
            <a:r>
              <a:rPr lang="ru-RU" sz="2000" dirty="0">
                <a:latin typeface="Times New Roman" panose="02020603050405020304" pitchFamily="18" charset="0"/>
                <a:cs typeface="Times New Roman" panose="02020603050405020304" pitchFamily="18" charset="0"/>
              </a:rPr>
              <a:t>и правая,</a:t>
            </a:r>
            <a:br>
              <a:rPr lang="ru-RU" sz="2000" dirty="0">
                <a:latin typeface="Times New Roman" panose="02020603050405020304" pitchFamily="18" charset="0"/>
                <a:cs typeface="Times New Roman" panose="02020603050405020304" pitchFamily="18" charset="0"/>
              </a:rPr>
            </a:br>
            <a:r>
              <a:rPr lang="ru-RU" sz="2000" dirty="0" smtClean="0">
                <a:latin typeface="Times New Roman" panose="02020603050405020304" pitchFamily="18" charset="0"/>
                <a:cs typeface="Times New Roman" panose="02020603050405020304" pitchFamily="18" charset="0"/>
              </a:rPr>
              <a:t>Воду, море </a:t>
            </a:r>
            <a:r>
              <a:rPr lang="ru-RU" sz="2000" dirty="0">
                <a:latin typeface="Times New Roman" panose="02020603050405020304" pitchFamily="18" charset="0"/>
                <a:cs typeface="Times New Roman" panose="02020603050405020304" pitchFamily="18" charset="0"/>
              </a:rPr>
              <a:t>и </a:t>
            </a:r>
            <a:r>
              <a:rPr lang="ru-RU" sz="2000" dirty="0" smtClean="0">
                <a:latin typeface="Times New Roman" panose="02020603050405020304" pitchFamily="18" charset="0"/>
                <a:cs typeface="Times New Roman" panose="02020603050405020304" pitchFamily="18" charset="0"/>
              </a:rPr>
              <a:t>реки загребают</a:t>
            </a:r>
            <a:r>
              <a:rPr lang="ru-RU" sz="2000" dirty="0">
                <a:latin typeface="Times New Roman" panose="02020603050405020304" pitchFamily="18" charset="0"/>
                <a:cs typeface="Times New Roman" panose="02020603050405020304" pitchFamily="18" charset="0"/>
              </a:rPr>
              <a:t>, плавая.</a:t>
            </a:r>
          </a:p>
        </p:txBody>
      </p:sp>
    </p:spTree>
    <p:extLst>
      <p:ext uri="{BB962C8B-B14F-4D97-AF65-F5344CB8AC3E}">
        <p14:creationId xmlns:p14="http://schemas.microsoft.com/office/powerpoint/2010/main" val="429493808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descr="C:\Users\user\Desktop\0001-002-.jp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36004" y="-34220"/>
            <a:ext cx="9144000" cy="6856972"/>
          </a:xfrm>
          <a:prstGeom prst="rect">
            <a:avLst/>
          </a:prstGeom>
          <a:noFill/>
          <a:extLst>
            <a:ext uri="{909E8E84-426E-40DD-AFC4-6F175D3DCCD1}">
              <a14:hiddenFill xmlns:a14="http://schemas.microsoft.com/office/drawing/2010/main">
                <a:solidFill>
                  <a:srgbClr val="FFFFFF"/>
                </a:solidFill>
              </a14:hiddenFill>
            </a:ext>
          </a:extLst>
        </p:spPr>
      </p:pic>
      <p:sp>
        <p:nvSpPr>
          <p:cNvPr id="4" name="Заголовок 3"/>
          <p:cNvSpPr>
            <a:spLocks noGrp="1"/>
          </p:cNvSpPr>
          <p:nvPr>
            <p:ph type="title"/>
          </p:nvPr>
        </p:nvSpPr>
        <p:spPr>
          <a:xfrm>
            <a:off x="755576" y="836712"/>
            <a:ext cx="7848872" cy="5184576"/>
          </a:xfrm>
        </p:spPr>
        <p:txBody>
          <a:bodyPr>
            <a:normAutofit/>
          </a:bodyPr>
          <a:lstStyle/>
          <a:p>
            <a:pPr>
              <a:lnSpc>
                <a:spcPct val="150000"/>
              </a:lnSpc>
            </a:pPr>
            <a:r>
              <a:rPr lang="ru-RU" sz="1800" dirty="0" smtClean="0"/>
              <a:t>                                   </a:t>
            </a:r>
            <a:endParaRPr lang="ru-RU" sz="1800" dirty="0"/>
          </a:p>
        </p:txBody>
      </p:sp>
      <p:sp>
        <p:nvSpPr>
          <p:cNvPr id="2" name="Прямоугольник 1"/>
          <p:cNvSpPr/>
          <p:nvPr/>
        </p:nvSpPr>
        <p:spPr>
          <a:xfrm>
            <a:off x="1043608" y="908720"/>
            <a:ext cx="7560840" cy="4431983"/>
          </a:xfrm>
          <a:prstGeom prst="rect">
            <a:avLst/>
          </a:prstGeom>
        </p:spPr>
        <p:txBody>
          <a:bodyPr wrap="square">
            <a:spAutoFit/>
          </a:bodyPr>
          <a:lstStyle/>
          <a:p>
            <a:r>
              <a:rPr lang="ru-RU" sz="2400" b="1" dirty="0" smtClean="0">
                <a:solidFill>
                  <a:srgbClr val="111111"/>
                </a:solidFill>
                <a:latin typeface="Times New Roman" panose="02020603050405020304" pitchFamily="18" charset="0"/>
                <a:cs typeface="Times New Roman" panose="02020603050405020304" pitchFamily="18" charset="0"/>
              </a:rPr>
              <a:t>                          Тема</a:t>
            </a:r>
            <a:r>
              <a:rPr lang="ru-RU" sz="2400" b="1" dirty="0">
                <a:solidFill>
                  <a:srgbClr val="111111"/>
                </a:solidFill>
                <a:latin typeface="Times New Roman" panose="02020603050405020304" pitchFamily="18" charset="0"/>
                <a:cs typeface="Times New Roman" panose="02020603050405020304" pitchFamily="18" charset="0"/>
              </a:rPr>
              <a:t>: «Транспорт»</a:t>
            </a:r>
            <a:endParaRPr lang="ru-RU" sz="2400" dirty="0">
              <a:solidFill>
                <a:srgbClr val="111111"/>
              </a:solidFill>
              <a:latin typeface="Times New Roman" panose="02020603050405020304" pitchFamily="18" charset="0"/>
              <a:cs typeface="Times New Roman" panose="02020603050405020304" pitchFamily="18" charset="0"/>
            </a:endParaRPr>
          </a:p>
          <a:p>
            <a:r>
              <a:rPr lang="ru-RU" sz="2400" b="1" dirty="0" smtClean="0">
                <a:solidFill>
                  <a:srgbClr val="111111"/>
                </a:solidFill>
                <a:latin typeface="Times New Roman" panose="02020603050405020304" pitchFamily="18" charset="0"/>
                <a:cs typeface="Times New Roman" panose="02020603050405020304" pitchFamily="18" charset="0"/>
              </a:rPr>
              <a:t>                             «</a:t>
            </a:r>
            <a:r>
              <a:rPr lang="ru-RU" sz="2400" b="1" dirty="0">
                <a:solidFill>
                  <a:srgbClr val="111111"/>
                </a:solidFill>
                <a:latin typeface="Times New Roman" panose="02020603050405020304" pitchFamily="18" charset="0"/>
                <a:cs typeface="Times New Roman" panose="02020603050405020304" pitchFamily="18" charset="0"/>
              </a:rPr>
              <a:t>Мы – шофёры</a:t>
            </a:r>
            <a:r>
              <a:rPr lang="ru-RU" sz="2400" b="1" dirty="0" smtClean="0">
                <a:solidFill>
                  <a:srgbClr val="111111"/>
                </a:solidFill>
                <a:latin typeface="Times New Roman" panose="02020603050405020304" pitchFamily="18" charset="0"/>
                <a:cs typeface="Times New Roman" panose="02020603050405020304" pitchFamily="18" charset="0"/>
              </a:rPr>
              <a:t>»</a:t>
            </a:r>
          </a:p>
          <a:p>
            <a:endParaRPr lang="ru-RU" dirty="0">
              <a:solidFill>
                <a:srgbClr val="111111"/>
              </a:solidFill>
              <a:latin typeface="Arial" panose="020B0604020202020204" pitchFamily="34" charset="0"/>
            </a:endParaRPr>
          </a:p>
          <a:p>
            <a:pPr>
              <a:lnSpc>
                <a:spcPct val="150000"/>
              </a:lnSpc>
            </a:pPr>
            <a:r>
              <a:rPr lang="ru-RU" dirty="0">
                <a:solidFill>
                  <a:srgbClr val="111111"/>
                </a:solidFill>
                <a:latin typeface="Times New Roman" panose="02020603050405020304" pitchFamily="18" charset="0"/>
                <a:cs typeface="Times New Roman" panose="02020603050405020304" pitchFamily="18" charset="0"/>
              </a:rPr>
              <a:t>Едем – едем на машине, </a:t>
            </a:r>
            <a:r>
              <a:rPr lang="ru-RU" dirty="0" smtClean="0">
                <a:solidFill>
                  <a:srgbClr val="111111"/>
                </a:solidFill>
                <a:latin typeface="Times New Roman" panose="02020603050405020304" pitchFamily="18" charset="0"/>
                <a:cs typeface="Times New Roman" panose="02020603050405020304" pitchFamily="18" charset="0"/>
              </a:rPr>
              <a:t>                   Руками </a:t>
            </a:r>
            <a:r>
              <a:rPr lang="ru-RU" dirty="0">
                <a:solidFill>
                  <a:srgbClr val="111111"/>
                </a:solidFill>
                <a:latin typeface="Times New Roman" panose="02020603050405020304" pitchFamily="18" charset="0"/>
                <a:cs typeface="Times New Roman" panose="02020603050405020304" pitchFamily="18" charset="0"/>
              </a:rPr>
              <a:t>крутим руль</a:t>
            </a:r>
          </a:p>
          <a:p>
            <a:pPr>
              <a:lnSpc>
                <a:spcPct val="150000"/>
              </a:lnSpc>
            </a:pPr>
            <a:r>
              <a:rPr lang="ru-RU" dirty="0">
                <a:solidFill>
                  <a:srgbClr val="111111"/>
                </a:solidFill>
                <a:latin typeface="Times New Roman" panose="02020603050405020304" pitchFamily="18" charset="0"/>
                <a:cs typeface="Times New Roman" panose="02020603050405020304" pitchFamily="18" charset="0"/>
              </a:rPr>
              <a:t>Нажимаем на педаль. </a:t>
            </a:r>
            <a:r>
              <a:rPr lang="ru-RU" dirty="0" smtClean="0">
                <a:solidFill>
                  <a:srgbClr val="111111"/>
                </a:solidFill>
                <a:latin typeface="Times New Roman" panose="02020603050405020304" pitchFamily="18" charset="0"/>
                <a:cs typeface="Times New Roman" panose="02020603050405020304" pitchFamily="18" charset="0"/>
              </a:rPr>
              <a:t>                       Ногу </a:t>
            </a:r>
            <a:r>
              <a:rPr lang="ru-RU" dirty="0">
                <a:solidFill>
                  <a:srgbClr val="111111"/>
                </a:solidFill>
                <a:latin typeface="Times New Roman" panose="02020603050405020304" pitchFamily="18" charset="0"/>
                <a:cs typeface="Times New Roman" panose="02020603050405020304" pitchFamily="18" charset="0"/>
              </a:rPr>
              <a:t>сгибаем и разгибаем</a:t>
            </a:r>
          </a:p>
          <a:p>
            <a:pPr>
              <a:lnSpc>
                <a:spcPct val="150000"/>
              </a:lnSpc>
            </a:pPr>
            <a:r>
              <a:rPr lang="ru-RU" dirty="0">
                <a:solidFill>
                  <a:srgbClr val="111111"/>
                </a:solidFill>
                <a:latin typeface="Times New Roman" panose="02020603050405020304" pitchFamily="18" charset="0"/>
                <a:cs typeface="Times New Roman" panose="02020603050405020304" pitchFamily="18" charset="0"/>
              </a:rPr>
              <a:t>Газ включаем, выключаем </a:t>
            </a:r>
            <a:r>
              <a:rPr lang="ru-RU" dirty="0" smtClean="0">
                <a:solidFill>
                  <a:srgbClr val="111111"/>
                </a:solidFill>
                <a:latin typeface="Times New Roman" panose="02020603050405020304" pitchFamily="18" charset="0"/>
                <a:cs typeface="Times New Roman" panose="02020603050405020304" pitchFamily="18" charset="0"/>
              </a:rPr>
              <a:t>               Движения </a:t>
            </a:r>
            <a:r>
              <a:rPr lang="ru-RU" dirty="0">
                <a:solidFill>
                  <a:srgbClr val="111111"/>
                </a:solidFill>
                <a:latin typeface="Times New Roman" panose="02020603050405020304" pitchFamily="18" charset="0"/>
                <a:cs typeface="Times New Roman" panose="02020603050405020304" pitchFamily="18" charset="0"/>
              </a:rPr>
              <a:t>рукой вперёд- назад.</a:t>
            </a:r>
          </a:p>
          <a:p>
            <a:pPr>
              <a:lnSpc>
                <a:spcPct val="150000"/>
              </a:lnSpc>
            </a:pPr>
            <a:r>
              <a:rPr lang="ru-RU" dirty="0">
                <a:solidFill>
                  <a:srgbClr val="111111"/>
                </a:solidFill>
                <a:latin typeface="Times New Roman" panose="02020603050405020304" pitchFamily="18" charset="0"/>
                <a:cs typeface="Times New Roman" panose="02020603050405020304" pitchFamily="18" charset="0"/>
              </a:rPr>
              <a:t>Смотрим пристально мы </a:t>
            </a:r>
            <a:r>
              <a:rPr lang="ru-RU" dirty="0" smtClean="0">
                <a:solidFill>
                  <a:srgbClr val="111111"/>
                </a:solidFill>
                <a:latin typeface="Times New Roman" panose="02020603050405020304" pitchFamily="18" charset="0"/>
                <a:cs typeface="Times New Roman" panose="02020603050405020304" pitchFamily="18" charset="0"/>
              </a:rPr>
              <a:t>вдаль.      Ладонь </a:t>
            </a:r>
            <a:r>
              <a:rPr lang="ru-RU" dirty="0">
                <a:solidFill>
                  <a:srgbClr val="111111"/>
                </a:solidFill>
                <a:latin typeface="Times New Roman" panose="02020603050405020304" pitchFamily="18" charset="0"/>
                <a:cs typeface="Times New Roman" panose="02020603050405020304" pitchFamily="18" charset="0"/>
              </a:rPr>
              <a:t>ко лбу вглядываемся в даль.</a:t>
            </a:r>
          </a:p>
          <a:p>
            <a:pPr>
              <a:lnSpc>
                <a:spcPct val="150000"/>
              </a:lnSpc>
            </a:pPr>
            <a:r>
              <a:rPr lang="ru-RU" dirty="0">
                <a:solidFill>
                  <a:srgbClr val="111111"/>
                </a:solidFill>
                <a:latin typeface="Times New Roman" panose="02020603050405020304" pitchFamily="18" charset="0"/>
                <a:cs typeface="Times New Roman" panose="02020603050405020304" pitchFamily="18" charset="0"/>
              </a:rPr>
              <a:t>Дворики смывают капли </a:t>
            </a:r>
            <a:r>
              <a:rPr lang="ru-RU" dirty="0" smtClean="0">
                <a:solidFill>
                  <a:srgbClr val="111111"/>
                </a:solidFill>
                <a:latin typeface="Times New Roman" panose="02020603050405020304" pitchFamily="18" charset="0"/>
                <a:cs typeface="Times New Roman" panose="02020603050405020304" pitchFamily="18" charset="0"/>
              </a:rPr>
              <a:t>                  Руки </a:t>
            </a:r>
            <a:r>
              <a:rPr lang="ru-RU" dirty="0">
                <a:solidFill>
                  <a:srgbClr val="111111"/>
                </a:solidFill>
                <a:latin typeface="Times New Roman" panose="02020603050405020304" pitchFamily="18" charset="0"/>
                <a:cs typeface="Times New Roman" panose="02020603050405020304" pitchFamily="18" charset="0"/>
              </a:rPr>
              <a:t>согнуты в локтях движения</a:t>
            </a:r>
          </a:p>
          <a:p>
            <a:pPr>
              <a:lnSpc>
                <a:spcPct val="150000"/>
              </a:lnSpc>
            </a:pPr>
            <a:r>
              <a:rPr lang="ru-RU" dirty="0">
                <a:solidFill>
                  <a:srgbClr val="111111"/>
                </a:solidFill>
                <a:latin typeface="Times New Roman" panose="02020603050405020304" pitchFamily="18" charset="0"/>
                <a:cs typeface="Times New Roman" panose="02020603050405020304" pitchFamily="18" charset="0"/>
              </a:rPr>
              <a:t>Вправо-влево – чистота! </a:t>
            </a:r>
            <a:r>
              <a:rPr lang="ru-RU" dirty="0" smtClean="0">
                <a:solidFill>
                  <a:srgbClr val="111111"/>
                </a:solidFill>
                <a:latin typeface="Times New Roman" panose="02020603050405020304" pitchFamily="18" charset="0"/>
                <a:cs typeface="Times New Roman" panose="02020603050405020304" pitchFamily="18" charset="0"/>
              </a:rPr>
              <a:t>                  Влево </a:t>
            </a:r>
            <a:r>
              <a:rPr lang="ru-RU" dirty="0">
                <a:solidFill>
                  <a:srgbClr val="111111"/>
                </a:solidFill>
                <a:latin typeface="Times New Roman" panose="02020603050405020304" pitchFamily="18" charset="0"/>
                <a:cs typeface="Times New Roman" panose="02020603050405020304" pitchFamily="18" charset="0"/>
              </a:rPr>
              <a:t>- вправо.</a:t>
            </a:r>
          </a:p>
          <a:p>
            <a:pPr>
              <a:lnSpc>
                <a:spcPct val="150000"/>
              </a:lnSpc>
            </a:pPr>
            <a:r>
              <a:rPr lang="ru-RU" dirty="0">
                <a:solidFill>
                  <a:srgbClr val="111111"/>
                </a:solidFill>
                <a:latin typeface="Times New Roman" panose="02020603050405020304" pitchFamily="18" charset="0"/>
                <a:cs typeface="Times New Roman" panose="02020603050405020304" pitchFamily="18" charset="0"/>
              </a:rPr>
              <a:t>Ветер волосы </a:t>
            </a:r>
            <a:r>
              <a:rPr lang="ru-RU" dirty="0" smtClean="0">
                <a:solidFill>
                  <a:srgbClr val="111111"/>
                </a:solidFill>
                <a:latin typeface="Times New Roman" panose="02020603050405020304" pitchFamily="18" charset="0"/>
                <a:cs typeface="Times New Roman" panose="02020603050405020304" pitchFamily="18" charset="0"/>
              </a:rPr>
              <a:t>взъерошил.                 Взъерошить волосы</a:t>
            </a:r>
            <a:r>
              <a:rPr lang="ru-RU" dirty="0">
                <a:solidFill>
                  <a:srgbClr val="111111"/>
                </a:solidFill>
                <a:latin typeface="Times New Roman" panose="02020603050405020304" pitchFamily="18" charset="0"/>
                <a:cs typeface="Times New Roman" panose="02020603050405020304" pitchFamily="18" charset="0"/>
              </a:rPr>
              <a:t>.</a:t>
            </a:r>
          </a:p>
          <a:p>
            <a:pPr>
              <a:lnSpc>
                <a:spcPct val="150000"/>
              </a:lnSpc>
            </a:pPr>
            <a:r>
              <a:rPr lang="ru-RU" dirty="0">
                <a:solidFill>
                  <a:srgbClr val="111111"/>
                </a:solidFill>
                <a:latin typeface="Times New Roman" panose="02020603050405020304" pitchFamily="18" charset="0"/>
                <a:cs typeface="Times New Roman" panose="02020603050405020304" pitchFamily="18" charset="0"/>
              </a:rPr>
              <a:t>Мы шофёры – хоть куда! </a:t>
            </a:r>
            <a:r>
              <a:rPr lang="ru-RU" dirty="0" smtClean="0">
                <a:solidFill>
                  <a:srgbClr val="111111"/>
                </a:solidFill>
                <a:latin typeface="Times New Roman" panose="02020603050405020304" pitchFamily="18" charset="0"/>
                <a:cs typeface="Times New Roman" panose="02020603050405020304" pitchFamily="18" charset="0"/>
              </a:rPr>
              <a:t>                 Выставляем </a:t>
            </a:r>
            <a:r>
              <a:rPr lang="ru-RU" dirty="0">
                <a:solidFill>
                  <a:srgbClr val="111111"/>
                </a:solidFill>
                <a:latin typeface="Times New Roman" panose="02020603050405020304" pitchFamily="18" charset="0"/>
                <a:cs typeface="Times New Roman" panose="02020603050405020304" pitchFamily="18" charset="0"/>
              </a:rPr>
              <a:t>большой палец.</a:t>
            </a:r>
            <a:endParaRPr lang="ru-RU" b="0" i="0" dirty="0">
              <a:solidFill>
                <a:srgbClr val="111111"/>
              </a:solidFill>
              <a:effectLst/>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064001262"/>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descr="C:\Users\user\Desktop\0001-002-.jp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0" y="514"/>
            <a:ext cx="9144000" cy="6856972"/>
          </a:xfrm>
          <a:prstGeom prst="rect">
            <a:avLst/>
          </a:prstGeom>
          <a:noFill/>
          <a:extLst>
            <a:ext uri="{909E8E84-426E-40DD-AFC4-6F175D3DCCD1}">
              <a14:hiddenFill xmlns:a14="http://schemas.microsoft.com/office/drawing/2010/main">
                <a:solidFill>
                  <a:srgbClr val="FFFFFF"/>
                </a:solidFill>
              </a14:hiddenFill>
            </a:ext>
          </a:extLst>
        </p:spPr>
      </p:pic>
      <p:sp>
        <p:nvSpPr>
          <p:cNvPr id="4" name="Заголовок 3"/>
          <p:cNvSpPr>
            <a:spLocks noGrp="1"/>
          </p:cNvSpPr>
          <p:nvPr>
            <p:ph type="title"/>
          </p:nvPr>
        </p:nvSpPr>
        <p:spPr>
          <a:xfrm>
            <a:off x="755576" y="836712"/>
            <a:ext cx="7560840" cy="5184576"/>
          </a:xfrm>
        </p:spPr>
        <p:txBody>
          <a:bodyPr>
            <a:noAutofit/>
          </a:bodyPr>
          <a:lstStyle/>
          <a:p>
            <a:pPr>
              <a:lnSpc>
                <a:spcPct val="150000"/>
              </a:lnSpc>
            </a:pPr>
            <a:r>
              <a:rPr lang="ru-RU" sz="2800" b="1" dirty="0">
                <a:latin typeface="Times New Roman" panose="02020603050405020304" pitchFamily="18" charset="0"/>
                <a:cs typeface="Times New Roman" panose="02020603050405020304" pitchFamily="18" charset="0"/>
              </a:rPr>
              <a:t>Тема: «Город мастеров»</a:t>
            </a:r>
            <a:r>
              <a:rPr lang="ru-RU" sz="2800" dirty="0">
                <a:latin typeface="Times New Roman" panose="02020603050405020304" pitchFamily="18" charset="0"/>
                <a:cs typeface="Times New Roman" panose="02020603050405020304" pitchFamily="18" charset="0"/>
              </a:rPr>
              <a:t/>
            </a:r>
            <a:br>
              <a:rPr lang="ru-RU" sz="2800" dirty="0">
                <a:latin typeface="Times New Roman" panose="02020603050405020304" pitchFamily="18" charset="0"/>
                <a:cs typeface="Times New Roman" panose="02020603050405020304" pitchFamily="18" charset="0"/>
              </a:rPr>
            </a:br>
            <a:r>
              <a:rPr lang="ru-RU" sz="2800" b="1" dirty="0">
                <a:latin typeface="Times New Roman" panose="02020603050405020304" pitchFamily="18" charset="0"/>
                <a:cs typeface="Times New Roman" panose="02020603050405020304" pitchFamily="18" charset="0"/>
              </a:rPr>
              <a:t>«Инструменты»</a:t>
            </a:r>
            <a:r>
              <a:rPr lang="ru-RU" sz="2800" dirty="0">
                <a:latin typeface="Times New Roman" panose="02020603050405020304" pitchFamily="18" charset="0"/>
                <a:cs typeface="Times New Roman" panose="02020603050405020304" pitchFamily="18" charset="0"/>
              </a:rPr>
              <a:t/>
            </a:r>
            <a:br>
              <a:rPr lang="ru-RU" sz="2800" dirty="0">
                <a:latin typeface="Times New Roman" panose="02020603050405020304" pitchFamily="18" charset="0"/>
                <a:cs typeface="Times New Roman" panose="02020603050405020304" pitchFamily="18" charset="0"/>
              </a:rPr>
            </a:br>
            <a:r>
              <a:rPr lang="ru-RU" sz="2800" dirty="0">
                <a:latin typeface="Times New Roman" panose="02020603050405020304" pitchFamily="18" charset="0"/>
                <a:cs typeface="Times New Roman" panose="02020603050405020304" pitchFamily="18" charset="0"/>
              </a:rPr>
              <a:t>Ор-ор-ор, держим мы в руках топор.</a:t>
            </a:r>
            <a:br>
              <a:rPr lang="ru-RU" sz="2800" dirty="0">
                <a:latin typeface="Times New Roman" panose="02020603050405020304" pitchFamily="18" charset="0"/>
                <a:cs typeface="Times New Roman" panose="02020603050405020304" pitchFamily="18" charset="0"/>
              </a:rPr>
            </a:br>
            <a:r>
              <a:rPr lang="ru-RU" sz="2800" dirty="0">
                <a:latin typeface="Times New Roman" panose="02020603050405020304" pitchFamily="18" charset="0"/>
                <a:cs typeface="Times New Roman" panose="02020603050405020304" pitchFamily="18" charset="0"/>
              </a:rPr>
              <a:t>Ом-ом-ом, дрова мы рубим топором.</a:t>
            </a:r>
            <a:br>
              <a:rPr lang="ru-RU" sz="2800" dirty="0">
                <a:latin typeface="Times New Roman" panose="02020603050405020304" pitchFamily="18" charset="0"/>
                <a:cs typeface="Times New Roman" panose="02020603050405020304" pitchFamily="18" charset="0"/>
              </a:rPr>
            </a:br>
            <a:r>
              <a:rPr lang="ru-RU" sz="2800" dirty="0">
                <a:latin typeface="Times New Roman" panose="02020603050405020304" pitchFamily="18" charset="0"/>
                <a:cs typeface="Times New Roman" panose="02020603050405020304" pitchFamily="18" charset="0"/>
              </a:rPr>
              <a:t>Ток-ток-ток, взяли в руки молоток.</a:t>
            </a:r>
            <a:br>
              <a:rPr lang="ru-RU" sz="2800" dirty="0">
                <a:latin typeface="Times New Roman" panose="02020603050405020304" pitchFamily="18" charset="0"/>
                <a:cs typeface="Times New Roman" panose="02020603050405020304" pitchFamily="18" charset="0"/>
              </a:rPr>
            </a:br>
            <a:r>
              <a:rPr lang="ru-RU" sz="2800" dirty="0">
                <a:latin typeface="Times New Roman" panose="02020603050405020304" pitchFamily="18" charset="0"/>
                <a:cs typeface="Times New Roman" panose="02020603050405020304" pitchFamily="18" charset="0"/>
              </a:rPr>
              <a:t>Ток-ток-ток, бьет по шляпке молоток.</a:t>
            </a:r>
            <a:br>
              <a:rPr lang="ru-RU" sz="2800" dirty="0">
                <a:latin typeface="Times New Roman" panose="02020603050405020304" pitchFamily="18" charset="0"/>
                <a:cs typeface="Times New Roman" panose="02020603050405020304" pitchFamily="18" charset="0"/>
              </a:rPr>
            </a:br>
            <a:r>
              <a:rPr lang="ru-RU" sz="2800" dirty="0">
                <a:latin typeface="Times New Roman" panose="02020603050405020304" pitchFamily="18" charset="0"/>
                <a:cs typeface="Times New Roman" panose="02020603050405020304" pitchFamily="18" charset="0"/>
              </a:rPr>
              <a:t>Часто - нередко, не мимо, а метко.</a:t>
            </a:r>
            <a:br>
              <a:rPr lang="ru-RU" sz="2800" dirty="0">
                <a:latin typeface="Times New Roman" panose="02020603050405020304" pitchFamily="18" charset="0"/>
                <a:cs typeface="Times New Roman" panose="02020603050405020304" pitchFamily="18" charset="0"/>
              </a:rPr>
            </a:br>
            <a:r>
              <a:rPr lang="ru-RU" sz="2800" dirty="0">
                <a:latin typeface="Times New Roman" panose="02020603050405020304" pitchFamily="18" charset="0"/>
                <a:cs typeface="Times New Roman" panose="02020603050405020304" pitchFamily="18" charset="0"/>
              </a:rPr>
              <a:t>(слова дети сопровождают движениями)</a:t>
            </a:r>
            <a:br>
              <a:rPr lang="ru-RU" sz="2800" dirty="0">
                <a:latin typeface="Times New Roman" panose="02020603050405020304" pitchFamily="18" charset="0"/>
                <a:cs typeface="Times New Roman" panose="02020603050405020304" pitchFamily="18" charset="0"/>
              </a:rPr>
            </a:br>
            <a:endParaRPr lang="ru-RU" sz="28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06268959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descr="C:\Users\user\Desktop\0001-002-.jp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0" y="514"/>
            <a:ext cx="9144000" cy="6856972"/>
          </a:xfrm>
          <a:prstGeom prst="rect">
            <a:avLst/>
          </a:prstGeom>
          <a:noFill/>
          <a:extLst>
            <a:ext uri="{909E8E84-426E-40DD-AFC4-6F175D3DCCD1}">
              <a14:hiddenFill xmlns:a14="http://schemas.microsoft.com/office/drawing/2010/main">
                <a:solidFill>
                  <a:srgbClr val="FFFFFF"/>
                </a:solidFill>
              </a14:hiddenFill>
            </a:ext>
          </a:extLst>
        </p:spPr>
      </p:pic>
      <p:sp>
        <p:nvSpPr>
          <p:cNvPr id="4" name="Заголовок 3"/>
          <p:cNvSpPr>
            <a:spLocks noGrp="1"/>
          </p:cNvSpPr>
          <p:nvPr>
            <p:ph type="title"/>
          </p:nvPr>
        </p:nvSpPr>
        <p:spPr>
          <a:xfrm>
            <a:off x="791580" y="764704"/>
            <a:ext cx="8172908" cy="5472608"/>
          </a:xfrm>
        </p:spPr>
        <p:txBody>
          <a:bodyPr>
            <a:noAutofit/>
          </a:bodyPr>
          <a:lstStyle/>
          <a:p>
            <a:pPr algn="l">
              <a:lnSpc>
                <a:spcPct val="150000"/>
              </a:lnSpc>
            </a:pPr>
            <a:r>
              <a:rPr lang="ru-RU" sz="2400" b="1" dirty="0" smtClean="0">
                <a:latin typeface="Times New Roman" panose="02020603050405020304" pitchFamily="18" charset="0"/>
                <a:cs typeface="Times New Roman" panose="02020603050405020304" pitchFamily="18" charset="0"/>
              </a:rPr>
              <a:t>                               Тема</a:t>
            </a:r>
            <a:r>
              <a:rPr lang="ru-RU" sz="2400" b="1" dirty="0">
                <a:latin typeface="Times New Roman" panose="02020603050405020304" pitchFamily="18" charset="0"/>
                <a:cs typeface="Times New Roman" panose="02020603050405020304" pitchFamily="18" charset="0"/>
              </a:rPr>
              <a:t>: «Космос»</a:t>
            </a:r>
            <a:r>
              <a:rPr lang="ru-RU" sz="2400" dirty="0">
                <a:latin typeface="Times New Roman" panose="02020603050405020304" pitchFamily="18" charset="0"/>
                <a:cs typeface="Times New Roman" panose="02020603050405020304" pitchFamily="18" charset="0"/>
              </a:rPr>
              <a:t/>
            </a:r>
            <a:br>
              <a:rPr lang="ru-RU" sz="2400" dirty="0">
                <a:latin typeface="Times New Roman" panose="02020603050405020304" pitchFamily="18" charset="0"/>
                <a:cs typeface="Times New Roman" panose="02020603050405020304" pitchFamily="18" charset="0"/>
              </a:rPr>
            </a:br>
            <a:r>
              <a:rPr lang="ru-RU" sz="2400" dirty="0" smtClean="0">
                <a:latin typeface="Times New Roman" panose="02020603050405020304" pitchFamily="18" charset="0"/>
                <a:cs typeface="Times New Roman" panose="02020603050405020304" pitchFamily="18" charset="0"/>
              </a:rPr>
              <a:t>                                </a:t>
            </a:r>
            <a:r>
              <a:rPr lang="ru-RU" sz="2400" b="1" dirty="0" smtClean="0">
                <a:latin typeface="Times New Roman" panose="02020603050405020304" pitchFamily="18" charset="0"/>
                <a:cs typeface="Times New Roman" panose="02020603050405020304" pitchFamily="18" charset="0"/>
              </a:rPr>
              <a:t>«</a:t>
            </a:r>
            <a:r>
              <a:rPr lang="ru-RU" sz="2400" b="1" dirty="0">
                <a:latin typeface="Times New Roman" panose="02020603050405020304" pitchFamily="18" charset="0"/>
                <a:cs typeface="Times New Roman" panose="02020603050405020304" pitchFamily="18" charset="0"/>
              </a:rPr>
              <a:t>Космонавт</a:t>
            </a:r>
            <a:r>
              <a:rPr lang="ru-RU" sz="2400" b="1" dirty="0" smtClean="0">
                <a:latin typeface="Times New Roman" panose="02020603050405020304" pitchFamily="18" charset="0"/>
                <a:cs typeface="Times New Roman" panose="02020603050405020304" pitchFamily="18" charset="0"/>
              </a:rPr>
              <a:t>»</a:t>
            </a:r>
            <a:br>
              <a:rPr lang="ru-RU" sz="2400" b="1" dirty="0" smtClean="0">
                <a:latin typeface="Times New Roman" panose="02020603050405020304" pitchFamily="18" charset="0"/>
                <a:cs typeface="Times New Roman" panose="02020603050405020304" pitchFamily="18" charset="0"/>
              </a:rPr>
            </a:br>
            <a:r>
              <a:rPr lang="ru-RU" sz="2400" dirty="0">
                <a:latin typeface="Times New Roman" panose="02020603050405020304" pitchFamily="18" charset="0"/>
                <a:cs typeface="Times New Roman" panose="02020603050405020304" pitchFamily="18" charset="0"/>
              </a:rPr>
              <a:t/>
            </a:r>
            <a:br>
              <a:rPr lang="ru-RU" sz="2400" dirty="0">
                <a:latin typeface="Times New Roman" panose="02020603050405020304" pitchFamily="18" charset="0"/>
                <a:cs typeface="Times New Roman" panose="02020603050405020304" pitchFamily="18" charset="0"/>
              </a:rPr>
            </a:br>
            <a:r>
              <a:rPr lang="ru-RU" sz="2000" b="1" dirty="0">
                <a:latin typeface="Times New Roman" panose="02020603050405020304" pitchFamily="18" charset="0"/>
                <a:cs typeface="Times New Roman" panose="02020603050405020304" pitchFamily="18" charset="0"/>
              </a:rPr>
              <a:t>В небе ясном солнце светит, </a:t>
            </a:r>
            <a:r>
              <a:rPr lang="ru-RU" sz="2000" b="1" dirty="0" smtClean="0">
                <a:latin typeface="Times New Roman" panose="02020603050405020304" pitchFamily="18" charset="0"/>
                <a:cs typeface="Times New Roman" panose="02020603050405020304" pitchFamily="18" charset="0"/>
              </a:rPr>
              <a:t>     </a:t>
            </a:r>
            <a:r>
              <a:rPr lang="ru-RU" sz="2000" dirty="0" smtClean="0">
                <a:latin typeface="Times New Roman" panose="02020603050405020304" pitchFamily="18" charset="0"/>
                <a:cs typeface="Times New Roman" panose="02020603050405020304" pitchFamily="18" charset="0"/>
              </a:rPr>
              <a:t>поднять </a:t>
            </a:r>
            <a:r>
              <a:rPr lang="ru-RU" sz="2000" dirty="0">
                <a:latin typeface="Times New Roman" panose="02020603050405020304" pitchFamily="18" charset="0"/>
                <a:cs typeface="Times New Roman" panose="02020603050405020304" pitchFamily="18" charset="0"/>
              </a:rPr>
              <a:t>руки вверх и </a:t>
            </a:r>
            <a:r>
              <a:rPr lang="ru-RU" sz="2000" dirty="0" smtClean="0">
                <a:latin typeface="Times New Roman" panose="02020603050405020304" pitchFamily="18" charset="0"/>
                <a:cs typeface="Times New Roman" panose="02020603050405020304" pitchFamily="18" charset="0"/>
              </a:rPr>
              <a:t>помахать)</a:t>
            </a:r>
            <a:r>
              <a:rPr lang="ru-RU" sz="2000" dirty="0">
                <a:latin typeface="Times New Roman" panose="02020603050405020304" pitchFamily="18" charset="0"/>
                <a:cs typeface="Times New Roman" panose="02020603050405020304" pitchFamily="18" charset="0"/>
              </a:rPr>
              <a:t/>
            </a:r>
            <a:br>
              <a:rPr lang="ru-RU" sz="2000" dirty="0">
                <a:latin typeface="Times New Roman" panose="02020603050405020304" pitchFamily="18" charset="0"/>
                <a:cs typeface="Times New Roman" panose="02020603050405020304" pitchFamily="18" charset="0"/>
              </a:rPr>
            </a:br>
            <a:r>
              <a:rPr lang="ru-RU" sz="2000" b="1" dirty="0">
                <a:latin typeface="Times New Roman" panose="02020603050405020304" pitchFamily="18" charset="0"/>
                <a:cs typeface="Times New Roman" panose="02020603050405020304" pitchFamily="18" charset="0"/>
              </a:rPr>
              <a:t>Космонавт летит в </a:t>
            </a:r>
            <a:r>
              <a:rPr lang="ru-RU" sz="2000" b="1" dirty="0" smtClean="0">
                <a:latin typeface="Times New Roman" panose="02020603050405020304" pitchFamily="18" charset="0"/>
                <a:cs typeface="Times New Roman" panose="02020603050405020304" pitchFamily="18" charset="0"/>
              </a:rPr>
              <a:t>ракете</a:t>
            </a:r>
            <a:r>
              <a:rPr lang="ru-RU" sz="2000" dirty="0" smtClean="0">
                <a:latin typeface="Times New Roman" panose="02020603050405020304" pitchFamily="18" charset="0"/>
                <a:cs typeface="Times New Roman" panose="02020603050405020304" pitchFamily="18" charset="0"/>
              </a:rPr>
              <a:t>.        потягивания </a:t>
            </a:r>
            <a:r>
              <a:rPr lang="ru-RU" sz="2000" dirty="0">
                <a:latin typeface="Times New Roman" panose="02020603050405020304" pitchFamily="18" charset="0"/>
                <a:cs typeface="Times New Roman" panose="02020603050405020304" pitchFamily="18" charset="0"/>
              </a:rPr>
              <a:t>— руки </a:t>
            </a:r>
            <a:r>
              <a:rPr lang="ru-RU" sz="2000" dirty="0" smtClean="0">
                <a:latin typeface="Times New Roman" panose="02020603050405020304" pitchFamily="18" charset="0"/>
                <a:cs typeface="Times New Roman" panose="02020603050405020304" pitchFamily="18" charset="0"/>
              </a:rPr>
              <a:t>вверх)</a:t>
            </a:r>
            <a:r>
              <a:rPr lang="ru-RU" sz="2000" dirty="0">
                <a:latin typeface="Times New Roman" panose="02020603050405020304" pitchFamily="18" charset="0"/>
                <a:cs typeface="Times New Roman" panose="02020603050405020304" pitchFamily="18" charset="0"/>
              </a:rPr>
              <a:t/>
            </a:r>
            <a:br>
              <a:rPr lang="ru-RU" sz="2000" dirty="0">
                <a:latin typeface="Times New Roman" panose="02020603050405020304" pitchFamily="18" charset="0"/>
                <a:cs typeface="Times New Roman" panose="02020603050405020304" pitchFamily="18" charset="0"/>
              </a:rPr>
            </a:br>
            <a:r>
              <a:rPr lang="ru-RU" sz="2000" b="1" dirty="0">
                <a:latin typeface="Times New Roman" panose="02020603050405020304" pitchFamily="18" charset="0"/>
                <a:cs typeface="Times New Roman" panose="02020603050405020304" pitchFamily="18" charset="0"/>
              </a:rPr>
              <a:t>А внизу леса, поля — </a:t>
            </a:r>
            <a:r>
              <a:rPr lang="ru-RU" sz="2000" b="1" dirty="0" smtClean="0">
                <a:latin typeface="Times New Roman" panose="02020603050405020304" pitchFamily="18" charset="0"/>
                <a:cs typeface="Times New Roman" panose="02020603050405020304" pitchFamily="18" charset="0"/>
              </a:rPr>
              <a:t>               </a:t>
            </a:r>
            <a:r>
              <a:rPr lang="ru-RU" sz="2000" dirty="0" smtClean="0">
                <a:latin typeface="Times New Roman" panose="02020603050405020304" pitchFamily="18" charset="0"/>
                <a:cs typeface="Times New Roman" panose="02020603050405020304" pitchFamily="18" charset="0"/>
              </a:rPr>
              <a:t> (приставить </a:t>
            </a:r>
            <a:r>
              <a:rPr lang="ru-RU" sz="2000" dirty="0">
                <a:latin typeface="Times New Roman" panose="02020603050405020304" pitchFamily="18" charset="0"/>
                <a:cs typeface="Times New Roman" panose="02020603050405020304" pitchFamily="18" charset="0"/>
              </a:rPr>
              <a:t>козырек и посмотреть </a:t>
            </a:r>
            <a:r>
              <a:rPr lang="ru-RU" sz="2000" dirty="0" smtClean="0">
                <a:latin typeface="Times New Roman" panose="02020603050405020304" pitchFamily="18" charset="0"/>
                <a:cs typeface="Times New Roman" panose="02020603050405020304" pitchFamily="18" charset="0"/>
              </a:rPr>
              <a:t>вниз)</a:t>
            </a:r>
            <a:r>
              <a:rPr lang="ru-RU" sz="2000" dirty="0">
                <a:latin typeface="Times New Roman" panose="02020603050405020304" pitchFamily="18" charset="0"/>
                <a:cs typeface="Times New Roman" panose="02020603050405020304" pitchFamily="18" charset="0"/>
              </a:rPr>
              <a:t/>
            </a:r>
            <a:br>
              <a:rPr lang="ru-RU" sz="2000" dirty="0">
                <a:latin typeface="Times New Roman" panose="02020603050405020304" pitchFamily="18" charset="0"/>
                <a:cs typeface="Times New Roman" panose="02020603050405020304" pitchFamily="18" charset="0"/>
              </a:rPr>
            </a:br>
            <a:r>
              <a:rPr lang="ru-RU" sz="2000" b="1" dirty="0">
                <a:latin typeface="Times New Roman" panose="02020603050405020304" pitchFamily="18" charset="0"/>
                <a:cs typeface="Times New Roman" panose="02020603050405020304" pitchFamily="18" charset="0"/>
              </a:rPr>
              <a:t>Расстилается земля. </a:t>
            </a:r>
            <a:r>
              <a:rPr lang="ru-RU" sz="2000" b="1" dirty="0" smtClean="0">
                <a:latin typeface="Times New Roman" panose="02020603050405020304" pitchFamily="18" charset="0"/>
                <a:cs typeface="Times New Roman" panose="02020603050405020304" pitchFamily="18" charset="0"/>
              </a:rPr>
              <a:t>                  </a:t>
            </a:r>
            <a:r>
              <a:rPr lang="ru-RU" sz="2000" dirty="0" smtClean="0">
                <a:latin typeface="Times New Roman" panose="02020603050405020304" pitchFamily="18" charset="0"/>
                <a:cs typeface="Times New Roman" panose="02020603050405020304" pitchFamily="18" charset="0"/>
              </a:rPr>
              <a:t>(низкий </a:t>
            </a:r>
            <a:r>
              <a:rPr lang="ru-RU" sz="2000" dirty="0">
                <a:latin typeface="Times New Roman" panose="02020603050405020304" pitchFamily="18" charset="0"/>
                <a:cs typeface="Times New Roman" panose="02020603050405020304" pitchFamily="18" charset="0"/>
              </a:rPr>
              <a:t>наклон вперёд, </a:t>
            </a:r>
            <a:r>
              <a:rPr lang="ru-RU" sz="2000" dirty="0" smtClean="0">
                <a:latin typeface="Times New Roman" panose="02020603050405020304" pitchFamily="18" charset="0"/>
                <a:cs typeface="Times New Roman" panose="02020603050405020304" pitchFamily="18" charset="0"/>
              </a:rPr>
              <a:t/>
            </a:r>
            <a:br>
              <a:rPr lang="ru-RU" sz="2000" dirty="0" smtClean="0">
                <a:latin typeface="Times New Roman" panose="02020603050405020304" pitchFamily="18" charset="0"/>
                <a:cs typeface="Times New Roman" panose="02020603050405020304" pitchFamily="18" charset="0"/>
              </a:rPr>
            </a:br>
            <a:r>
              <a:rPr lang="ru-RU" sz="2000" dirty="0" smtClean="0">
                <a:latin typeface="Times New Roman" panose="02020603050405020304" pitchFamily="18" charset="0"/>
                <a:cs typeface="Times New Roman" panose="02020603050405020304" pitchFamily="18" charset="0"/>
              </a:rPr>
              <a:t>                                                       (руки </a:t>
            </a:r>
            <a:r>
              <a:rPr lang="ru-RU" sz="2000" dirty="0">
                <a:latin typeface="Times New Roman" panose="02020603050405020304" pitchFamily="18" charset="0"/>
                <a:cs typeface="Times New Roman" panose="02020603050405020304" pitchFamily="18" charset="0"/>
              </a:rPr>
              <a:t>разводятся в стороны.</a:t>
            </a:r>
            <a:br>
              <a:rPr lang="ru-RU" sz="2000" dirty="0">
                <a:latin typeface="Times New Roman" panose="02020603050405020304" pitchFamily="18" charset="0"/>
                <a:cs typeface="Times New Roman" panose="02020603050405020304" pitchFamily="18" charset="0"/>
              </a:rPr>
            </a:br>
            <a:r>
              <a:rPr lang="ru-RU" sz="2000" dirty="0">
                <a:latin typeface="Times New Roman" panose="02020603050405020304" pitchFamily="18" charset="0"/>
                <a:cs typeface="Times New Roman" panose="02020603050405020304" pitchFamily="18" charset="0"/>
              </a:rPr>
              <a:t/>
            </a:r>
            <a:br>
              <a:rPr lang="ru-RU" sz="2000" dirty="0">
                <a:latin typeface="Times New Roman" panose="02020603050405020304" pitchFamily="18" charset="0"/>
                <a:cs typeface="Times New Roman" panose="02020603050405020304" pitchFamily="18" charset="0"/>
              </a:rPr>
            </a:br>
            <a:endParaRPr lang="ru-RU"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65184243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descr="C:\Users\user\Desktop\0001-002-.jp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0" y="514"/>
            <a:ext cx="9144000" cy="6856972"/>
          </a:xfrm>
          <a:prstGeom prst="rect">
            <a:avLst/>
          </a:prstGeom>
          <a:noFill/>
          <a:extLst>
            <a:ext uri="{909E8E84-426E-40DD-AFC4-6F175D3DCCD1}">
              <a14:hiddenFill xmlns:a14="http://schemas.microsoft.com/office/drawing/2010/main">
                <a:solidFill>
                  <a:srgbClr val="FFFFFF"/>
                </a:solidFill>
              </a14:hiddenFill>
            </a:ext>
          </a:extLst>
        </p:spPr>
      </p:pic>
      <p:sp>
        <p:nvSpPr>
          <p:cNvPr id="4" name="Заголовок 3"/>
          <p:cNvSpPr>
            <a:spLocks noGrp="1"/>
          </p:cNvSpPr>
          <p:nvPr>
            <p:ph type="title"/>
          </p:nvPr>
        </p:nvSpPr>
        <p:spPr>
          <a:xfrm>
            <a:off x="755576" y="836712"/>
            <a:ext cx="7560840" cy="5184576"/>
          </a:xfrm>
        </p:spPr>
        <p:txBody>
          <a:bodyPr>
            <a:noAutofit/>
          </a:bodyPr>
          <a:lstStyle/>
          <a:p>
            <a:pPr>
              <a:lnSpc>
                <a:spcPct val="150000"/>
              </a:lnSpc>
            </a:pPr>
            <a:r>
              <a:rPr lang="ru-RU" sz="2800" b="1" dirty="0">
                <a:latin typeface="Times New Roman" panose="02020603050405020304" pitchFamily="18" charset="0"/>
                <a:cs typeface="Times New Roman" panose="02020603050405020304" pitchFamily="18" charset="0"/>
              </a:rPr>
              <a:t>В ОГОРОД </a:t>
            </a:r>
            <a:r>
              <a:rPr lang="ru-RU" sz="2800" b="1" dirty="0" smtClean="0">
                <a:latin typeface="Times New Roman" panose="02020603050405020304" pitchFamily="18" charset="0"/>
                <a:cs typeface="Times New Roman" panose="02020603050405020304" pitchFamily="18" charset="0"/>
              </a:rPr>
              <a:t>ПОЙДЕМ</a:t>
            </a:r>
            <a:r>
              <a:rPr lang="ru-RU" sz="2000" dirty="0">
                <a:latin typeface="Times New Roman" panose="02020603050405020304" pitchFamily="18" charset="0"/>
                <a:cs typeface="Times New Roman" panose="02020603050405020304" pitchFamily="18" charset="0"/>
              </a:rPr>
              <a:t/>
            </a:r>
            <a:br>
              <a:rPr lang="ru-RU" sz="2000" dirty="0">
                <a:latin typeface="Times New Roman" panose="02020603050405020304" pitchFamily="18" charset="0"/>
                <a:cs typeface="Times New Roman" panose="02020603050405020304" pitchFamily="18" charset="0"/>
              </a:rPr>
            </a:br>
            <a:r>
              <a:rPr lang="ru-RU" sz="1800" dirty="0">
                <a:latin typeface="Times New Roman" panose="02020603050405020304" pitchFamily="18" charset="0"/>
                <a:cs typeface="Times New Roman" panose="02020603050405020304" pitchFamily="18" charset="0"/>
              </a:rPr>
              <a:t>В</a:t>
            </a:r>
            <a:r>
              <a:rPr lang="ru-RU" sz="1800" dirty="0" smtClean="0">
                <a:latin typeface="Times New Roman" panose="02020603050405020304" pitchFamily="18" charset="0"/>
                <a:cs typeface="Times New Roman" panose="02020603050405020304" pitchFamily="18" charset="0"/>
              </a:rPr>
              <a:t> огород пойдем урожай </a:t>
            </a:r>
            <a:r>
              <a:rPr lang="ru-RU" sz="1800" dirty="0">
                <a:latin typeface="Times New Roman" panose="02020603050405020304" pitchFamily="18" charset="0"/>
                <a:cs typeface="Times New Roman" panose="02020603050405020304" pitchFamily="18" charset="0"/>
              </a:rPr>
              <a:t>соберем</a:t>
            </a:r>
            <a:r>
              <a:rPr lang="ru-RU" sz="1800" dirty="0" smtClean="0">
                <a:latin typeface="Times New Roman" panose="02020603050405020304" pitchFamily="18" charset="0"/>
                <a:cs typeface="Times New Roman" panose="02020603050405020304" pitchFamily="18" charset="0"/>
              </a:rPr>
              <a:t>.</a:t>
            </a:r>
            <a:r>
              <a:rPr lang="ru-RU" sz="1800" dirty="0">
                <a:latin typeface="Times New Roman" panose="02020603050405020304" pitchFamily="18" charset="0"/>
                <a:cs typeface="Times New Roman" panose="02020603050405020304" pitchFamily="18" charset="0"/>
              </a:rPr>
              <a:t/>
            </a:r>
            <a:br>
              <a:rPr lang="ru-RU" sz="1800" dirty="0">
                <a:latin typeface="Times New Roman" panose="02020603050405020304" pitchFamily="18" charset="0"/>
                <a:cs typeface="Times New Roman" panose="02020603050405020304" pitchFamily="18" charset="0"/>
              </a:rPr>
            </a:br>
            <a:r>
              <a:rPr lang="ru-RU" sz="1800" dirty="0">
                <a:latin typeface="Times New Roman" panose="02020603050405020304" pitchFamily="18" charset="0"/>
                <a:cs typeface="Times New Roman" panose="02020603050405020304" pitchFamily="18" charset="0"/>
              </a:rPr>
              <a:t>Мы морковки </a:t>
            </a:r>
            <a:r>
              <a:rPr lang="ru-RU" sz="1800" dirty="0" smtClean="0">
                <a:latin typeface="Times New Roman" panose="02020603050405020304" pitchFamily="18" charset="0"/>
                <a:cs typeface="Times New Roman" panose="02020603050405020304" pitchFamily="18" charset="0"/>
              </a:rPr>
              <a:t>натаскаем</a:t>
            </a:r>
            <a:r>
              <a:rPr lang="ru-RU" sz="1800" dirty="0">
                <a:latin typeface="Times New Roman" panose="02020603050405020304" pitchFamily="18" charset="0"/>
                <a:cs typeface="Times New Roman" panose="02020603050405020304" pitchFamily="18" charset="0"/>
              </a:rPr>
              <a:t/>
            </a:r>
            <a:br>
              <a:rPr lang="ru-RU" sz="1800" dirty="0">
                <a:latin typeface="Times New Roman" panose="02020603050405020304" pitchFamily="18" charset="0"/>
                <a:cs typeface="Times New Roman" panose="02020603050405020304" pitchFamily="18" charset="0"/>
              </a:rPr>
            </a:br>
            <a:r>
              <a:rPr lang="ru-RU" sz="1800" dirty="0">
                <a:latin typeface="Times New Roman" panose="02020603050405020304" pitchFamily="18" charset="0"/>
                <a:cs typeface="Times New Roman" panose="02020603050405020304" pitchFamily="18" charset="0"/>
              </a:rPr>
              <a:t>И картошки накопаем</a:t>
            </a:r>
            <a:r>
              <a:rPr lang="ru-RU" sz="1800" dirty="0" smtClean="0">
                <a:latin typeface="Times New Roman" panose="02020603050405020304" pitchFamily="18" charset="0"/>
                <a:cs typeface="Times New Roman" panose="02020603050405020304" pitchFamily="18" charset="0"/>
              </a:rPr>
              <a:t>.</a:t>
            </a:r>
            <a:r>
              <a:rPr lang="ru-RU" sz="1800" dirty="0">
                <a:latin typeface="Times New Roman" panose="02020603050405020304" pitchFamily="18" charset="0"/>
                <a:cs typeface="Times New Roman" panose="02020603050405020304" pitchFamily="18" charset="0"/>
              </a:rPr>
              <a:t/>
            </a:r>
            <a:br>
              <a:rPr lang="ru-RU" sz="1800" dirty="0">
                <a:latin typeface="Times New Roman" panose="02020603050405020304" pitchFamily="18" charset="0"/>
                <a:cs typeface="Times New Roman" panose="02020603050405020304" pitchFamily="18" charset="0"/>
              </a:rPr>
            </a:br>
            <a:r>
              <a:rPr lang="ru-RU" sz="1800" dirty="0">
                <a:latin typeface="Times New Roman" panose="02020603050405020304" pitchFamily="18" charset="0"/>
                <a:cs typeface="Times New Roman" panose="02020603050405020304" pitchFamily="18" charset="0"/>
              </a:rPr>
              <a:t>Срежем мы кочан капусты</a:t>
            </a:r>
            <a:r>
              <a:rPr lang="ru-RU" sz="1800" dirty="0" smtClean="0">
                <a:latin typeface="Times New Roman" panose="02020603050405020304" pitchFamily="18" charset="0"/>
                <a:cs typeface="Times New Roman" panose="02020603050405020304" pitchFamily="18" charset="0"/>
              </a:rPr>
              <a:t>,</a:t>
            </a:r>
            <a:r>
              <a:rPr lang="ru-RU" sz="1800" dirty="0">
                <a:latin typeface="Times New Roman" panose="02020603050405020304" pitchFamily="18" charset="0"/>
                <a:cs typeface="Times New Roman" panose="02020603050405020304" pitchFamily="18" charset="0"/>
              </a:rPr>
              <a:t/>
            </a:r>
            <a:br>
              <a:rPr lang="ru-RU" sz="1800" dirty="0">
                <a:latin typeface="Times New Roman" panose="02020603050405020304" pitchFamily="18" charset="0"/>
                <a:cs typeface="Times New Roman" panose="02020603050405020304" pitchFamily="18" charset="0"/>
              </a:rPr>
            </a:br>
            <a:r>
              <a:rPr lang="ru-RU" sz="1800" dirty="0">
                <a:latin typeface="Times New Roman" panose="02020603050405020304" pitchFamily="18" charset="0"/>
                <a:cs typeface="Times New Roman" panose="02020603050405020304" pitchFamily="18" charset="0"/>
              </a:rPr>
              <a:t>Круглый, сочный, очень вкусный</a:t>
            </a:r>
            <a:r>
              <a:rPr lang="ru-RU" sz="1800" dirty="0" smtClean="0">
                <a:latin typeface="Times New Roman" panose="02020603050405020304" pitchFamily="18" charset="0"/>
                <a:cs typeface="Times New Roman" panose="02020603050405020304" pitchFamily="18" charset="0"/>
              </a:rPr>
              <a:t>,</a:t>
            </a:r>
            <a:r>
              <a:rPr lang="ru-RU" sz="1800" dirty="0">
                <a:latin typeface="Times New Roman" panose="02020603050405020304" pitchFamily="18" charset="0"/>
                <a:cs typeface="Times New Roman" panose="02020603050405020304" pitchFamily="18" charset="0"/>
              </a:rPr>
              <a:t/>
            </a:r>
            <a:br>
              <a:rPr lang="ru-RU" sz="1800" dirty="0">
                <a:latin typeface="Times New Roman" panose="02020603050405020304" pitchFamily="18" charset="0"/>
                <a:cs typeface="Times New Roman" panose="02020603050405020304" pitchFamily="18" charset="0"/>
              </a:rPr>
            </a:br>
            <a:r>
              <a:rPr lang="ru-RU" sz="1800" dirty="0">
                <a:latin typeface="Times New Roman" panose="02020603050405020304" pitchFamily="18" charset="0"/>
                <a:cs typeface="Times New Roman" panose="02020603050405020304" pitchFamily="18" charset="0"/>
              </a:rPr>
              <a:t>Щавеля нарвем немножко</a:t>
            </a:r>
            <a:r>
              <a:rPr lang="ru-RU" sz="1800" dirty="0" smtClean="0">
                <a:latin typeface="Times New Roman" panose="02020603050405020304" pitchFamily="18" charset="0"/>
                <a:cs typeface="Times New Roman" panose="02020603050405020304" pitchFamily="18" charset="0"/>
              </a:rPr>
              <a:t>.</a:t>
            </a:r>
            <a:r>
              <a:rPr lang="ru-RU" sz="1800" dirty="0">
                <a:latin typeface="Times New Roman" panose="02020603050405020304" pitchFamily="18" charset="0"/>
                <a:cs typeface="Times New Roman" panose="02020603050405020304" pitchFamily="18" charset="0"/>
              </a:rPr>
              <a:t/>
            </a:r>
            <a:br>
              <a:rPr lang="ru-RU" sz="1800" dirty="0">
                <a:latin typeface="Times New Roman" panose="02020603050405020304" pitchFamily="18" charset="0"/>
                <a:cs typeface="Times New Roman" panose="02020603050405020304" pitchFamily="18" charset="0"/>
              </a:rPr>
            </a:br>
            <a:r>
              <a:rPr lang="ru-RU" sz="1800" dirty="0">
                <a:latin typeface="Times New Roman" panose="02020603050405020304" pitchFamily="18" charset="0"/>
                <a:cs typeface="Times New Roman" panose="02020603050405020304" pitchFamily="18" charset="0"/>
              </a:rPr>
              <a:t>И вернемся по дорожке</a:t>
            </a:r>
            <a:r>
              <a:rPr lang="ru-RU" sz="1800" dirty="0" smtClean="0">
                <a:latin typeface="Times New Roman" panose="02020603050405020304" pitchFamily="18" charset="0"/>
                <a:cs typeface="Times New Roman" panose="02020603050405020304" pitchFamily="18" charset="0"/>
              </a:rPr>
              <a:t>.</a:t>
            </a:r>
            <a:r>
              <a:rPr lang="ru-RU" sz="1800" dirty="0">
                <a:latin typeface="Times New Roman" panose="02020603050405020304" pitchFamily="18" charset="0"/>
                <a:cs typeface="Times New Roman" panose="02020603050405020304" pitchFamily="18" charset="0"/>
              </a:rPr>
              <a:t/>
            </a:r>
            <a:br>
              <a:rPr lang="ru-RU" sz="1800" dirty="0">
                <a:latin typeface="Times New Roman" panose="02020603050405020304" pitchFamily="18" charset="0"/>
                <a:cs typeface="Times New Roman" panose="02020603050405020304" pitchFamily="18" charset="0"/>
              </a:rPr>
            </a:br>
            <a:r>
              <a:rPr lang="ru-RU" sz="1800" dirty="0" smtClean="0">
                <a:latin typeface="Times New Roman" panose="02020603050405020304" pitchFamily="18" charset="0"/>
                <a:cs typeface="Times New Roman" panose="02020603050405020304" pitchFamily="18" charset="0"/>
              </a:rPr>
              <a:t>(Дети </a:t>
            </a:r>
            <a:r>
              <a:rPr lang="ru-RU" sz="1800" dirty="0">
                <a:latin typeface="Times New Roman" panose="02020603050405020304" pitchFamily="18" charset="0"/>
                <a:cs typeface="Times New Roman" panose="02020603050405020304" pitchFamily="18" charset="0"/>
              </a:rPr>
              <a:t>маршируют на </a:t>
            </a:r>
            <a:r>
              <a:rPr lang="ru-RU" sz="1800" dirty="0" smtClean="0">
                <a:latin typeface="Times New Roman" panose="02020603050405020304" pitchFamily="18" charset="0"/>
                <a:cs typeface="Times New Roman" panose="02020603050405020304" pitchFamily="18" charset="0"/>
              </a:rPr>
              <a:t>месте, идут </a:t>
            </a:r>
            <a:r>
              <a:rPr lang="ru-RU" sz="1800" dirty="0">
                <a:latin typeface="Times New Roman" panose="02020603050405020304" pitchFamily="18" charset="0"/>
                <a:cs typeface="Times New Roman" panose="02020603050405020304" pitchFamily="18" charset="0"/>
              </a:rPr>
              <a:t>по кругу, </a:t>
            </a:r>
            <a:r>
              <a:rPr lang="ru-RU" sz="1800" dirty="0" smtClean="0">
                <a:latin typeface="Times New Roman" panose="02020603050405020304" pitchFamily="18" charset="0"/>
                <a:cs typeface="Times New Roman" panose="02020603050405020304" pitchFamily="18" charset="0"/>
              </a:rPr>
              <a:t>взявшись</a:t>
            </a:r>
            <a:r>
              <a:rPr lang="ru-RU" sz="1800" dirty="0">
                <a:latin typeface="Times New Roman" panose="02020603050405020304" pitchFamily="18" charset="0"/>
                <a:cs typeface="Times New Roman" panose="02020603050405020304" pitchFamily="18" charset="0"/>
              </a:rPr>
              <a:t/>
            </a:r>
            <a:br>
              <a:rPr lang="ru-RU" sz="1800" dirty="0">
                <a:latin typeface="Times New Roman" panose="02020603050405020304" pitchFamily="18" charset="0"/>
                <a:cs typeface="Times New Roman" panose="02020603050405020304" pitchFamily="18" charset="0"/>
              </a:rPr>
            </a:br>
            <a:r>
              <a:rPr lang="ru-RU" sz="1800" dirty="0">
                <a:latin typeface="Times New Roman" panose="02020603050405020304" pitchFamily="18" charset="0"/>
                <a:cs typeface="Times New Roman" panose="02020603050405020304" pitchFamily="18" charset="0"/>
              </a:rPr>
              <a:t>за руки, таскают», «копают</a:t>
            </a:r>
            <a:r>
              <a:rPr lang="ru-RU" sz="1800" dirty="0" smtClean="0">
                <a:latin typeface="Times New Roman" panose="02020603050405020304" pitchFamily="18" charset="0"/>
                <a:cs typeface="Times New Roman" panose="02020603050405020304" pitchFamily="18" charset="0"/>
              </a:rPr>
              <a:t>», «</a:t>
            </a:r>
            <a:r>
              <a:rPr lang="ru-RU" sz="1800" dirty="0">
                <a:latin typeface="Times New Roman" panose="02020603050405020304" pitchFamily="18" charset="0"/>
                <a:cs typeface="Times New Roman" panose="02020603050405020304" pitchFamily="18" charset="0"/>
              </a:rPr>
              <a:t>срезают», показывают руками, «рвут</a:t>
            </a:r>
            <a:r>
              <a:rPr lang="ru-RU" sz="1800" dirty="0" smtClean="0">
                <a:latin typeface="Times New Roman" panose="02020603050405020304" pitchFamily="18" charset="0"/>
                <a:cs typeface="Times New Roman" panose="02020603050405020304" pitchFamily="18" charset="0"/>
              </a:rPr>
              <a:t>»,</a:t>
            </a:r>
            <a:r>
              <a:rPr lang="ru-RU" sz="1800" dirty="0">
                <a:latin typeface="Times New Roman" panose="02020603050405020304" pitchFamily="18" charset="0"/>
                <a:cs typeface="Times New Roman" panose="02020603050405020304" pitchFamily="18" charset="0"/>
              </a:rPr>
              <a:t/>
            </a:r>
            <a:br>
              <a:rPr lang="ru-RU" sz="1800" dirty="0">
                <a:latin typeface="Times New Roman" panose="02020603050405020304" pitchFamily="18" charset="0"/>
                <a:cs typeface="Times New Roman" panose="02020603050405020304" pitchFamily="18" charset="0"/>
              </a:rPr>
            </a:br>
            <a:r>
              <a:rPr lang="ru-RU" sz="1800" dirty="0">
                <a:latin typeface="Times New Roman" panose="02020603050405020304" pitchFamily="18" charset="0"/>
                <a:cs typeface="Times New Roman" panose="02020603050405020304" pitchFamily="18" charset="0"/>
              </a:rPr>
              <a:t>идут по кругу, взявшись за руки</a:t>
            </a:r>
            <a:r>
              <a:rPr lang="ru-RU" sz="1800" dirty="0" smtClean="0">
                <a:latin typeface="Times New Roman" panose="02020603050405020304" pitchFamily="18" charset="0"/>
                <a:cs typeface="Times New Roman" panose="02020603050405020304" pitchFamily="18" charset="0"/>
              </a:rPr>
              <a:t>.)</a:t>
            </a:r>
            <a:endParaRPr lang="ru-RU" sz="18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92618246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descr="C:\Users\user\Desktop\0001-002-.jp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36004" y="514"/>
            <a:ext cx="9144000" cy="6856972"/>
          </a:xfrm>
          <a:prstGeom prst="rect">
            <a:avLst/>
          </a:prstGeom>
          <a:noFill/>
          <a:extLst>
            <a:ext uri="{909E8E84-426E-40DD-AFC4-6F175D3DCCD1}">
              <a14:hiddenFill xmlns:a14="http://schemas.microsoft.com/office/drawing/2010/main">
                <a:solidFill>
                  <a:srgbClr val="FFFFFF"/>
                </a:solidFill>
              </a14:hiddenFill>
            </a:ext>
          </a:extLst>
        </p:spPr>
      </p:pic>
      <p:sp>
        <p:nvSpPr>
          <p:cNvPr id="4" name="Заголовок 3"/>
          <p:cNvSpPr>
            <a:spLocks noGrp="1"/>
          </p:cNvSpPr>
          <p:nvPr>
            <p:ph type="title"/>
          </p:nvPr>
        </p:nvSpPr>
        <p:spPr>
          <a:xfrm>
            <a:off x="755576" y="836712"/>
            <a:ext cx="7560840" cy="5184576"/>
          </a:xfrm>
        </p:spPr>
        <p:txBody>
          <a:bodyPr>
            <a:normAutofit/>
          </a:bodyPr>
          <a:lstStyle/>
          <a:p>
            <a:pPr>
              <a:lnSpc>
                <a:spcPct val="150000"/>
              </a:lnSpc>
            </a:pPr>
            <a:r>
              <a:rPr lang="ru-RU" sz="2800" b="1" dirty="0" smtClean="0">
                <a:latin typeface="Times New Roman" panose="02020603050405020304" pitchFamily="18" charset="0"/>
                <a:cs typeface="Times New Roman" panose="02020603050405020304" pitchFamily="18" charset="0"/>
              </a:rPr>
              <a:t>ПРОДУКТЫ</a:t>
            </a:r>
            <a:r>
              <a:rPr lang="ru-RU" sz="2000" dirty="0">
                <a:latin typeface="Times New Roman" panose="02020603050405020304" pitchFamily="18" charset="0"/>
                <a:cs typeface="Times New Roman" panose="02020603050405020304" pitchFamily="18" charset="0"/>
              </a:rPr>
              <a:t/>
            </a:r>
            <a:br>
              <a:rPr lang="ru-RU" sz="2000" dirty="0">
                <a:latin typeface="Times New Roman" panose="02020603050405020304" pitchFamily="18" charset="0"/>
                <a:cs typeface="Times New Roman" panose="02020603050405020304" pitchFamily="18" charset="0"/>
              </a:rPr>
            </a:br>
            <a:r>
              <a:rPr lang="ru-RU" sz="2400" dirty="0" smtClean="0">
                <a:latin typeface="Times New Roman" panose="02020603050405020304" pitchFamily="18" charset="0"/>
                <a:cs typeface="Times New Roman" panose="02020603050405020304" pitchFamily="18" charset="0"/>
              </a:rPr>
              <a:t>Жили-были </a:t>
            </a:r>
            <a:r>
              <a:rPr lang="ru-RU" sz="2400" dirty="0">
                <a:latin typeface="Times New Roman" panose="02020603050405020304" pitchFamily="18" charset="0"/>
                <a:cs typeface="Times New Roman" panose="02020603050405020304" pitchFamily="18" charset="0"/>
              </a:rPr>
              <a:t>сыр, котлеты,</a:t>
            </a:r>
            <a:br>
              <a:rPr lang="ru-RU" sz="2400" dirty="0">
                <a:latin typeface="Times New Roman" panose="02020603050405020304" pitchFamily="18" charset="0"/>
                <a:cs typeface="Times New Roman" panose="02020603050405020304" pitchFamily="18" charset="0"/>
              </a:rPr>
            </a:br>
            <a:r>
              <a:rPr lang="ru-RU" sz="2400" dirty="0" smtClean="0">
                <a:latin typeface="Times New Roman" panose="02020603050405020304" pitchFamily="18" charset="0"/>
                <a:cs typeface="Times New Roman" panose="02020603050405020304" pitchFamily="18" charset="0"/>
              </a:rPr>
              <a:t> </a:t>
            </a:r>
            <a:r>
              <a:rPr lang="ru-RU" sz="2400" dirty="0">
                <a:latin typeface="Times New Roman" panose="02020603050405020304" pitchFamily="18" charset="0"/>
                <a:cs typeface="Times New Roman" panose="02020603050405020304" pitchFamily="18" charset="0"/>
              </a:rPr>
              <a:t>Мармелад, зефир, конфеты,</a:t>
            </a:r>
            <a:br>
              <a:rPr lang="ru-RU" sz="2400" dirty="0">
                <a:latin typeface="Times New Roman" panose="02020603050405020304" pitchFamily="18" charset="0"/>
                <a:cs typeface="Times New Roman" panose="02020603050405020304" pitchFamily="18" charset="0"/>
              </a:rPr>
            </a:br>
            <a:r>
              <a:rPr lang="ru-RU" sz="2400" dirty="0" smtClean="0">
                <a:latin typeface="Times New Roman" panose="02020603050405020304" pitchFamily="18" charset="0"/>
                <a:cs typeface="Times New Roman" panose="02020603050405020304" pitchFamily="18" charset="0"/>
              </a:rPr>
              <a:t> </a:t>
            </a:r>
            <a:r>
              <a:rPr lang="ru-RU" sz="2400" dirty="0">
                <a:latin typeface="Times New Roman" panose="02020603050405020304" pitchFamily="18" charset="0"/>
                <a:cs typeface="Times New Roman" panose="02020603050405020304" pitchFamily="18" charset="0"/>
              </a:rPr>
              <a:t>Соки, овощи и фрукты,</a:t>
            </a:r>
            <a:br>
              <a:rPr lang="ru-RU" sz="2400" dirty="0">
                <a:latin typeface="Times New Roman" panose="02020603050405020304" pitchFamily="18" charset="0"/>
                <a:cs typeface="Times New Roman" panose="02020603050405020304" pitchFamily="18" charset="0"/>
              </a:rPr>
            </a:br>
            <a:r>
              <a:rPr lang="ru-RU" sz="2400" dirty="0" smtClean="0">
                <a:latin typeface="Times New Roman" panose="02020603050405020304" pitchFamily="18" charset="0"/>
                <a:cs typeface="Times New Roman" panose="02020603050405020304" pitchFamily="18" charset="0"/>
              </a:rPr>
              <a:t>Называем </a:t>
            </a:r>
            <a:r>
              <a:rPr lang="ru-RU" sz="2400" dirty="0">
                <a:latin typeface="Times New Roman" panose="02020603050405020304" pitchFamily="18" charset="0"/>
                <a:cs typeface="Times New Roman" panose="02020603050405020304" pitchFamily="18" charset="0"/>
              </a:rPr>
              <a:t>их — продукты,</a:t>
            </a:r>
            <a:br>
              <a:rPr lang="ru-RU" sz="2400" dirty="0">
                <a:latin typeface="Times New Roman" panose="02020603050405020304" pitchFamily="18" charset="0"/>
                <a:cs typeface="Times New Roman" panose="02020603050405020304" pitchFamily="18" charset="0"/>
              </a:rPr>
            </a:br>
            <a:r>
              <a:rPr lang="ru-RU" sz="2400" dirty="0" smtClean="0">
                <a:latin typeface="Times New Roman" panose="02020603050405020304" pitchFamily="18" charset="0"/>
                <a:cs typeface="Times New Roman" panose="02020603050405020304" pitchFamily="18" charset="0"/>
              </a:rPr>
              <a:t> </a:t>
            </a:r>
            <a:r>
              <a:rPr lang="ru-RU" sz="2400" dirty="0">
                <a:latin typeface="Times New Roman" panose="02020603050405020304" pitchFamily="18" charset="0"/>
                <a:cs typeface="Times New Roman" panose="02020603050405020304" pitchFamily="18" charset="0"/>
              </a:rPr>
              <a:t>Называем их — еда,</a:t>
            </a:r>
            <a:br>
              <a:rPr lang="ru-RU" sz="2400" dirty="0">
                <a:latin typeface="Times New Roman" panose="02020603050405020304" pitchFamily="18" charset="0"/>
                <a:cs typeface="Times New Roman" panose="02020603050405020304" pitchFamily="18" charset="0"/>
              </a:rPr>
            </a:br>
            <a:r>
              <a:rPr lang="ru-RU" sz="2400" dirty="0" smtClean="0">
                <a:latin typeface="Times New Roman" panose="02020603050405020304" pitchFamily="18" charset="0"/>
                <a:cs typeface="Times New Roman" panose="02020603050405020304" pitchFamily="18" charset="0"/>
              </a:rPr>
              <a:t>Очень </a:t>
            </a:r>
            <a:r>
              <a:rPr lang="ru-RU" sz="2400" dirty="0">
                <a:latin typeface="Times New Roman" panose="02020603050405020304" pitchFamily="18" charset="0"/>
                <a:cs typeface="Times New Roman" panose="02020603050405020304" pitchFamily="18" charset="0"/>
              </a:rPr>
              <a:t>любим их всегда!</a:t>
            </a:r>
            <a:br>
              <a:rPr lang="ru-RU" sz="2400" dirty="0">
                <a:latin typeface="Times New Roman" panose="02020603050405020304" pitchFamily="18" charset="0"/>
                <a:cs typeface="Times New Roman" panose="02020603050405020304" pitchFamily="18" charset="0"/>
              </a:rPr>
            </a:br>
            <a:r>
              <a:rPr lang="ru-RU" sz="2400" dirty="0" smtClean="0">
                <a:latin typeface="Times New Roman" panose="02020603050405020304" pitchFamily="18" charset="0"/>
                <a:cs typeface="Times New Roman" panose="02020603050405020304" pitchFamily="18" charset="0"/>
              </a:rPr>
              <a:t>Проговариваем </a:t>
            </a:r>
            <a:r>
              <a:rPr lang="ru-RU" sz="2400" dirty="0">
                <a:latin typeface="Times New Roman" panose="02020603050405020304" pitchFamily="18" charset="0"/>
                <a:cs typeface="Times New Roman" panose="02020603050405020304" pitchFamily="18" charset="0"/>
              </a:rPr>
              <a:t>с детьми, сопровождая речь </a:t>
            </a:r>
            <a:r>
              <a:rPr lang="ru-RU" sz="2400" dirty="0" smtClean="0">
                <a:latin typeface="Times New Roman" panose="02020603050405020304" pitchFamily="18" charset="0"/>
                <a:cs typeface="Times New Roman" panose="02020603050405020304" pitchFamily="18" charset="0"/>
              </a:rPr>
              <a:t>хлопками</a:t>
            </a:r>
            <a:br>
              <a:rPr lang="ru-RU" sz="2400" dirty="0" smtClean="0">
                <a:latin typeface="Times New Roman" panose="02020603050405020304" pitchFamily="18" charset="0"/>
                <a:cs typeface="Times New Roman" panose="02020603050405020304" pitchFamily="18" charset="0"/>
              </a:rPr>
            </a:br>
            <a:r>
              <a:rPr lang="ru-RU" sz="2400" dirty="0" smtClean="0">
                <a:latin typeface="Times New Roman" panose="02020603050405020304" pitchFamily="18" charset="0"/>
                <a:cs typeface="Times New Roman" panose="02020603050405020304" pitchFamily="18" charset="0"/>
              </a:rPr>
              <a:t> </a:t>
            </a:r>
            <a:r>
              <a:rPr lang="ru-RU" sz="2400" dirty="0">
                <a:latin typeface="Times New Roman" panose="02020603050405020304" pitchFamily="18" charset="0"/>
                <a:cs typeface="Times New Roman" panose="02020603050405020304" pitchFamily="18" charset="0"/>
              </a:rPr>
              <a:t>(на каждую строчку — четыре хлопка).</a:t>
            </a:r>
          </a:p>
        </p:txBody>
      </p:sp>
    </p:spTree>
    <p:extLst>
      <p:ext uri="{BB962C8B-B14F-4D97-AF65-F5344CB8AC3E}">
        <p14:creationId xmlns:p14="http://schemas.microsoft.com/office/powerpoint/2010/main" val="1809572374"/>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descr="C:\Users\user\Desktop\0001-002-.jp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0" y="514"/>
            <a:ext cx="9144000" cy="6856972"/>
          </a:xfrm>
          <a:prstGeom prst="rect">
            <a:avLst/>
          </a:prstGeom>
          <a:noFill/>
          <a:extLst>
            <a:ext uri="{909E8E84-426E-40DD-AFC4-6F175D3DCCD1}">
              <a14:hiddenFill xmlns:a14="http://schemas.microsoft.com/office/drawing/2010/main">
                <a:solidFill>
                  <a:srgbClr val="FFFFFF"/>
                </a:solidFill>
              </a14:hiddenFill>
            </a:ext>
          </a:extLst>
        </p:spPr>
      </p:pic>
      <p:sp>
        <p:nvSpPr>
          <p:cNvPr id="4" name="Заголовок 3"/>
          <p:cNvSpPr>
            <a:spLocks noGrp="1"/>
          </p:cNvSpPr>
          <p:nvPr>
            <p:ph type="title"/>
          </p:nvPr>
        </p:nvSpPr>
        <p:spPr>
          <a:xfrm>
            <a:off x="755576" y="836712"/>
            <a:ext cx="7560840" cy="5184576"/>
          </a:xfrm>
        </p:spPr>
        <p:txBody>
          <a:bodyPr>
            <a:normAutofit/>
          </a:bodyPr>
          <a:lstStyle/>
          <a:p>
            <a:pPr algn="l">
              <a:lnSpc>
                <a:spcPct val="150000"/>
              </a:lnSpc>
            </a:pPr>
            <a:r>
              <a:rPr lang="ru-RU" sz="2800" b="1" dirty="0" smtClean="0">
                <a:latin typeface="Times New Roman" panose="02020603050405020304" pitchFamily="18" charset="0"/>
                <a:cs typeface="Times New Roman" panose="02020603050405020304" pitchFamily="18" charset="0"/>
              </a:rPr>
              <a:t>                                </a:t>
            </a:r>
            <a:r>
              <a:rPr lang="ru-RU" sz="3600" b="1" dirty="0" smtClean="0">
                <a:latin typeface="Times New Roman" panose="02020603050405020304" pitchFamily="18" charset="0"/>
                <a:cs typeface="Times New Roman" panose="02020603050405020304" pitchFamily="18" charset="0"/>
              </a:rPr>
              <a:t>Снежок</a:t>
            </a:r>
            <a:r>
              <a:rPr lang="ru-RU" sz="2000" dirty="0">
                <a:latin typeface="Times New Roman" panose="02020603050405020304" pitchFamily="18" charset="0"/>
                <a:cs typeface="Times New Roman" panose="02020603050405020304" pitchFamily="18" charset="0"/>
              </a:rPr>
              <a:t/>
            </a:r>
            <a:br>
              <a:rPr lang="ru-RU" sz="2000" dirty="0">
                <a:latin typeface="Times New Roman" panose="02020603050405020304" pitchFamily="18" charset="0"/>
                <a:cs typeface="Times New Roman" panose="02020603050405020304" pitchFamily="18" charset="0"/>
              </a:rPr>
            </a:br>
            <a:r>
              <a:rPr lang="ru-RU" sz="2000" dirty="0" smtClean="0">
                <a:latin typeface="Times New Roman" panose="02020603050405020304" pitchFamily="18" charset="0"/>
                <a:cs typeface="Times New Roman" panose="02020603050405020304" pitchFamily="18" charset="0"/>
              </a:rPr>
              <a:t>Раз</a:t>
            </a:r>
            <a:r>
              <a:rPr lang="ru-RU" sz="2000" dirty="0">
                <a:latin typeface="Times New Roman" panose="02020603050405020304" pitchFamily="18" charset="0"/>
                <a:cs typeface="Times New Roman" panose="02020603050405020304" pitchFamily="18" charset="0"/>
              </a:rPr>
              <a:t>, два, три, четыре</a:t>
            </a:r>
            <a:r>
              <a:rPr lang="ru-RU" sz="2000" dirty="0" smtClean="0">
                <a:latin typeface="Times New Roman" panose="02020603050405020304" pitchFamily="18" charset="0"/>
                <a:cs typeface="Times New Roman" panose="02020603050405020304" pitchFamily="18" charset="0"/>
              </a:rPr>
              <a:t>.</a:t>
            </a:r>
            <a:r>
              <a:rPr lang="ru-RU" sz="2000" dirty="0">
                <a:latin typeface="Times New Roman" panose="02020603050405020304" pitchFamily="18" charset="0"/>
                <a:cs typeface="Times New Roman" panose="02020603050405020304" pitchFamily="18" charset="0"/>
              </a:rPr>
              <a:t/>
            </a:r>
            <a:br>
              <a:rPr lang="ru-RU" sz="2000" dirty="0">
                <a:latin typeface="Times New Roman" panose="02020603050405020304" pitchFamily="18" charset="0"/>
                <a:cs typeface="Times New Roman" panose="02020603050405020304" pitchFamily="18" charset="0"/>
              </a:rPr>
            </a:br>
            <a:r>
              <a:rPr lang="ru-RU" sz="2000" dirty="0">
                <a:latin typeface="Times New Roman" panose="02020603050405020304" pitchFamily="18" charset="0"/>
                <a:cs typeface="Times New Roman" panose="02020603050405020304" pitchFamily="18" charset="0"/>
              </a:rPr>
              <a:t>Мы с тобой снежок лепили. </a:t>
            </a:r>
            <a:r>
              <a:rPr lang="ru-RU" sz="2000" dirty="0" smtClean="0">
                <a:latin typeface="Times New Roman" panose="02020603050405020304" pitchFamily="18" charset="0"/>
                <a:cs typeface="Times New Roman" panose="02020603050405020304" pitchFamily="18" charset="0"/>
              </a:rPr>
              <a:t>               Имитируют </a:t>
            </a:r>
            <a:r>
              <a:rPr lang="ru-RU" sz="2000" dirty="0">
                <a:latin typeface="Times New Roman" panose="02020603050405020304" pitchFamily="18" charset="0"/>
                <a:cs typeface="Times New Roman" panose="02020603050405020304" pitchFamily="18" charset="0"/>
              </a:rPr>
              <a:t>лепку снежка</a:t>
            </a:r>
            <a:r>
              <a:rPr lang="ru-RU" sz="2000" dirty="0" smtClean="0">
                <a:latin typeface="Times New Roman" panose="02020603050405020304" pitchFamily="18" charset="0"/>
                <a:cs typeface="Times New Roman" panose="02020603050405020304" pitchFamily="18" charset="0"/>
              </a:rPr>
              <a:t>.</a:t>
            </a:r>
            <a:r>
              <a:rPr lang="ru-RU" sz="2000" dirty="0">
                <a:latin typeface="Times New Roman" panose="02020603050405020304" pitchFamily="18" charset="0"/>
                <a:cs typeface="Times New Roman" panose="02020603050405020304" pitchFamily="18" charset="0"/>
              </a:rPr>
              <a:t/>
            </a:r>
            <a:br>
              <a:rPr lang="ru-RU" sz="2000" dirty="0">
                <a:latin typeface="Times New Roman" panose="02020603050405020304" pitchFamily="18" charset="0"/>
                <a:cs typeface="Times New Roman" panose="02020603050405020304" pitchFamily="18" charset="0"/>
              </a:rPr>
            </a:br>
            <a:r>
              <a:rPr lang="ru-RU" sz="2000" dirty="0">
                <a:latin typeface="Times New Roman" panose="02020603050405020304" pitchFamily="18" charset="0"/>
                <a:cs typeface="Times New Roman" panose="02020603050405020304" pitchFamily="18" charset="0"/>
              </a:rPr>
              <a:t>Круглый, крепкий, очень гладкий, </a:t>
            </a:r>
            <a:r>
              <a:rPr lang="ru-RU" sz="2000" dirty="0" smtClean="0">
                <a:latin typeface="Times New Roman" panose="02020603050405020304" pitchFamily="18" charset="0"/>
                <a:cs typeface="Times New Roman" panose="02020603050405020304" pitchFamily="18" charset="0"/>
              </a:rPr>
              <a:t>    Рисуют </a:t>
            </a:r>
            <a:r>
              <a:rPr lang="ru-RU" sz="2000" dirty="0">
                <a:latin typeface="Times New Roman" panose="02020603050405020304" pitchFamily="18" charset="0"/>
                <a:cs typeface="Times New Roman" panose="02020603050405020304" pitchFamily="18" charset="0"/>
              </a:rPr>
              <a:t>в воздухе круг</a:t>
            </a:r>
            <a:r>
              <a:rPr lang="ru-RU" sz="2000" dirty="0" smtClean="0">
                <a:latin typeface="Times New Roman" panose="02020603050405020304" pitchFamily="18" charset="0"/>
                <a:cs typeface="Times New Roman" panose="02020603050405020304" pitchFamily="18" charset="0"/>
              </a:rPr>
              <a:t>.</a:t>
            </a:r>
            <a:r>
              <a:rPr lang="ru-RU" sz="2000" dirty="0">
                <a:latin typeface="Times New Roman" panose="02020603050405020304" pitchFamily="18" charset="0"/>
                <a:cs typeface="Times New Roman" panose="02020603050405020304" pitchFamily="18" charset="0"/>
              </a:rPr>
              <a:t/>
            </a:r>
            <a:br>
              <a:rPr lang="ru-RU" sz="2000" dirty="0">
                <a:latin typeface="Times New Roman" panose="02020603050405020304" pitchFamily="18" charset="0"/>
                <a:cs typeface="Times New Roman" panose="02020603050405020304" pitchFamily="18" charset="0"/>
              </a:rPr>
            </a:br>
            <a:r>
              <a:rPr lang="ru-RU" sz="2000" dirty="0">
                <a:latin typeface="Times New Roman" panose="02020603050405020304" pitchFamily="18" charset="0"/>
                <a:cs typeface="Times New Roman" panose="02020603050405020304" pitchFamily="18" charset="0"/>
              </a:rPr>
              <a:t>Но совсем-совсем не сладкий</a:t>
            </a:r>
            <a:r>
              <a:rPr lang="ru-RU" sz="2000" dirty="0" smtClean="0">
                <a:latin typeface="Times New Roman" panose="02020603050405020304" pitchFamily="18" charset="0"/>
                <a:cs typeface="Times New Roman" panose="02020603050405020304" pitchFamily="18" charset="0"/>
              </a:rPr>
              <a:t>.           Грозят </a:t>
            </a:r>
            <a:r>
              <a:rPr lang="ru-RU" sz="2000" dirty="0">
                <a:latin typeface="Times New Roman" panose="02020603050405020304" pitchFamily="18" charset="0"/>
                <a:cs typeface="Times New Roman" panose="02020603050405020304" pitchFamily="18" charset="0"/>
              </a:rPr>
              <a:t>указательным </a:t>
            </a:r>
            <a:r>
              <a:rPr lang="ru-RU" sz="2000" dirty="0" smtClean="0">
                <a:latin typeface="Times New Roman" panose="02020603050405020304" pitchFamily="18" charset="0"/>
                <a:cs typeface="Times New Roman" panose="02020603050405020304" pitchFamily="18" charset="0"/>
              </a:rPr>
              <a:t>пальцем</a:t>
            </a:r>
            <a:r>
              <a:rPr lang="ru-RU" sz="2000" dirty="0">
                <a:latin typeface="Times New Roman" panose="02020603050405020304" pitchFamily="18" charset="0"/>
                <a:cs typeface="Times New Roman" panose="02020603050405020304" pitchFamily="18" charset="0"/>
              </a:rPr>
              <a:t/>
            </a:r>
            <a:br>
              <a:rPr lang="ru-RU" sz="2000" dirty="0">
                <a:latin typeface="Times New Roman" panose="02020603050405020304" pitchFamily="18" charset="0"/>
                <a:cs typeface="Times New Roman" panose="02020603050405020304" pitchFamily="18" charset="0"/>
              </a:rPr>
            </a:br>
            <a:r>
              <a:rPr lang="ru-RU" sz="2000" dirty="0">
                <a:latin typeface="Times New Roman" panose="02020603050405020304" pitchFamily="18" charset="0"/>
                <a:cs typeface="Times New Roman" panose="02020603050405020304" pitchFamily="18" charset="0"/>
              </a:rPr>
              <a:t>Раз — подбросим, </a:t>
            </a:r>
            <a:r>
              <a:rPr lang="ru-RU" sz="2000" dirty="0" smtClean="0">
                <a:latin typeface="Times New Roman" panose="02020603050405020304" pitchFamily="18" charset="0"/>
                <a:cs typeface="Times New Roman" panose="02020603050405020304" pitchFamily="18" charset="0"/>
              </a:rPr>
              <a:t>                              Поднимают </a:t>
            </a:r>
            <a:r>
              <a:rPr lang="ru-RU" sz="2000" dirty="0">
                <a:latin typeface="Times New Roman" panose="02020603050405020304" pitchFamily="18" charset="0"/>
                <a:cs typeface="Times New Roman" panose="02020603050405020304" pitchFamily="18" charset="0"/>
              </a:rPr>
              <a:t>руки</a:t>
            </a:r>
            <a:r>
              <a:rPr lang="ru-RU" sz="2000" dirty="0" smtClean="0">
                <a:latin typeface="Times New Roman" panose="02020603050405020304" pitchFamily="18" charset="0"/>
                <a:cs typeface="Times New Roman" panose="02020603050405020304" pitchFamily="18" charset="0"/>
              </a:rPr>
              <a:t>.</a:t>
            </a:r>
            <a:r>
              <a:rPr lang="ru-RU" sz="2000" dirty="0">
                <a:latin typeface="Times New Roman" panose="02020603050405020304" pitchFamily="18" charset="0"/>
                <a:cs typeface="Times New Roman" panose="02020603050405020304" pitchFamily="18" charset="0"/>
              </a:rPr>
              <a:t/>
            </a:r>
            <a:br>
              <a:rPr lang="ru-RU" sz="2000" dirty="0">
                <a:latin typeface="Times New Roman" panose="02020603050405020304" pitchFamily="18" charset="0"/>
                <a:cs typeface="Times New Roman" panose="02020603050405020304" pitchFamily="18" charset="0"/>
              </a:rPr>
            </a:br>
            <a:r>
              <a:rPr lang="ru-RU" sz="2000" dirty="0">
                <a:latin typeface="Times New Roman" panose="02020603050405020304" pitchFamily="18" charset="0"/>
                <a:cs typeface="Times New Roman" panose="02020603050405020304" pitchFamily="18" charset="0"/>
              </a:rPr>
              <a:t>Два — поймаем, </a:t>
            </a:r>
            <a:r>
              <a:rPr lang="ru-RU" sz="2000" dirty="0" smtClean="0">
                <a:latin typeface="Times New Roman" panose="02020603050405020304" pitchFamily="18" charset="0"/>
                <a:cs typeface="Times New Roman" panose="02020603050405020304" pitchFamily="18" charset="0"/>
              </a:rPr>
              <a:t>                                 Опускают </a:t>
            </a:r>
            <a:r>
              <a:rPr lang="ru-RU" sz="2000" dirty="0">
                <a:latin typeface="Times New Roman" panose="02020603050405020304" pitchFamily="18" charset="0"/>
                <a:cs typeface="Times New Roman" panose="02020603050405020304" pitchFamily="18" charset="0"/>
              </a:rPr>
              <a:t>руки</a:t>
            </a:r>
            <a:r>
              <a:rPr lang="ru-RU" sz="2000" dirty="0" smtClean="0">
                <a:latin typeface="Times New Roman" panose="02020603050405020304" pitchFamily="18" charset="0"/>
                <a:cs typeface="Times New Roman" panose="02020603050405020304" pitchFamily="18" charset="0"/>
              </a:rPr>
              <a:t>.</a:t>
            </a:r>
            <a:r>
              <a:rPr lang="ru-RU" sz="2000" dirty="0">
                <a:latin typeface="Times New Roman" panose="02020603050405020304" pitchFamily="18" charset="0"/>
                <a:cs typeface="Times New Roman" panose="02020603050405020304" pitchFamily="18" charset="0"/>
              </a:rPr>
              <a:t/>
            </a:r>
            <a:br>
              <a:rPr lang="ru-RU" sz="2000" dirty="0">
                <a:latin typeface="Times New Roman" panose="02020603050405020304" pitchFamily="18" charset="0"/>
                <a:cs typeface="Times New Roman" panose="02020603050405020304" pitchFamily="18" charset="0"/>
              </a:rPr>
            </a:br>
            <a:r>
              <a:rPr lang="ru-RU" sz="2000" dirty="0">
                <a:latin typeface="Times New Roman" panose="02020603050405020304" pitchFamily="18" charset="0"/>
                <a:cs typeface="Times New Roman" panose="02020603050405020304" pitchFamily="18" charset="0"/>
              </a:rPr>
              <a:t>Три — уроним, </a:t>
            </a:r>
            <a:r>
              <a:rPr lang="ru-RU" sz="2000" dirty="0" smtClean="0">
                <a:latin typeface="Times New Roman" panose="02020603050405020304" pitchFamily="18" charset="0"/>
                <a:cs typeface="Times New Roman" panose="02020603050405020304" pitchFamily="18" charset="0"/>
              </a:rPr>
              <a:t>                     Наклоняются</a:t>
            </a:r>
            <a:r>
              <a:rPr lang="ru-RU" sz="2000" dirty="0">
                <a:latin typeface="Times New Roman" panose="02020603050405020304" pitchFamily="18" charset="0"/>
                <a:cs typeface="Times New Roman" panose="02020603050405020304" pitchFamily="18" charset="0"/>
              </a:rPr>
              <a:t>, </a:t>
            </a:r>
            <a:r>
              <a:rPr lang="ru-RU" sz="2000" dirty="0" smtClean="0">
                <a:latin typeface="Times New Roman" panose="02020603050405020304" pitchFamily="18" charset="0"/>
                <a:cs typeface="Times New Roman" panose="02020603050405020304" pitchFamily="18" charset="0"/>
              </a:rPr>
              <a:t>дотрагиваются до пола</a:t>
            </a:r>
            <a:r>
              <a:rPr lang="ru-RU" sz="2000" dirty="0">
                <a:latin typeface="Times New Roman" panose="02020603050405020304" pitchFamily="18" charset="0"/>
                <a:cs typeface="Times New Roman" panose="02020603050405020304" pitchFamily="18" charset="0"/>
              </a:rPr>
              <a:t/>
            </a:r>
            <a:br>
              <a:rPr lang="ru-RU" sz="2000" dirty="0">
                <a:latin typeface="Times New Roman" panose="02020603050405020304" pitchFamily="18" charset="0"/>
                <a:cs typeface="Times New Roman" panose="02020603050405020304" pitchFamily="18" charset="0"/>
              </a:rPr>
            </a:br>
            <a:r>
              <a:rPr lang="ru-RU" sz="2000" dirty="0">
                <a:latin typeface="Times New Roman" panose="02020603050405020304" pitchFamily="18" charset="0"/>
                <a:cs typeface="Times New Roman" panose="02020603050405020304" pitchFamily="18" charset="0"/>
              </a:rPr>
              <a:t>И сломаем. </a:t>
            </a:r>
            <a:r>
              <a:rPr lang="ru-RU" sz="2000" dirty="0" smtClean="0">
                <a:latin typeface="Times New Roman" panose="02020603050405020304" pitchFamily="18" charset="0"/>
                <a:cs typeface="Times New Roman" panose="02020603050405020304" pitchFamily="18" charset="0"/>
              </a:rPr>
              <a:t>                                           Подпрыгивают.</a:t>
            </a:r>
            <a:endParaRPr lang="ru-RU"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89324676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descr="C:\Users\user\Desktop\0001-002-.jp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0" y="514"/>
            <a:ext cx="9144000" cy="6856972"/>
          </a:xfrm>
          <a:prstGeom prst="rect">
            <a:avLst/>
          </a:prstGeom>
          <a:noFill/>
          <a:extLst>
            <a:ext uri="{909E8E84-426E-40DD-AFC4-6F175D3DCCD1}">
              <a14:hiddenFill xmlns:a14="http://schemas.microsoft.com/office/drawing/2010/main">
                <a:solidFill>
                  <a:srgbClr val="FFFFFF"/>
                </a:solidFill>
              </a14:hiddenFill>
            </a:ext>
          </a:extLst>
        </p:spPr>
      </p:pic>
      <p:sp>
        <p:nvSpPr>
          <p:cNvPr id="4" name="Заголовок 3"/>
          <p:cNvSpPr>
            <a:spLocks noGrp="1"/>
          </p:cNvSpPr>
          <p:nvPr>
            <p:ph type="title"/>
          </p:nvPr>
        </p:nvSpPr>
        <p:spPr>
          <a:xfrm>
            <a:off x="755576" y="836712"/>
            <a:ext cx="7920880" cy="5328592"/>
          </a:xfrm>
        </p:spPr>
        <p:txBody>
          <a:bodyPr>
            <a:normAutofit/>
          </a:bodyPr>
          <a:lstStyle/>
          <a:p>
            <a:pPr algn="l">
              <a:lnSpc>
                <a:spcPct val="150000"/>
              </a:lnSpc>
            </a:pPr>
            <a:r>
              <a:rPr lang="ru-RU" sz="2800" b="1" dirty="0" smtClean="0">
                <a:latin typeface="Times New Roman" panose="02020603050405020304" pitchFamily="18" charset="0"/>
                <a:cs typeface="Times New Roman" panose="02020603050405020304" pitchFamily="18" charset="0"/>
              </a:rPr>
              <a:t>                          Тема: «Мое тело»</a:t>
            </a:r>
            <a:r>
              <a:rPr lang="ru-RU" sz="2000" b="1" dirty="0">
                <a:latin typeface="Times New Roman" panose="02020603050405020304" pitchFamily="18" charset="0"/>
                <a:cs typeface="Times New Roman" panose="02020603050405020304" pitchFamily="18" charset="0"/>
              </a:rPr>
              <a:t/>
            </a:r>
            <a:br>
              <a:rPr lang="ru-RU" sz="2000" b="1" dirty="0">
                <a:latin typeface="Times New Roman" panose="02020603050405020304" pitchFamily="18" charset="0"/>
                <a:cs typeface="Times New Roman" panose="02020603050405020304" pitchFamily="18" charset="0"/>
              </a:rPr>
            </a:br>
            <a:r>
              <a:rPr lang="ru-RU" sz="2000" dirty="0" smtClean="0">
                <a:latin typeface="Times New Roman" panose="02020603050405020304" pitchFamily="18" charset="0"/>
                <a:cs typeface="Times New Roman" panose="02020603050405020304" pitchFamily="18" charset="0"/>
              </a:rPr>
              <a:t>У </a:t>
            </a:r>
            <a:r>
              <a:rPr lang="ru-RU" sz="2000" dirty="0">
                <a:latin typeface="Times New Roman" panose="02020603050405020304" pitchFamily="18" charset="0"/>
                <a:cs typeface="Times New Roman" panose="02020603050405020304" pitchFamily="18" charset="0"/>
              </a:rPr>
              <a:t>меня, </a:t>
            </a:r>
            <a:r>
              <a:rPr lang="ru-RU" sz="2000" dirty="0" smtClean="0">
                <a:latin typeface="Times New Roman" panose="02020603050405020304" pitchFamily="18" charset="0"/>
                <a:cs typeface="Times New Roman" panose="02020603050405020304" pitchFamily="18" charset="0"/>
              </a:rPr>
              <a:t>                         Показывают </a:t>
            </a:r>
            <a:r>
              <a:rPr lang="ru-RU" sz="2000" dirty="0">
                <a:latin typeface="Times New Roman" panose="02020603050405020304" pitchFamily="18" charset="0"/>
                <a:cs typeface="Times New Roman" panose="02020603050405020304" pitchFamily="18" charset="0"/>
              </a:rPr>
              <a:t>руками на </a:t>
            </a:r>
            <a:r>
              <a:rPr lang="ru-RU" sz="2000" dirty="0" smtClean="0">
                <a:latin typeface="Times New Roman" panose="02020603050405020304" pitchFamily="18" charset="0"/>
                <a:cs typeface="Times New Roman" panose="02020603050405020304" pitchFamily="18" charset="0"/>
              </a:rPr>
              <a:t>себя</a:t>
            </a:r>
            <a:r>
              <a:rPr lang="ru-RU" sz="2000" dirty="0">
                <a:latin typeface="Times New Roman" panose="02020603050405020304" pitchFamily="18" charset="0"/>
                <a:cs typeface="Times New Roman" panose="02020603050405020304" pitchFamily="18" charset="0"/>
              </a:rPr>
              <a:t/>
            </a:r>
            <a:br>
              <a:rPr lang="ru-RU" sz="2000" dirty="0">
                <a:latin typeface="Times New Roman" panose="02020603050405020304" pitchFamily="18" charset="0"/>
                <a:cs typeface="Times New Roman" panose="02020603050405020304" pitchFamily="18" charset="0"/>
              </a:rPr>
            </a:br>
            <a:r>
              <a:rPr lang="ru-RU" sz="2000" dirty="0">
                <a:latin typeface="Times New Roman" panose="02020603050405020304" pitchFamily="18" charset="0"/>
                <a:cs typeface="Times New Roman" panose="02020603050405020304" pitchFamily="18" charset="0"/>
              </a:rPr>
              <a:t>У тебя </a:t>
            </a:r>
            <a:r>
              <a:rPr lang="ru-RU" sz="2000" dirty="0" smtClean="0">
                <a:latin typeface="Times New Roman" panose="02020603050405020304" pitchFamily="18" charset="0"/>
                <a:cs typeface="Times New Roman" panose="02020603050405020304" pitchFamily="18" charset="0"/>
              </a:rPr>
              <a:t>                          Разводят </a:t>
            </a:r>
            <a:r>
              <a:rPr lang="ru-RU" sz="2000" dirty="0">
                <a:latin typeface="Times New Roman" panose="02020603050405020304" pitchFamily="18" charset="0"/>
                <a:cs typeface="Times New Roman" panose="02020603050405020304" pitchFamily="18" charset="0"/>
              </a:rPr>
              <a:t>руки, показывая на </a:t>
            </a:r>
            <a:r>
              <a:rPr lang="ru-RU" sz="2000" dirty="0" smtClean="0">
                <a:latin typeface="Times New Roman" panose="02020603050405020304" pitchFamily="18" charset="0"/>
                <a:cs typeface="Times New Roman" panose="02020603050405020304" pitchFamily="18" charset="0"/>
              </a:rPr>
              <a:t>соседей</a:t>
            </a:r>
            <a:r>
              <a:rPr lang="ru-RU" sz="2000" dirty="0">
                <a:latin typeface="Times New Roman" panose="02020603050405020304" pitchFamily="18" charset="0"/>
                <a:cs typeface="Times New Roman" panose="02020603050405020304" pitchFamily="18" charset="0"/>
              </a:rPr>
              <a:t/>
            </a:r>
            <a:br>
              <a:rPr lang="ru-RU" sz="2000" dirty="0">
                <a:latin typeface="Times New Roman" panose="02020603050405020304" pitchFamily="18" charset="0"/>
                <a:cs typeface="Times New Roman" panose="02020603050405020304" pitchFamily="18" charset="0"/>
              </a:rPr>
            </a:br>
            <a:r>
              <a:rPr lang="ru-RU" sz="2000" dirty="0">
                <a:latin typeface="Times New Roman" panose="02020603050405020304" pitchFamily="18" charset="0"/>
                <a:cs typeface="Times New Roman" panose="02020603050405020304" pitchFamily="18" charset="0"/>
              </a:rPr>
              <a:t>Блестящие глазки, </a:t>
            </a:r>
            <a:r>
              <a:rPr lang="ru-RU" sz="2000" dirty="0" smtClean="0">
                <a:latin typeface="Times New Roman" panose="02020603050405020304" pitchFamily="18" charset="0"/>
                <a:cs typeface="Times New Roman" panose="02020603050405020304" pitchFamily="18" charset="0"/>
              </a:rPr>
              <a:t>      Показывают глазки</a:t>
            </a:r>
            <a:r>
              <a:rPr lang="ru-RU" sz="2000" dirty="0">
                <a:latin typeface="Times New Roman" panose="02020603050405020304" pitchFamily="18" charset="0"/>
                <a:cs typeface="Times New Roman" panose="02020603050405020304" pitchFamily="18" charset="0"/>
              </a:rPr>
              <a:t/>
            </a:r>
            <a:br>
              <a:rPr lang="ru-RU" sz="2000" dirty="0">
                <a:latin typeface="Times New Roman" panose="02020603050405020304" pitchFamily="18" charset="0"/>
                <a:cs typeface="Times New Roman" panose="02020603050405020304" pitchFamily="18" charset="0"/>
              </a:rPr>
            </a:br>
            <a:r>
              <a:rPr lang="ru-RU" sz="2000" dirty="0">
                <a:latin typeface="Times New Roman" panose="02020603050405020304" pitchFamily="18" charset="0"/>
                <a:cs typeface="Times New Roman" panose="02020603050405020304" pitchFamily="18" charset="0"/>
              </a:rPr>
              <a:t>У меня, у тебя — чистые ушки. </a:t>
            </a:r>
            <a:r>
              <a:rPr lang="ru-RU" sz="2000" dirty="0" smtClean="0">
                <a:latin typeface="Times New Roman" panose="02020603050405020304" pitchFamily="18" charset="0"/>
                <a:cs typeface="Times New Roman" panose="02020603050405020304" pitchFamily="18" charset="0"/>
              </a:rPr>
              <a:t>                              Показывают ушки</a:t>
            </a:r>
            <a:r>
              <a:rPr lang="ru-RU" sz="2000" dirty="0">
                <a:latin typeface="Times New Roman" panose="02020603050405020304" pitchFamily="18" charset="0"/>
                <a:cs typeface="Times New Roman" panose="02020603050405020304" pitchFamily="18" charset="0"/>
              </a:rPr>
              <a:t/>
            </a:r>
            <a:br>
              <a:rPr lang="ru-RU" sz="2000" dirty="0">
                <a:latin typeface="Times New Roman" panose="02020603050405020304" pitchFamily="18" charset="0"/>
                <a:cs typeface="Times New Roman" panose="02020603050405020304" pitchFamily="18" charset="0"/>
              </a:rPr>
            </a:br>
            <a:r>
              <a:rPr lang="ru-RU" sz="2000" dirty="0">
                <a:latin typeface="Times New Roman" panose="02020603050405020304" pitchFamily="18" charset="0"/>
                <a:cs typeface="Times New Roman" panose="02020603050405020304" pitchFamily="18" charset="0"/>
              </a:rPr>
              <a:t>Мы с тобой, мы с тобой хлопаем в ладошки. </a:t>
            </a:r>
            <a:r>
              <a:rPr lang="ru-RU" sz="2000" dirty="0" smtClean="0">
                <a:latin typeface="Times New Roman" panose="02020603050405020304" pitchFamily="18" charset="0"/>
                <a:cs typeface="Times New Roman" panose="02020603050405020304" pitchFamily="18" charset="0"/>
              </a:rPr>
              <a:t>        Хлопают </a:t>
            </a:r>
            <a:r>
              <a:rPr lang="ru-RU" sz="2000" dirty="0">
                <a:latin typeface="Times New Roman" panose="02020603050405020304" pitchFamily="18" charset="0"/>
                <a:cs typeface="Times New Roman" panose="02020603050405020304" pitchFamily="18" charset="0"/>
              </a:rPr>
              <a:t>в </a:t>
            </a:r>
            <a:r>
              <a:rPr lang="ru-RU" sz="2000" dirty="0" smtClean="0">
                <a:latin typeface="Times New Roman" panose="02020603050405020304" pitchFamily="18" charset="0"/>
                <a:cs typeface="Times New Roman" panose="02020603050405020304" pitchFamily="18" charset="0"/>
              </a:rPr>
              <a:t>ладоши</a:t>
            </a:r>
            <a:r>
              <a:rPr lang="ru-RU" sz="2000" dirty="0">
                <a:latin typeface="Times New Roman" panose="02020603050405020304" pitchFamily="18" charset="0"/>
                <a:cs typeface="Times New Roman" panose="02020603050405020304" pitchFamily="18" charset="0"/>
              </a:rPr>
              <a:t/>
            </a:r>
            <a:br>
              <a:rPr lang="ru-RU" sz="2000" dirty="0">
                <a:latin typeface="Times New Roman" panose="02020603050405020304" pitchFamily="18" charset="0"/>
                <a:cs typeface="Times New Roman" panose="02020603050405020304" pitchFamily="18" charset="0"/>
              </a:rPr>
            </a:br>
            <a:r>
              <a:rPr lang="ru-RU" sz="2000" dirty="0">
                <a:latin typeface="Times New Roman" panose="02020603050405020304" pitchFamily="18" charset="0"/>
                <a:cs typeface="Times New Roman" panose="02020603050405020304" pitchFamily="18" charset="0"/>
              </a:rPr>
              <a:t>Мы с тобой, мы с тобой прыгаем на ножке. </a:t>
            </a:r>
            <a:r>
              <a:rPr lang="ru-RU" sz="2000" dirty="0" smtClean="0">
                <a:latin typeface="Times New Roman" panose="02020603050405020304" pitchFamily="18" charset="0"/>
                <a:cs typeface="Times New Roman" panose="02020603050405020304" pitchFamily="18" charset="0"/>
              </a:rPr>
              <a:t>          Прыгают </a:t>
            </a:r>
            <a:r>
              <a:rPr lang="ru-RU" sz="2000" dirty="0">
                <a:latin typeface="Times New Roman" panose="02020603050405020304" pitchFamily="18" charset="0"/>
                <a:cs typeface="Times New Roman" panose="02020603050405020304" pitchFamily="18" charset="0"/>
              </a:rPr>
              <a:t>на </a:t>
            </a:r>
            <a:r>
              <a:rPr lang="ru-RU" sz="2000" dirty="0" smtClean="0">
                <a:latin typeface="Times New Roman" panose="02020603050405020304" pitchFamily="18" charset="0"/>
                <a:cs typeface="Times New Roman" panose="02020603050405020304" pitchFamily="18" charset="0"/>
              </a:rPr>
              <a:t>месте</a:t>
            </a:r>
            <a:r>
              <a:rPr lang="ru-RU" sz="2000" dirty="0">
                <a:latin typeface="Times New Roman" panose="02020603050405020304" pitchFamily="18" charset="0"/>
                <a:cs typeface="Times New Roman" panose="02020603050405020304" pitchFamily="18" charset="0"/>
              </a:rPr>
              <a:t/>
            </a:r>
            <a:br>
              <a:rPr lang="ru-RU" sz="2000" dirty="0">
                <a:latin typeface="Times New Roman" panose="02020603050405020304" pitchFamily="18" charset="0"/>
                <a:cs typeface="Times New Roman" panose="02020603050405020304" pitchFamily="18" charset="0"/>
              </a:rPr>
            </a:br>
            <a:r>
              <a:rPr lang="ru-RU" sz="2000" dirty="0">
                <a:latin typeface="Times New Roman" panose="02020603050405020304" pitchFamily="18" charset="0"/>
                <a:cs typeface="Times New Roman" panose="02020603050405020304" pitchFamily="18" charset="0"/>
              </a:rPr>
              <a:t>У меня, у тебя аленькие губки, </a:t>
            </a:r>
            <a:r>
              <a:rPr lang="ru-RU" sz="2000" dirty="0" smtClean="0">
                <a:latin typeface="Times New Roman" panose="02020603050405020304" pitchFamily="18" charset="0"/>
                <a:cs typeface="Times New Roman" panose="02020603050405020304" pitchFamily="18" charset="0"/>
              </a:rPr>
              <a:t>                               Показывают глазки</a:t>
            </a:r>
            <a:r>
              <a:rPr lang="ru-RU" sz="2000" dirty="0">
                <a:latin typeface="Times New Roman" panose="02020603050405020304" pitchFamily="18" charset="0"/>
                <a:cs typeface="Times New Roman" panose="02020603050405020304" pitchFamily="18" charset="0"/>
              </a:rPr>
              <a:t/>
            </a:r>
            <a:br>
              <a:rPr lang="ru-RU" sz="2000" dirty="0">
                <a:latin typeface="Times New Roman" panose="02020603050405020304" pitchFamily="18" charset="0"/>
                <a:cs typeface="Times New Roman" panose="02020603050405020304" pitchFamily="18" charset="0"/>
              </a:rPr>
            </a:br>
            <a:r>
              <a:rPr lang="ru-RU" sz="2000" dirty="0">
                <a:latin typeface="Times New Roman" panose="02020603050405020304" pitchFamily="18" charset="0"/>
                <a:cs typeface="Times New Roman" panose="02020603050405020304" pitchFamily="18" charset="0"/>
              </a:rPr>
              <a:t>У меня, у тебя розовые щечки</a:t>
            </a:r>
            <a:r>
              <a:rPr lang="ru-RU" sz="2000" dirty="0" smtClean="0">
                <a:latin typeface="Times New Roman" panose="02020603050405020304" pitchFamily="18" charset="0"/>
                <a:cs typeface="Times New Roman" panose="02020603050405020304" pitchFamily="18" charset="0"/>
              </a:rPr>
              <a:t>.</a:t>
            </a:r>
            <a:r>
              <a:rPr lang="ru-RU" sz="2000" dirty="0">
                <a:latin typeface="Times New Roman" panose="02020603050405020304" pitchFamily="18" charset="0"/>
                <a:cs typeface="Times New Roman" panose="02020603050405020304" pitchFamily="18" charset="0"/>
              </a:rPr>
              <a:t/>
            </a:r>
            <a:br>
              <a:rPr lang="ru-RU" sz="2000" dirty="0">
                <a:latin typeface="Times New Roman" panose="02020603050405020304" pitchFamily="18" charset="0"/>
                <a:cs typeface="Times New Roman" panose="02020603050405020304" pitchFamily="18" charset="0"/>
              </a:rPr>
            </a:br>
            <a:r>
              <a:rPr lang="ru-RU" sz="2000" dirty="0">
                <a:latin typeface="Times New Roman" panose="02020603050405020304" pitchFamily="18" charset="0"/>
                <a:cs typeface="Times New Roman" panose="02020603050405020304" pitchFamily="18" charset="0"/>
              </a:rPr>
              <a:t>Мы с тобой, мы с тобой хлопаем в ладошки</a:t>
            </a:r>
            <a:r>
              <a:rPr lang="ru-RU" sz="2000" dirty="0" smtClean="0">
                <a:latin typeface="Times New Roman" panose="02020603050405020304" pitchFamily="18" charset="0"/>
                <a:cs typeface="Times New Roman" panose="02020603050405020304" pitchFamily="18" charset="0"/>
              </a:rPr>
              <a:t>.</a:t>
            </a:r>
            <a:r>
              <a:rPr lang="ru-RU" sz="2000" dirty="0">
                <a:latin typeface="Times New Roman" panose="02020603050405020304" pitchFamily="18" charset="0"/>
                <a:cs typeface="Times New Roman" panose="02020603050405020304" pitchFamily="18" charset="0"/>
              </a:rPr>
              <a:t/>
            </a:r>
            <a:br>
              <a:rPr lang="ru-RU" sz="2000" dirty="0">
                <a:latin typeface="Times New Roman" panose="02020603050405020304" pitchFamily="18" charset="0"/>
                <a:cs typeface="Times New Roman" panose="02020603050405020304" pitchFamily="18" charset="0"/>
              </a:rPr>
            </a:br>
            <a:r>
              <a:rPr lang="ru-RU" sz="2000" dirty="0">
                <a:latin typeface="Times New Roman" panose="02020603050405020304" pitchFamily="18" charset="0"/>
                <a:cs typeface="Times New Roman" panose="02020603050405020304" pitchFamily="18" charset="0"/>
              </a:rPr>
              <a:t>Мы с тобой, мы с тобой прыгаем на ножке.</a:t>
            </a:r>
          </a:p>
        </p:txBody>
      </p:sp>
    </p:spTree>
    <p:extLst>
      <p:ext uri="{BB962C8B-B14F-4D97-AF65-F5344CB8AC3E}">
        <p14:creationId xmlns:p14="http://schemas.microsoft.com/office/powerpoint/2010/main" val="1560966744"/>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descr="C:\Users\user\Desktop\0001-002-.jp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0" y="514"/>
            <a:ext cx="9144000" cy="6856972"/>
          </a:xfrm>
          <a:prstGeom prst="rect">
            <a:avLst/>
          </a:prstGeom>
          <a:noFill/>
          <a:extLst>
            <a:ext uri="{909E8E84-426E-40DD-AFC4-6F175D3DCCD1}">
              <a14:hiddenFill xmlns:a14="http://schemas.microsoft.com/office/drawing/2010/main">
                <a:solidFill>
                  <a:srgbClr val="FFFFFF"/>
                </a:solidFill>
              </a14:hiddenFill>
            </a:ext>
          </a:extLst>
        </p:spPr>
      </p:pic>
      <p:sp>
        <p:nvSpPr>
          <p:cNvPr id="4" name="Заголовок 3"/>
          <p:cNvSpPr>
            <a:spLocks noGrp="1"/>
          </p:cNvSpPr>
          <p:nvPr>
            <p:ph type="title"/>
          </p:nvPr>
        </p:nvSpPr>
        <p:spPr>
          <a:xfrm>
            <a:off x="755576" y="836712"/>
            <a:ext cx="7560840" cy="5184576"/>
          </a:xfrm>
        </p:spPr>
        <p:txBody>
          <a:bodyPr>
            <a:normAutofit/>
          </a:bodyPr>
          <a:lstStyle/>
          <a:p>
            <a:pPr algn="l">
              <a:lnSpc>
                <a:spcPct val="150000"/>
              </a:lnSpc>
            </a:pPr>
            <a:r>
              <a:rPr lang="ru-RU" sz="2800" b="1" dirty="0" smtClean="0">
                <a:latin typeface="Times New Roman" panose="02020603050405020304" pitchFamily="18" charset="0"/>
                <a:cs typeface="Times New Roman" panose="02020603050405020304" pitchFamily="18" charset="0"/>
              </a:rPr>
              <a:t>                 </a:t>
            </a:r>
            <a:r>
              <a:rPr lang="ru-RU" sz="3600" b="1" dirty="0" smtClean="0">
                <a:latin typeface="Times New Roman" panose="02020603050405020304" pitchFamily="18" charset="0"/>
                <a:cs typeface="Times New Roman" panose="02020603050405020304" pitchFamily="18" charset="0"/>
              </a:rPr>
              <a:t>Пропавшие ручки</a:t>
            </a:r>
            <a:r>
              <a:rPr lang="ru-RU" sz="2000" dirty="0">
                <a:latin typeface="Times New Roman" panose="02020603050405020304" pitchFamily="18" charset="0"/>
                <a:cs typeface="Times New Roman" panose="02020603050405020304" pitchFamily="18" charset="0"/>
              </a:rPr>
              <a:t/>
            </a:r>
            <a:br>
              <a:rPr lang="ru-RU" sz="2000" dirty="0">
                <a:latin typeface="Times New Roman" panose="02020603050405020304" pitchFamily="18" charset="0"/>
                <a:cs typeface="Times New Roman" panose="02020603050405020304" pitchFamily="18" charset="0"/>
              </a:rPr>
            </a:br>
            <a:r>
              <a:rPr lang="ru-RU" sz="2000" dirty="0" smtClean="0">
                <a:latin typeface="Times New Roman" panose="02020603050405020304" pitchFamily="18" charset="0"/>
                <a:cs typeface="Times New Roman" panose="02020603050405020304" pitchFamily="18" charset="0"/>
              </a:rPr>
              <a:t>У </a:t>
            </a:r>
            <a:r>
              <a:rPr lang="ru-RU" sz="2000" dirty="0">
                <a:latin typeface="Times New Roman" panose="02020603050405020304" pitchFamily="18" charset="0"/>
                <a:cs typeface="Times New Roman" panose="02020603050405020304" pitchFamily="18" charset="0"/>
              </a:rPr>
              <a:t>меня пропали ручки</a:t>
            </a:r>
            <a:r>
              <a:rPr lang="ru-RU" sz="2000" dirty="0" smtClean="0">
                <a:latin typeface="Times New Roman" panose="02020603050405020304" pitchFamily="18" charset="0"/>
                <a:cs typeface="Times New Roman" panose="02020603050405020304" pitchFamily="18" charset="0"/>
              </a:rPr>
              <a:t>.                  Прячут </a:t>
            </a:r>
            <a:r>
              <a:rPr lang="ru-RU" sz="2000" dirty="0">
                <a:latin typeface="Times New Roman" panose="02020603050405020304" pitchFamily="18" charset="0"/>
                <a:cs typeface="Times New Roman" panose="02020603050405020304" pitchFamily="18" charset="0"/>
              </a:rPr>
              <a:t>руки за спину</a:t>
            </a:r>
            <a:r>
              <a:rPr lang="ru-RU" sz="2000" dirty="0" smtClean="0">
                <a:latin typeface="Times New Roman" panose="02020603050405020304" pitchFamily="18" charset="0"/>
                <a:cs typeface="Times New Roman" panose="02020603050405020304" pitchFamily="18" charset="0"/>
              </a:rPr>
              <a:t>.)</a:t>
            </a:r>
            <a:r>
              <a:rPr lang="ru-RU" sz="2000" dirty="0">
                <a:latin typeface="Times New Roman" panose="02020603050405020304" pitchFamily="18" charset="0"/>
                <a:cs typeface="Times New Roman" panose="02020603050405020304" pitchFamily="18" charset="0"/>
              </a:rPr>
              <a:t/>
            </a:r>
            <a:br>
              <a:rPr lang="ru-RU" sz="2000" dirty="0">
                <a:latin typeface="Times New Roman" panose="02020603050405020304" pitchFamily="18" charset="0"/>
                <a:cs typeface="Times New Roman" panose="02020603050405020304" pitchFamily="18" charset="0"/>
              </a:rPr>
            </a:br>
            <a:r>
              <a:rPr lang="ru-RU" sz="2000" dirty="0">
                <a:latin typeface="Times New Roman" panose="02020603050405020304" pitchFamily="18" charset="0"/>
                <a:cs typeface="Times New Roman" panose="02020603050405020304" pitchFamily="18" charset="0"/>
              </a:rPr>
              <a:t>Где вы, рученьки мои? </a:t>
            </a:r>
            <a:r>
              <a:rPr lang="ru-RU" sz="2000" dirty="0" smtClean="0">
                <a:latin typeface="Times New Roman" panose="02020603050405020304" pitchFamily="18" charset="0"/>
                <a:cs typeface="Times New Roman" panose="02020603050405020304" pitchFamily="18" charset="0"/>
              </a:rPr>
              <a:t>                 Смотрят </a:t>
            </a:r>
            <a:r>
              <a:rPr lang="ru-RU" sz="2000" dirty="0">
                <a:latin typeface="Times New Roman" panose="02020603050405020304" pitchFamily="18" charset="0"/>
                <a:cs typeface="Times New Roman" panose="02020603050405020304" pitchFamily="18" charset="0"/>
              </a:rPr>
              <a:t>по сторонам</a:t>
            </a:r>
            <a:r>
              <a:rPr lang="ru-RU" sz="2000" dirty="0" smtClean="0">
                <a:latin typeface="Times New Roman" panose="02020603050405020304" pitchFamily="18" charset="0"/>
                <a:cs typeface="Times New Roman" panose="02020603050405020304" pitchFamily="18" charset="0"/>
              </a:rPr>
              <a:t>.)</a:t>
            </a:r>
            <a:r>
              <a:rPr lang="ru-RU" sz="2000" dirty="0">
                <a:latin typeface="Times New Roman" panose="02020603050405020304" pitchFamily="18" charset="0"/>
                <a:cs typeface="Times New Roman" panose="02020603050405020304" pitchFamily="18" charset="0"/>
              </a:rPr>
              <a:t/>
            </a:r>
            <a:br>
              <a:rPr lang="ru-RU" sz="2000" dirty="0">
                <a:latin typeface="Times New Roman" panose="02020603050405020304" pitchFamily="18" charset="0"/>
                <a:cs typeface="Times New Roman" panose="02020603050405020304" pitchFamily="18" charset="0"/>
              </a:rPr>
            </a:br>
            <a:r>
              <a:rPr lang="ru-RU" sz="2000" dirty="0">
                <a:latin typeface="Times New Roman" panose="02020603050405020304" pitchFamily="18" charset="0"/>
                <a:cs typeface="Times New Roman" panose="02020603050405020304" pitchFamily="18" charset="0"/>
              </a:rPr>
              <a:t>Раз, два, три, четыре, </a:t>
            </a:r>
            <a:r>
              <a:rPr lang="ru-RU" sz="2000" dirty="0" smtClean="0">
                <a:latin typeface="Times New Roman" panose="02020603050405020304" pitchFamily="18" charset="0"/>
                <a:cs typeface="Times New Roman" panose="02020603050405020304" pitchFamily="18" charset="0"/>
              </a:rPr>
              <a:t>пять,</a:t>
            </a:r>
            <a:br>
              <a:rPr lang="ru-RU" sz="2000" dirty="0" smtClean="0">
                <a:latin typeface="Times New Roman" panose="02020603050405020304" pitchFamily="18" charset="0"/>
                <a:cs typeface="Times New Roman" panose="02020603050405020304" pitchFamily="18" charset="0"/>
              </a:rPr>
            </a:br>
            <a:r>
              <a:rPr lang="ru-RU" sz="2000" dirty="0" smtClean="0">
                <a:latin typeface="Times New Roman" panose="02020603050405020304" pitchFamily="18" charset="0"/>
                <a:cs typeface="Times New Roman" panose="02020603050405020304" pitchFamily="18" charset="0"/>
              </a:rPr>
              <a:t> покажитесь </a:t>
            </a:r>
            <a:r>
              <a:rPr lang="ru-RU" sz="2000" dirty="0">
                <a:latin typeface="Times New Roman" panose="02020603050405020304" pitchFamily="18" charset="0"/>
                <a:cs typeface="Times New Roman" panose="02020603050405020304" pitchFamily="18" charset="0"/>
              </a:rPr>
              <a:t>мне опять</a:t>
            </a:r>
            <a:r>
              <a:rPr lang="ru-RU" sz="2000" dirty="0" smtClean="0">
                <a:latin typeface="Times New Roman" panose="02020603050405020304" pitchFamily="18" charset="0"/>
                <a:cs typeface="Times New Roman" panose="02020603050405020304" pitchFamily="18" charset="0"/>
              </a:rPr>
              <a:t>.</a:t>
            </a:r>
            <a:br>
              <a:rPr lang="ru-RU" sz="2000" dirty="0" smtClean="0">
                <a:latin typeface="Times New Roman" panose="02020603050405020304" pitchFamily="18" charset="0"/>
                <a:cs typeface="Times New Roman" panose="02020603050405020304" pitchFamily="18" charset="0"/>
              </a:rPr>
            </a:br>
            <a:r>
              <a:rPr lang="ru-RU" sz="2000" dirty="0" smtClean="0">
                <a:latin typeface="Times New Roman" panose="02020603050405020304" pitchFamily="18" charset="0"/>
                <a:cs typeface="Times New Roman" panose="02020603050405020304" pitchFamily="18" charset="0"/>
              </a:rPr>
              <a:t> </a:t>
            </a:r>
            <a:r>
              <a:rPr lang="ru-RU" sz="2000" dirty="0">
                <a:latin typeface="Times New Roman" panose="02020603050405020304" pitchFamily="18" charset="0"/>
                <a:cs typeface="Times New Roman" panose="02020603050405020304" pitchFamily="18" charset="0"/>
              </a:rPr>
              <a:t>(Показывают руки, вытягивают вперед, </a:t>
            </a:r>
            <a:r>
              <a:rPr lang="ru-RU" sz="2000" dirty="0" smtClean="0">
                <a:latin typeface="Times New Roman" panose="02020603050405020304" pitchFamily="18" charset="0"/>
                <a:cs typeface="Times New Roman" panose="02020603050405020304" pitchFamily="18" charset="0"/>
              </a:rPr>
              <a:t>вертят ими.)</a:t>
            </a:r>
            <a:r>
              <a:rPr lang="ru-RU" sz="2000" dirty="0">
                <a:latin typeface="Times New Roman" panose="02020603050405020304" pitchFamily="18" charset="0"/>
                <a:cs typeface="Times New Roman" panose="02020603050405020304" pitchFamily="18" charset="0"/>
              </a:rPr>
              <a:t/>
            </a:r>
            <a:br>
              <a:rPr lang="ru-RU" sz="2000" dirty="0">
                <a:latin typeface="Times New Roman" panose="02020603050405020304" pitchFamily="18" charset="0"/>
                <a:cs typeface="Times New Roman" panose="02020603050405020304" pitchFamily="18" charset="0"/>
              </a:rPr>
            </a:br>
            <a:r>
              <a:rPr lang="ru-RU" sz="2000" dirty="0">
                <a:latin typeface="Times New Roman" panose="02020603050405020304" pitchFamily="18" charset="0"/>
                <a:cs typeface="Times New Roman" panose="02020603050405020304" pitchFamily="18" charset="0"/>
              </a:rPr>
              <a:t>У меня пропали ножки</a:t>
            </a:r>
            <a:r>
              <a:rPr lang="ru-RU" sz="2000" dirty="0" smtClean="0">
                <a:latin typeface="Times New Roman" panose="02020603050405020304" pitchFamily="18" charset="0"/>
                <a:cs typeface="Times New Roman" panose="02020603050405020304" pitchFamily="18" charset="0"/>
              </a:rPr>
              <a:t>.                  Присаживаются.)</a:t>
            </a:r>
            <a:r>
              <a:rPr lang="ru-RU" sz="2000" dirty="0">
                <a:latin typeface="Times New Roman" panose="02020603050405020304" pitchFamily="18" charset="0"/>
                <a:cs typeface="Times New Roman" panose="02020603050405020304" pitchFamily="18" charset="0"/>
              </a:rPr>
              <a:t/>
            </a:r>
            <a:br>
              <a:rPr lang="ru-RU" sz="2000" dirty="0">
                <a:latin typeface="Times New Roman" panose="02020603050405020304" pitchFamily="18" charset="0"/>
                <a:cs typeface="Times New Roman" panose="02020603050405020304" pitchFamily="18" charset="0"/>
              </a:rPr>
            </a:br>
            <a:r>
              <a:rPr lang="ru-RU" sz="2000" dirty="0">
                <a:latin typeface="Times New Roman" panose="02020603050405020304" pitchFamily="18" charset="0"/>
                <a:cs typeface="Times New Roman" panose="02020603050405020304" pitchFamily="18" charset="0"/>
              </a:rPr>
              <a:t>Где вы, ноженьки мои</a:t>
            </a:r>
            <a:r>
              <a:rPr lang="ru-RU" sz="2000" dirty="0" smtClean="0">
                <a:latin typeface="Times New Roman" panose="02020603050405020304" pitchFamily="18" charset="0"/>
                <a:cs typeface="Times New Roman" panose="02020603050405020304" pitchFamily="18" charset="0"/>
              </a:rPr>
              <a:t>?                  Охватывают </a:t>
            </a:r>
            <a:r>
              <a:rPr lang="ru-RU" sz="2000" dirty="0">
                <a:latin typeface="Times New Roman" panose="02020603050405020304" pitchFamily="18" charset="0"/>
                <a:cs typeface="Times New Roman" panose="02020603050405020304" pitchFamily="18" charset="0"/>
              </a:rPr>
              <a:t>ноги руками</a:t>
            </a:r>
            <a:r>
              <a:rPr lang="ru-RU" sz="2000" dirty="0" smtClean="0">
                <a:latin typeface="Times New Roman" panose="02020603050405020304" pitchFamily="18" charset="0"/>
                <a:cs typeface="Times New Roman" panose="02020603050405020304" pitchFamily="18" charset="0"/>
              </a:rPr>
              <a:t>.)</a:t>
            </a:r>
            <a:r>
              <a:rPr lang="ru-RU" sz="2000" dirty="0">
                <a:latin typeface="Times New Roman" panose="02020603050405020304" pitchFamily="18" charset="0"/>
                <a:cs typeface="Times New Roman" panose="02020603050405020304" pitchFamily="18" charset="0"/>
              </a:rPr>
              <a:t/>
            </a:r>
            <a:br>
              <a:rPr lang="ru-RU" sz="2000" dirty="0">
                <a:latin typeface="Times New Roman" panose="02020603050405020304" pitchFamily="18" charset="0"/>
                <a:cs typeface="Times New Roman" panose="02020603050405020304" pitchFamily="18" charset="0"/>
              </a:rPr>
            </a:br>
            <a:r>
              <a:rPr lang="ru-RU" sz="2000" dirty="0">
                <a:latin typeface="Times New Roman" panose="02020603050405020304" pitchFamily="18" charset="0"/>
                <a:cs typeface="Times New Roman" panose="02020603050405020304" pitchFamily="18" charset="0"/>
              </a:rPr>
              <a:t>Раз, два, три, четыре, пять</a:t>
            </a:r>
            <a:r>
              <a:rPr lang="ru-RU" sz="2000" dirty="0" smtClean="0">
                <a:latin typeface="Times New Roman" panose="02020603050405020304" pitchFamily="18" charset="0"/>
                <a:cs typeface="Times New Roman" panose="02020603050405020304" pitchFamily="18" charset="0"/>
              </a:rPr>
              <a:t>.</a:t>
            </a:r>
            <a:r>
              <a:rPr lang="ru-RU" sz="2000" dirty="0">
                <a:latin typeface="Times New Roman" panose="02020603050405020304" pitchFamily="18" charset="0"/>
                <a:cs typeface="Times New Roman" panose="02020603050405020304" pitchFamily="18" charset="0"/>
              </a:rPr>
              <a:t/>
            </a:r>
            <a:br>
              <a:rPr lang="ru-RU" sz="2000" dirty="0">
                <a:latin typeface="Times New Roman" panose="02020603050405020304" pitchFamily="18" charset="0"/>
                <a:cs typeface="Times New Roman" panose="02020603050405020304" pitchFamily="18" charset="0"/>
              </a:rPr>
            </a:br>
            <a:r>
              <a:rPr lang="ru-RU" sz="2000" dirty="0">
                <a:latin typeface="Times New Roman" panose="02020603050405020304" pitchFamily="18" charset="0"/>
                <a:cs typeface="Times New Roman" panose="02020603050405020304" pitchFamily="18" charset="0"/>
              </a:rPr>
              <a:t>Покажитесь мне опять</a:t>
            </a:r>
            <a:r>
              <a:rPr lang="ru-RU" sz="2000" dirty="0" smtClean="0">
                <a:latin typeface="Times New Roman" panose="02020603050405020304" pitchFamily="18" charset="0"/>
                <a:cs typeface="Times New Roman" panose="02020603050405020304" pitchFamily="18" charset="0"/>
              </a:rPr>
              <a:t>.                  Встают</a:t>
            </a:r>
            <a:r>
              <a:rPr lang="ru-RU" sz="2000" dirty="0">
                <a:latin typeface="Times New Roman" panose="02020603050405020304" pitchFamily="18" charset="0"/>
                <a:cs typeface="Times New Roman" panose="02020603050405020304" pitchFamily="18" charset="0"/>
              </a:rPr>
              <a:t>, прыгают на месте.)</a:t>
            </a:r>
          </a:p>
        </p:txBody>
      </p:sp>
    </p:spTree>
    <p:extLst>
      <p:ext uri="{BB962C8B-B14F-4D97-AF65-F5344CB8AC3E}">
        <p14:creationId xmlns:p14="http://schemas.microsoft.com/office/powerpoint/2010/main" val="1133432511"/>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descr="C:\Users\user\Desktop\0001-002-.jp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0" y="514"/>
            <a:ext cx="9144000" cy="6856972"/>
          </a:xfrm>
          <a:prstGeom prst="rect">
            <a:avLst/>
          </a:prstGeom>
          <a:noFill/>
          <a:extLst>
            <a:ext uri="{909E8E84-426E-40DD-AFC4-6F175D3DCCD1}">
              <a14:hiddenFill xmlns:a14="http://schemas.microsoft.com/office/drawing/2010/main">
                <a:solidFill>
                  <a:srgbClr val="FFFFFF"/>
                </a:solidFill>
              </a14:hiddenFill>
            </a:ext>
          </a:extLst>
        </p:spPr>
      </p:pic>
      <p:sp>
        <p:nvSpPr>
          <p:cNvPr id="4" name="Заголовок 3"/>
          <p:cNvSpPr>
            <a:spLocks noGrp="1"/>
          </p:cNvSpPr>
          <p:nvPr>
            <p:ph type="title"/>
          </p:nvPr>
        </p:nvSpPr>
        <p:spPr>
          <a:xfrm>
            <a:off x="755576" y="836712"/>
            <a:ext cx="7560840" cy="5184576"/>
          </a:xfrm>
        </p:spPr>
        <p:txBody>
          <a:bodyPr>
            <a:normAutofit/>
          </a:bodyPr>
          <a:lstStyle/>
          <a:p>
            <a:pPr algn="l"/>
            <a:r>
              <a:rPr lang="ru-RU" sz="2400" b="1" dirty="0" smtClean="0">
                <a:latin typeface="Times New Roman" panose="02020603050405020304" pitchFamily="18" charset="0"/>
                <a:cs typeface="Times New Roman" panose="02020603050405020304" pitchFamily="18" charset="0"/>
              </a:rPr>
              <a:t>                       Тема</a:t>
            </a:r>
            <a:r>
              <a:rPr lang="ru-RU" sz="2400" b="1" dirty="0">
                <a:latin typeface="Times New Roman" panose="02020603050405020304" pitchFamily="18" charset="0"/>
                <a:cs typeface="Times New Roman" panose="02020603050405020304" pitchFamily="18" charset="0"/>
              </a:rPr>
              <a:t>: «В гостях у сказки»</a:t>
            </a:r>
            <a:r>
              <a:rPr lang="ru-RU" sz="2400" dirty="0">
                <a:latin typeface="Times New Roman" panose="02020603050405020304" pitchFamily="18" charset="0"/>
                <a:cs typeface="Times New Roman" panose="02020603050405020304" pitchFamily="18" charset="0"/>
              </a:rPr>
              <a:t/>
            </a:r>
            <a:br>
              <a:rPr lang="ru-RU" sz="2400" dirty="0">
                <a:latin typeface="Times New Roman" panose="02020603050405020304" pitchFamily="18" charset="0"/>
                <a:cs typeface="Times New Roman" panose="02020603050405020304" pitchFamily="18" charset="0"/>
              </a:rPr>
            </a:br>
            <a:r>
              <a:rPr lang="ru-RU" sz="2400" dirty="0" smtClean="0">
                <a:latin typeface="Times New Roman" panose="02020603050405020304" pitchFamily="18" charset="0"/>
                <a:cs typeface="Times New Roman" panose="02020603050405020304" pitchFamily="18" charset="0"/>
              </a:rPr>
              <a:t>                                </a:t>
            </a:r>
            <a:r>
              <a:rPr lang="ru-RU" sz="2400" b="1" dirty="0" smtClean="0">
                <a:latin typeface="Times New Roman" panose="02020603050405020304" pitchFamily="18" charset="0"/>
                <a:cs typeface="Times New Roman" panose="02020603050405020304" pitchFamily="18" charset="0"/>
              </a:rPr>
              <a:t>«</a:t>
            </a:r>
            <a:r>
              <a:rPr lang="ru-RU" sz="2400" b="1" dirty="0">
                <a:latin typeface="Times New Roman" panose="02020603050405020304" pitchFamily="18" charset="0"/>
                <a:cs typeface="Times New Roman" panose="02020603050405020304" pitchFamily="18" charset="0"/>
              </a:rPr>
              <a:t>Кошкин дом»</a:t>
            </a:r>
            <a:r>
              <a:rPr lang="ru-RU" sz="2400" dirty="0">
                <a:latin typeface="Times New Roman" panose="02020603050405020304" pitchFamily="18" charset="0"/>
                <a:cs typeface="Times New Roman" panose="02020603050405020304" pitchFamily="18" charset="0"/>
              </a:rPr>
              <a:t/>
            </a:r>
            <a:br>
              <a:rPr lang="ru-RU" sz="2400" dirty="0">
                <a:latin typeface="Times New Roman" panose="02020603050405020304" pitchFamily="18" charset="0"/>
                <a:cs typeface="Times New Roman" panose="02020603050405020304" pitchFamily="18" charset="0"/>
              </a:rPr>
            </a:br>
            <a:r>
              <a:rPr lang="ru-RU" sz="2000" dirty="0">
                <a:latin typeface="Times New Roman" panose="02020603050405020304" pitchFamily="18" charset="0"/>
                <a:cs typeface="Times New Roman" panose="02020603050405020304" pitchFamily="18" charset="0"/>
              </a:rPr>
              <a:t>Тили-бом! Тили-бом! </a:t>
            </a:r>
            <a:r>
              <a:rPr lang="ru-RU" sz="2000" dirty="0" smtClean="0">
                <a:latin typeface="Times New Roman" panose="02020603050405020304" pitchFamily="18" charset="0"/>
                <a:cs typeface="Times New Roman" panose="02020603050405020304" pitchFamily="18" charset="0"/>
              </a:rPr>
              <a:t>                          прыжки </a:t>
            </a:r>
            <a:r>
              <a:rPr lang="ru-RU" sz="2000" dirty="0">
                <a:latin typeface="Times New Roman" panose="02020603050405020304" pitchFamily="18" charset="0"/>
                <a:cs typeface="Times New Roman" panose="02020603050405020304" pitchFamily="18" charset="0"/>
              </a:rPr>
              <a:t>на двух ногах</a:t>
            </a:r>
            <a:br>
              <a:rPr lang="ru-RU" sz="2000" dirty="0">
                <a:latin typeface="Times New Roman" panose="02020603050405020304" pitchFamily="18" charset="0"/>
                <a:cs typeface="Times New Roman" panose="02020603050405020304" pitchFamily="18" charset="0"/>
              </a:rPr>
            </a:br>
            <a:r>
              <a:rPr lang="ru-RU" sz="2000" dirty="0">
                <a:latin typeface="Times New Roman" panose="02020603050405020304" pitchFamily="18" charset="0"/>
                <a:cs typeface="Times New Roman" panose="02020603050405020304" pitchFamily="18" charset="0"/>
              </a:rPr>
              <a:t>Загорелся кошкин дом, </a:t>
            </a:r>
            <a:r>
              <a:rPr lang="ru-RU" sz="2000" dirty="0" smtClean="0">
                <a:latin typeface="Times New Roman" panose="02020603050405020304" pitchFamily="18" charset="0"/>
                <a:cs typeface="Times New Roman" panose="02020603050405020304" pitchFamily="18" charset="0"/>
              </a:rPr>
              <a:t>                       руки </a:t>
            </a:r>
            <a:r>
              <a:rPr lang="ru-RU" sz="2000" dirty="0">
                <a:latin typeface="Times New Roman" panose="02020603050405020304" pitchFamily="18" charset="0"/>
                <a:cs typeface="Times New Roman" panose="02020603050405020304" pitchFamily="18" charset="0"/>
              </a:rPr>
              <a:t>вверх помотать</a:t>
            </a:r>
            <a:br>
              <a:rPr lang="ru-RU" sz="2000" dirty="0">
                <a:latin typeface="Times New Roman" panose="02020603050405020304" pitchFamily="18" charset="0"/>
                <a:cs typeface="Times New Roman" panose="02020603050405020304" pitchFamily="18" charset="0"/>
              </a:rPr>
            </a:br>
            <a:r>
              <a:rPr lang="ru-RU" sz="2000" dirty="0">
                <a:latin typeface="Times New Roman" panose="02020603050405020304" pitchFamily="18" charset="0"/>
                <a:cs typeface="Times New Roman" panose="02020603050405020304" pitchFamily="18" charset="0"/>
              </a:rPr>
              <a:t>Идёт дым столбом! </a:t>
            </a:r>
            <a:r>
              <a:rPr lang="ru-RU" sz="2000" dirty="0" smtClean="0">
                <a:latin typeface="Times New Roman" panose="02020603050405020304" pitchFamily="18" charset="0"/>
                <a:cs typeface="Times New Roman" panose="02020603050405020304" pitchFamily="18" charset="0"/>
              </a:rPr>
              <a:t>                             «</a:t>
            </a:r>
            <a:r>
              <a:rPr lang="ru-RU" sz="2000" dirty="0">
                <a:latin typeface="Times New Roman" panose="02020603050405020304" pitchFamily="18" charset="0"/>
                <a:cs typeface="Times New Roman" panose="02020603050405020304" pitchFamily="18" charset="0"/>
              </a:rPr>
              <a:t>как мотор у самолёта»</a:t>
            </a:r>
            <a:br>
              <a:rPr lang="ru-RU" sz="2000" dirty="0">
                <a:latin typeface="Times New Roman" panose="02020603050405020304" pitchFamily="18" charset="0"/>
                <a:cs typeface="Times New Roman" panose="02020603050405020304" pitchFamily="18" charset="0"/>
              </a:rPr>
            </a:br>
            <a:r>
              <a:rPr lang="ru-RU" sz="2000" dirty="0">
                <a:latin typeface="Times New Roman" panose="02020603050405020304" pitchFamily="18" charset="0"/>
                <a:cs typeface="Times New Roman" panose="02020603050405020304" pitchFamily="18" charset="0"/>
              </a:rPr>
              <a:t>Кошка выскочила, </a:t>
            </a:r>
            <a:r>
              <a:rPr lang="ru-RU" sz="2000" dirty="0" smtClean="0">
                <a:latin typeface="Times New Roman" panose="02020603050405020304" pitchFamily="18" charset="0"/>
                <a:cs typeface="Times New Roman" panose="02020603050405020304" pitchFamily="18" charset="0"/>
              </a:rPr>
              <a:t>                               подпрыгнуть </a:t>
            </a:r>
            <a:r>
              <a:rPr lang="ru-RU" sz="2000" dirty="0">
                <a:latin typeface="Times New Roman" panose="02020603050405020304" pitchFamily="18" charset="0"/>
                <a:cs typeface="Times New Roman" panose="02020603050405020304" pitchFamily="18" charset="0"/>
              </a:rPr>
              <a:t>руки в стороны</a:t>
            </a:r>
            <a:br>
              <a:rPr lang="ru-RU" sz="2000" dirty="0">
                <a:latin typeface="Times New Roman" panose="02020603050405020304" pitchFamily="18" charset="0"/>
                <a:cs typeface="Times New Roman" panose="02020603050405020304" pitchFamily="18" charset="0"/>
              </a:rPr>
            </a:br>
            <a:r>
              <a:rPr lang="ru-RU" sz="2000" dirty="0">
                <a:latin typeface="Times New Roman" panose="02020603050405020304" pitchFamily="18" charset="0"/>
                <a:cs typeface="Times New Roman" panose="02020603050405020304" pitchFamily="18" charset="0"/>
              </a:rPr>
              <a:t>Глаза выпучила</a:t>
            </a:r>
            <a:r>
              <a:rPr lang="ru-RU" sz="2000" dirty="0" smtClean="0">
                <a:latin typeface="Times New Roman" panose="02020603050405020304" pitchFamily="18" charset="0"/>
                <a:cs typeface="Times New Roman" panose="02020603050405020304" pitchFamily="18" charset="0"/>
              </a:rPr>
              <a:t>,                                   показать </a:t>
            </a:r>
            <a:r>
              <a:rPr lang="ru-RU" sz="2000" dirty="0">
                <a:latin typeface="Times New Roman" panose="02020603050405020304" pitchFamily="18" charset="0"/>
                <a:cs typeface="Times New Roman" panose="02020603050405020304" pitchFamily="18" charset="0"/>
              </a:rPr>
              <a:t>глаза</a:t>
            </a:r>
            <a:br>
              <a:rPr lang="ru-RU" sz="2000" dirty="0">
                <a:latin typeface="Times New Roman" panose="02020603050405020304" pitchFamily="18" charset="0"/>
                <a:cs typeface="Times New Roman" panose="02020603050405020304" pitchFamily="18" charset="0"/>
              </a:rPr>
            </a:br>
            <a:r>
              <a:rPr lang="ru-RU" sz="2000" dirty="0">
                <a:latin typeface="Times New Roman" panose="02020603050405020304" pitchFamily="18" charset="0"/>
                <a:cs typeface="Times New Roman" panose="02020603050405020304" pitchFamily="18" charset="0"/>
              </a:rPr>
              <a:t>Бежит курочка с ведром </a:t>
            </a:r>
            <a:r>
              <a:rPr lang="ru-RU" sz="2000" dirty="0" smtClean="0">
                <a:latin typeface="Times New Roman" panose="02020603050405020304" pitchFamily="18" charset="0"/>
                <a:cs typeface="Times New Roman" panose="02020603050405020304" pitchFamily="18" charset="0"/>
              </a:rPr>
              <a:t>                     бег </a:t>
            </a:r>
            <a:r>
              <a:rPr lang="ru-RU" sz="2000" dirty="0">
                <a:latin typeface="Times New Roman" panose="02020603050405020304" pitchFamily="18" charset="0"/>
                <a:cs typeface="Times New Roman" panose="02020603050405020304" pitchFamily="18" charset="0"/>
              </a:rPr>
              <a:t>на месте</a:t>
            </a:r>
            <a:br>
              <a:rPr lang="ru-RU" sz="2000" dirty="0">
                <a:latin typeface="Times New Roman" panose="02020603050405020304" pitchFamily="18" charset="0"/>
                <a:cs typeface="Times New Roman" panose="02020603050405020304" pitchFamily="18" charset="0"/>
              </a:rPr>
            </a:br>
            <a:r>
              <a:rPr lang="ru-RU" sz="2000" dirty="0">
                <a:latin typeface="Times New Roman" panose="02020603050405020304" pitchFamily="18" charset="0"/>
                <a:cs typeface="Times New Roman" panose="02020603050405020304" pitchFamily="18" charset="0"/>
              </a:rPr>
              <a:t>Заливать кошкин дом, </a:t>
            </a:r>
            <a:r>
              <a:rPr lang="ru-RU" sz="2000" dirty="0" smtClean="0">
                <a:latin typeface="Times New Roman" panose="02020603050405020304" pitchFamily="18" charset="0"/>
                <a:cs typeface="Times New Roman" panose="02020603050405020304" pitchFamily="18" charset="0"/>
              </a:rPr>
              <a:t>                        руки </a:t>
            </a:r>
            <a:r>
              <a:rPr lang="ru-RU" sz="2000" dirty="0">
                <a:latin typeface="Times New Roman" panose="02020603050405020304" pitchFamily="18" charset="0"/>
                <a:cs typeface="Times New Roman" panose="02020603050405020304" pitchFamily="18" charset="0"/>
              </a:rPr>
              <a:t>вверх вниз поочередно</a:t>
            </a:r>
            <a:br>
              <a:rPr lang="ru-RU" sz="2000" dirty="0">
                <a:latin typeface="Times New Roman" panose="02020603050405020304" pitchFamily="18" charset="0"/>
                <a:cs typeface="Times New Roman" panose="02020603050405020304" pitchFamily="18" charset="0"/>
              </a:rPr>
            </a:br>
            <a:r>
              <a:rPr lang="ru-RU" sz="2000" dirty="0">
                <a:latin typeface="Times New Roman" panose="02020603050405020304" pitchFamily="18" charset="0"/>
                <a:cs typeface="Times New Roman" panose="02020603050405020304" pitchFamily="18" charset="0"/>
              </a:rPr>
              <a:t>А лошадка – с фонарём</a:t>
            </a:r>
            <a:r>
              <a:rPr lang="ru-RU" sz="2000" dirty="0" smtClean="0">
                <a:latin typeface="Times New Roman" panose="02020603050405020304" pitchFamily="18" charset="0"/>
                <a:cs typeface="Times New Roman" panose="02020603050405020304" pitchFamily="18" charset="0"/>
              </a:rPr>
              <a:t>,                      «</a:t>
            </a:r>
            <a:r>
              <a:rPr lang="ru-RU" sz="2000" dirty="0">
                <a:latin typeface="Times New Roman" panose="02020603050405020304" pitchFamily="18" charset="0"/>
                <a:cs typeface="Times New Roman" panose="02020603050405020304" pitchFamily="18" charset="0"/>
              </a:rPr>
              <a:t>фонарики»</a:t>
            </a:r>
            <a:br>
              <a:rPr lang="ru-RU" sz="2000" dirty="0">
                <a:latin typeface="Times New Roman" panose="02020603050405020304" pitchFamily="18" charset="0"/>
                <a:cs typeface="Times New Roman" panose="02020603050405020304" pitchFamily="18" charset="0"/>
              </a:rPr>
            </a:br>
            <a:r>
              <a:rPr lang="ru-RU" sz="2000" dirty="0">
                <a:latin typeface="Times New Roman" panose="02020603050405020304" pitchFamily="18" charset="0"/>
                <a:cs typeface="Times New Roman" panose="02020603050405020304" pitchFamily="18" charset="0"/>
              </a:rPr>
              <a:t>А собачка – с помелом, </a:t>
            </a:r>
            <a:r>
              <a:rPr lang="ru-RU" sz="2000" dirty="0" smtClean="0">
                <a:latin typeface="Times New Roman" panose="02020603050405020304" pitchFamily="18" charset="0"/>
                <a:cs typeface="Times New Roman" panose="02020603050405020304" pitchFamily="18" charset="0"/>
              </a:rPr>
              <a:t>                      «</a:t>
            </a:r>
            <a:r>
              <a:rPr lang="ru-RU" sz="2000" dirty="0">
                <a:latin typeface="Times New Roman" panose="02020603050405020304" pitchFamily="18" charset="0"/>
                <a:cs typeface="Times New Roman" panose="02020603050405020304" pitchFamily="18" charset="0"/>
              </a:rPr>
              <a:t>имитация подметания»</a:t>
            </a:r>
            <a:br>
              <a:rPr lang="ru-RU" sz="2000" dirty="0">
                <a:latin typeface="Times New Roman" panose="02020603050405020304" pitchFamily="18" charset="0"/>
                <a:cs typeface="Times New Roman" panose="02020603050405020304" pitchFamily="18" charset="0"/>
              </a:rPr>
            </a:br>
            <a:r>
              <a:rPr lang="ru-RU" sz="2000" dirty="0">
                <a:latin typeface="Times New Roman" panose="02020603050405020304" pitchFamily="18" charset="0"/>
                <a:cs typeface="Times New Roman" panose="02020603050405020304" pitchFamily="18" charset="0"/>
              </a:rPr>
              <a:t>Серый </a:t>
            </a:r>
            <a:r>
              <a:rPr lang="ru-RU" sz="2000" dirty="0" err="1">
                <a:latin typeface="Times New Roman" panose="02020603050405020304" pitchFamily="18" charset="0"/>
                <a:cs typeface="Times New Roman" panose="02020603050405020304" pitchFamily="18" charset="0"/>
              </a:rPr>
              <a:t>заюшка</a:t>
            </a:r>
            <a:r>
              <a:rPr lang="ru-RU" sz="2000" dirty="0">
                <a:latin typeface="Times New Roman" panose="02020603050405020304" pitchFamily="18" charset="0"/>
                <a:cs typeface="Times New Roman" panose="02020603050405020304" pitchFamily="18" charset="0"/>
              </a:rPr>
              <a:t> – с листом. </a:t>
            </a:r>
            <a:r>
              <a:rPr lang="ru-RU" sz="2000" dirty="0" smtClean="0">
                <a:latin typeface="Times New Roman" panose="02020603050405020304" pitchFamily="18" charset="0"/>
                <a:cs typeface="Times New Roman" panose="02020603050405020304" pitchFamily="18" charset="0"/>
              </a:rPr>
              <a:t>                 две </a:t>
            </a:r>
            <a:r>
              <a:rPr lang="ru-RU" sz="2000" dirty="0">
                <a:latin typeface="Times New Roman" panose="02020603050405020304" pitchFamily="18" charset="0"/>
                <a:cs typeface="Times New Roman" panose="02020603050405020304" pitchFamily="18" charset="0"/>
              </a:rPr>
              <a:t>руки вверх, вниз</a:t>
            </a:r>
            <a:br>
              <a:rPr lang="ru-RU" sz="2000" dirty="0">
                <a:latin typeface="Times New Roman" panose="02020603050405020304" pitchFamily="18" charset="0"/>
                <a:cs typeface="Times New Roman" panose="02020603050405020304" pitchFamily="18" charset="0"/>
              </a:rPr>
            </a:br>
            <a:r>
              <a:rPr lang="ru-RU" sz="2000" dirty="0">
                <a:latin typeface="Times New Roman" panose="02020603050405020304" pitchFamily="18" charset="0"/>
                <a:cs typeface="Times New Roman" panose="02020603050405020304" pitchFamily="18" charset="0"/>
              </a:rPr>
              <a:t>Раз! Раз! Раз! Раз</a:t>
            </a:r>
            <a:r>
              <a:rPr lang="ru-RU" sz="2000" dirty="0" smtClean="0">
                <a:latin typeface="Times New Roman" panose="02020603050405020304" pitchFamily="18" charset="0"/>
                <a:cs typeface="Times New Roman" panose="02020603050405020304" pitchFamily="18" charset="0"/>
              </a:rPr>
              <a:t>!                                4 </a:t>
            </a:r>
            <a:r>
              <a:rPr lang="ru-RU" sz="2000" dirty="0">
                <a:latin typeface="Times New Roman" panose="02020603050405020304" pitchFamily="18" charset="0"/>
                <a:cs typeface="Times New Roman" panose="02020603050405020304" pitchFamily="18" charset="0"/>
              </a:rPr>
              <a:t>хлопка</a:t>
            </a:r>
            <a:br>
              <a:rPr lang="ru-RU" sz="2000" dirty="0">
                <a:latin typeface="Times New Roman" panose="02020603050405020304" pitchFamily="18" charset="0"/>
                <a:cs typeface="Times New Roman" panose="02020603050405020304" pitchFamily="18" charset="0"/>
              </a:rPr>
            </a:br>
            <a:r>
              <a:rPr lang="ru-RU" sz="2000" dirty="0">
                <a:latin typeface="Times New Roman" panose="02020603050405020304" pitchFamily="18" charset="0"/>
                <a:cs typeface="Times New Roman" panose="02020603050405020304" pitchFamily="18" charset="0"/>
              </a:rPr>
              <a:t>И огонь погас! </a:t>
            </a:r>
            <a:r>
              <a:rPr lang="ru-RU" sz="2000" dirty="0" smtClean="0">
                <a:latin typeface="Times New Roman" panose="02020603050405020304" pitchFamily="18" charset="0"/>
                <a:cs typeface="Times New Roman" panose="02020603050405020304" pitchFamily="18" charset="0"/>
              </a:rPr>
              <a:t>                                    Присесть</a:t>
            </a:r>
            <a:r>
              <a:rPr lang="ru-RU" sz="2000" dirty="0">
                <a:latin typeface="Times New Roman" panose="02020603050405020304" pitchFamily="18" charset="0"/>
                <a:cs typeface="Times New Roman" panose="02020603050405020304" pitchFamily="18" charset="0"/>
              </a:rPr>
              <a:t/>
            </a:r>
            <a:br>
              <a:rPr lang="ru-RU" sz="2000" dirty="0">
                <a:latin typeface="Times New Roman" panose="02020603050405020304" pitchFamily="18" charset="0"/>
                <a:cs typeface="Times New Roman" panose="02020603050405020304" pitchFamily="18" charset="0"/>
              </a:rPr>
            </a:br>
            <a:endParaRPr lang="ru-RU" sz="2000" dirty="0">
              <a:latin typeface="Times New Roman" panose="02020603050405020304" pitchFamily="18" charset="0"/>
              <a:ea typeface="Dotum" pitchFamily="34" charset="-127"/>
              <a:cs typeface="Times New Roman" panose="02020603050405020304" pitchFamily="18" charset="0"/>
            </a:endParaRPr>
          </a:p>
        </p:txBody>
      </p:sp>
    </p:spTree>
    <p:extLst>
      <p:ext uri="{BB962C8B-B14F-4D97-AF65-F5344CB8AC3E}">
        <p14:creationId xmlns:p14="http://schemas.microsoft.com/office/powerpoint/2010/main" val="1094782242"/>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descr="C:\Users\user\Desktop\0001-002-.jp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0" y="9837"/>
            <a:ext cx="9144000" cy="6856972"/>
          </a:xfrm>
          <a:prstGeom prst="rect">
            <a:avLst/>
          </a:prstGeom>
          <a:noFill/>
          <a:extLst>
            <a:ext uri="{909E8E84-426E-40DD-AFC4-6F175D3DCCD1}">
              <a14:hiddenFill xmlns:a14="http://schemas.microsoft.com/office/drawing/2010/main">
                <a:solidFill>
                  <a:srgbClr val="FFFFFF"/>
                </a:solidFill>
              </a14:hiddenFill>
            </a:ext>
          </a:extLst>
        </p:spPr>
      </p:pic>
      <p:sp>
        <p:nvSpPr>
          <p:cNvPr id="4" name="Заголовок 3"/>
          <p:cNvSpPr>
            <a:spLocks noGrp="1"/>
          </p:cNvSpPr>
          <p:nvPr>
            <p:ph type="title"/>
          </p:nvPr>
        </p:nvSpPr>
        <p:spPr>
          <a:xfrm>
            <a:off x="1475656" y="846035"/>
            <a:ext cx="6552728" cy="5184576"/>
          </a:xfrm>
        </p:spPr>
        <p:txBody>
          <a:bodyPr>
            <a:normAutofit/>
          </a:bodyPr>
          <a:lstStyle/>
          <a:p>
            <a:pPr algn="l">
              <a:lnSpc>
                <a:spcPct val="150000"/>
              </a:lnSpc>
            </a:pPr>
            <a:r>
              <a:rPr lang="ru-RU" sz="2800" b="1" dirty="0" smtClean="0">
                <a:latin typeface="Times New Roman" panose="02020603050405020304" pitchFamily="18" charset="0"/>
                <a:cs typeface="Times New Roman" panose="02020603050405020304" pitchFamily="18" charset="0"/>
              </a:rPr>
              <a:t>         Я </a:t>
            </a:r>
            <a:r>
              <a:rPr lang="ru-RU" sz="2800" b="1" dirty="0">
                <a:latin typeface="Times New Roman" panose="02020603050405020304" pitchFamily="18" charset="0"/>
                <a:cs typeface="Times New Roman" panose="02020603050405020304" pitchFamily="18" charset="0"/>
              </a:rPr>
              <a:t>мячом круги </a:t>
            </a:r>
            <a:r>
              <a:rPr lang="ru-RU" sz="2800" b="1" dirty="0" smtClean="0">
                <a:latin typeface="Times New Roman" panose="02020603050405020304" pitchFamily="18" charset="0"/>
                <a:cs typeface="Times New Roman" panose="02020603050405020304" pitchFamily="18" charset="0"/>
              </a:rPr>
              <a:t>катаю</a:t>
            </a:r>
            <a:r>
              <a:rPr lang="ru-RU" sz="2000" dirty="0">
                <a:latin typeface="Times New Roman" panose="02020603050405020304" pitchFamily="18" charset="0"/>
                <a:cs typeface="Times New Roman" panose="02020603050405020304" pitchFamily="18" charset="0"/>
              </a:rPr>
              <a:t/>
            </a:r>
            <a:br>
              <a:rPr lang="ru-RU" sz="2000" dirty="0">
                <a:latin typeface="Times New Roman" panose="02020603050405020304" pitchFamily="18" charset="0"/>
                <a:cs typeface="Times New Roman" panose="02020603050405020304" pitchFamily="18" charset="0"/>
              </a:rPr>
            </a:br>
            <a:r>
              <a:rPr lang="ru-RU" sz="2000" dirty="0">
                <a:latin typeface="Times New Roman" panose="02020603050405020304" pitchFamily="18" charset="0"/>
                <a:cs typeface="Times New Roman" panose="02020603050405020304" pitchFamily="18" charset="0"/>
              </a:rPr>
              <a:t>Я мячом круги </a:t>
            </a:r>
            <a:r>
              <a:rPr lang="ru-RU" sz="2000" dirty="0" smtClean="0">
                <a:latin typeface="Times New Roman" panose="02020603050405020304" pitchFamily="18" charset="0"/>
                <a:cs typeface="Times New Roman" panose="02020603050405020304" pitchFamily="18" charset="0"/>
              </a:rPr>
              <a:t>катаю            между </a:t>
            </a:r>
            <a:r>
              <a:rPr lang="ru-RU" sz="2000" dirty="0">
                <a:latin typeface="Times New Roman" panose="02020603050405020304" pitchFamily="18" charset="0"/>
                <a:cs typeface="Times New Roman" panose="02020603050405020304" pitchFamily="18" charset="0"/>
              </a:rPr>
              <a:t>ладоней по </a:t>
            </a:r>
            <a:r>
              <a:rPr lang="ru-RU" sz="2000" dirty="0" smtClean="0">
                <a:latin typeface="Times New Roman" panose="02020603050405020304" pitchFamily="18" charset="0"/>
                <a:cs typeface="Times New Roman" panose="02020603050405020304" pitchFamily="18" charset="0"/>
              </a:rPr>
              <a:t>кругу</a:t>
            </a:r>
            <a:r>
              <a:rPr lang="ru-RU" sz="2000" dirty="0">
                <a:latin typeface="Times New Roman" panose="02020603050405020304" pitchFamily="18" charset="0"/>
                <a:cs typeface="Times New Roman" panose="02020603050405020304" pitchFamily="18" charset="0"/>
              </a:rPr>
              <a:t/>
            </a:r>
            <a:br>
              <a:rPr lang="ru-RU" sz="2000" dirty="0">
                <a:latin typeface="Times New Roman" panose="02020603050405020304" pitchFamily="18" charset="0"/>
                <a:cs typeface="Times New Roman" panose="02020603050405020304" pitchFamily="18" charset="0"/>
              </a:rPr>
            </a:br>
            <a:r>
              <a:rPr lang="ru-RU" sz="2000" dirty="0">
                <a:latin typeface="Times New Roman" panose="02020603050405020304" pitchFamily="18" charset="0"/>
                <a:cs typeface="Times New Roman" panose="02020603050405020304" pitchFamily="18" charset="0"/>
              </a:rPr>
              <a:t>Взад-вперед его гоняю </a:t>
            </a:r>
            <a:r>
              <a:rPr lang="ru-RU" sz="2000" dirty="0" smtClean="0">
                <a:latin typeface="Times New Roman" panose="02020603050405020304" pitchFamily="18" charset="0"/>
                <a:cs typeface="Times New Roman" panose="02020603050405020304" pitchFamily="18" charset="0"/>
              </a:rPr>
              <a:t>        движения вверх-вниз</a:t>
            </a:r>
            <a:r>
              <a:rPr lang="ru-RU" sz="2000" dirty="0">
                <a:latin typeface="Times New Roman" panose="02020603050405020304" pitchFamily="18" charset="0"/>
                <a:cs typeface="Times New Roman" panose="02020603050405020304" pitchFamily="18" charset="0"/>
              </a:rPr>
              <a:t/>
            </a:r>
            <a:br>
              <a:rPr lang="ru-RU" sz="2000" dirty="0">
                <a:latin typeface="Times New Roman" panose="02020603050405020304" pitchFamily="18" charset="0"/>
                <a:cs typeface="Times New Roman" panose="02020603050405020304" pitchFamily="18" charset="0"/>
              </a:rPr>
            </a:br>
            <a:r>
              <a:rPr lang="ru-RU" sz="2000" dirty="0">
                <a:latin typeface="Times New Roman" panose="02020603050405020304" pitchFamily="18" charset="0"/>
                <a:cs typeface="Times New Roman" panose="02020603050405020304" pitchFamily="18" charset="0"/>
              </a:rPr>
              <a:t>Им поглажу я ладошку,</a:t>
            </a:r>
            <a:br>
              <a:rPr lang="ru-RU" sz="2000" dirty="0">
                <a:latin typeface="Times New Roman" panose="02020603050405020304" pitchFamily="18" charset="0"/>
                <a:cs typeface="Times New Roman" panose="02020603050405020304" pitchFamily="18" charset="0"/>
              </a:rPr>
            </a:br>
            <a:r>
              <a:rPr lang="ru-RU" sz="2000" dirty="0">
                <a:latin typeface="Times New Roman" panose="02020603050405020304" pitchFamily="18" charset="0"/>
                <a:cs typeface="Times New Roman" panose="02020603050405020304" pitchFamily="18" charset="0"/>
              </a:rPr>
              <a:t>А потом сожму немножко.</a:t>
            </a:r>
            <a:br>
              <a:rPr lang="ru-RU" sz="2000" dirty="0">
                <a:latin typeface="Times New Roman" panose="02020603050405020304" pitchFamily="18" charset="0"/>
                <a:cs typeface="Times New Roman" panose="02020603050405020304" pitchFamily="18" charset="0"/>
              </a:rPr>
            </a:br>
            <a:r>
              <a:rPr lang="ru-RU" sz="2000" dirty="0">
                <a:latin typeface="Times New Roman" panose="02020603050405020304" pitchFamily="18" charset="0"/>
                <a:cs typeface="Times New Roman" panose="02020603050405020304" pitchFamily="18" charset="0"/>
              </a:rPr>
              <a:t>Каждым пальцем мяч прижму</a:t>
            </a:r>
            <a:br>
              <a:rPr lang="ru-RU" sz="2000" dirty="0">
                <a:latin typeface="Times New Roman" panose="02020603050405020304" pitchFamily="18" charset="0"/>
                <a:cs typeface="Times New Roman" panose="02020603050405020304" pitchFamily="18" charset="0"/>
              </a:rPr>
            </a:br>
            <a:r>
              <a:rPr lang="ru-RU" sz="2000" dirty="0">
                <a:latin typeface="Times New Roman" panose="02020603050405020304" pitchFamily="18" charset="0"/>
                <a:cs typeface="Times New Roman" panose="02020603050405020304" pitchFamily="18" charset="0"/>
              </a:rPr>
              <a:t>И другой рукой начну.</a:t>
            </a:r>
            <a:br>
              <a:rPr lang="ru-RU" sz="2000" dirty="0">
                <a:latin typeface="Times New Roman" panose="02020603050405020304" pitchFamily="18" charset="0"/>
                <a:cs typeface="Times New Roman" panose="02020603050405020304" pitchFamily="18" charset="0"/>
              </a:rPr>
            </a:br>
            <a:r>
              <a:rPr lang="ru-RU" sz="2000" dirty="0">
                <a:latin typeface="Times New Roman" panose="02020603050405020304" pitchFamily="18" charset="0"/>
                <a:cs typeface="Times New Roman" panose="02020603050405020304" pitchFamily="18" charset="0"/>
              </a:rPr>
              <a:t>А теперь последний трюк -</a:t>
            </a:r>
            <a:br>
              <a:rPr lang="ru-RU" sz="2000" dirty="0">
                <a:latin typeface="Times New Roman" panose="02020603050405020304" pitchFamily="18" charset="0"/>
                <a:cs typeface="Times New Roman" panose="02020603050405020304" pitchFamily="18" charset="0"/>
              </a:rPr>
            </a:br>
            <a:r>
              <a:rPr lang="ru-RU" sz="2000" dirty="0">
                <a:latin typeface="Times New Roman" panose="02020603050405020304" pitchFamily="18" charset="0"/>
                <a:cs typeface="Times New Roman" panose="02020603050405020304" pitchFamily="18" charset="0"/>
              </a:rPr>
              <a:t>Мяч летает между рук </a:t>
            </a:r>
            <a:r>
              <a:rPr lang="ru-RU" sz="2000" dirty="0" smtClean="0">
                <a:latin typeface="Times New Roman" panose="02020603050405020304" pitchFamily="18" charset="0"/>
                <a:cs typeface="Times New Roman" panose="02020603050405020304" pitchFamily="18" charset="0"/>
              </a:rPr>
              <a:t>         переброс </a:t>
            </a:r>
            <a:r>
              <a:rPr lang="ru-RU" sz="2000" dirty="0">
                <a:latin typeface="Times New Roman" panose="02020603050405020304" pitchFamily="18" charset="0"/>
                <a:cs typeface="Times New Roman" panose="02020603050405020304" pitchFamily="18" charset="0"/>
              </a:rPr>
              <a:t>мяча из руки в </a:t>
            </a:r>
            <a:r>
              <a:rPr lang="ru-RU" sz="2000" dirty="0" smtClean="0">
                <a:latin typeface="Times New Roman" panose="02020603050405020304" pitchFamily="18" charset="0"/>
                <a:cs typeface="Times New Roman" panose="02020603050405020304" pitchFamily="18" charset="0"/>
              </a:rPr>
              <a:t>руку</a:t>
            </a:r>
            <a:r>
              <a:rPr lang="ru-RU" sz="2000" dirty="0">
                <a:latin typeface="Times New Roman" panose="02020603050405020304" pitchFamily="18" charset="0"/>
                <a:cs typeface="Times New Roman" panose="02020603050405020304" pitchFamily="18" charset="0"/>
              </a:rPr>
              <a:t/>
            </a:r>
            <a:br>
              <a:rPr lang="ru-RU" sz="2000" dirty="0">
                <a:latin typeface="Times New Roman" panose="02020603050405020304" pitchFamily="18" charset="0"/>
                <a:cs typeface="Times New Roman" panose="02020603050405020304" pitchFamily="18" charset="0"/>
              </a:rPr>
            </a:br>
            <a:endParaRPr lang="ru-RU"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119125056"/>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descr="C:\Users\user\Desktop\0001-002-.jp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0" y="514"/>
            <a:ext cx="9144000" cy="6856972"/>
          </a:xfrm>
          <a:prstGeom prst="rect">
            <a:avLst/>
          </a:prstGeom>
          <a:noFill/>
          <a:extLst>
            <a:ext uri="{909E8E84-426E-40DD-AFC4-6F175D3DCCD1}">
              <a14:hiddenFill xmlns:a14="http://schemas.microsoft.com/office/drawing/2010/main">
                <a:solidFill>
                  <a:srgbClr val="FFFFFF"/>
                </a:solidFill>
              </a14:hiddenFill>
            </a:ext>
          </a:extLst>
        </p:spPr>
      </p:pic>
      <p:sp>
        <p:nvSpPr>
          <p:cNvPr id="4" name="Заголовок 3"/>
          <p:cNvSpPr>
            <a:spLocks noGrp="1"/>
          </p:cNvSpPr>
          <p:nvPr>
            <p:ph type="title"/>
          </p:nvPr>
        </p:nvSpPr>
        <p:spPr>
          <a:xfrm>
            <a:off x="755576" y="836712"/>
            <a:ext cx="7632848" cy="5184576"/>
          </a:xfrm>
        </p:spPr>
        <p:txBody>
          <a:bodyPr>
            <a:normAutofit fontScale="90000"/>
          </a:bodyPr>
          <a:lstStyle/>
          <a:p>
            <a:pPr algn="l">
              <a:lnSpc>
                <a:spcPct val="150000"/>
              </a:lnSpc>
            </a:pPr>
            <a:r>
              <a:rPr lang="ru-RU" sz="2800" b="1" dirty="0" smtClean="0">
                <a:latin typeface="Times New Roman" panose="02020603050405020304" pitchFamily="18" charset="0"/>
                <a:cs typeface="Times New Roman" panose="02020603050405020304" pitchFamily="18" charset="0"/>
              </a:rPr>
              <a:t>                                          Зима</a:t>
            </a:r>
            <a:r>
              <a:rPr lang="ru-RU" sz="2000" dirty="0" smtClean="0">
                <a:latin typeface="Times New Roman" panose="02020603050405020304" pitchFamily="18" charset="0"/>
                <a:cs typeface="Times New Roman" panose="02020603050405020304" pitchFamily="18" charset="0"/>
              </a:rPr>
              <a:t/>
            </a:r>
            <a:br>
              <a:rPr lang="ru-RU" sz="2000" dirty="0" smtClean="0">
                <a:latin typeface="Times New Roman" panose="02020603050405020304" pitchFamily="18" charset="0"/>
                <a:cs typeface="Times New Roman" panose="02020603050405020304" pitchFamily="18" charset="0"/>
              </a:rPr>
            </a:br>
            <a:r>
              <a:rPr lang="ru-RU" sz="2200" dirty="0" smtClean="0">
                <a:latin typeface="Times New Roman" panose="02020603050405020304" pitchFamily="18" charset="0"/>
                <a:cs typeface="Times New Roman" panose="02020603050405020304" pitchFamily="18" charset="0"/>
              </a:rPr>
              <a:t>Солнце </a:t>
            </a:r>
            <a:r>
              <a:rPr lang="ru-RU" sz="2200" dirty="0">
                <a:latin typeface="Times New Roman" panose="02020603050405020304" pitchFamily="18" charset="0"/>
                <a:cs typeface="Times New Roman" panose="02020603050405020304" pitchFamily="18" charset="0"/>
              </a:rPr>
              <a:t>землю греет слабо</a:t>
            </a:r>
            <a:r>
              <a:rPr lang="ru-RU" sz="2200" dirty="0" smtClean="0">
                <a:latin typeface="Times New Roman" panose="02020603050405020304" pitchFamily="18" charset="0"/>
                <a:cs typeface="Times New Roman" panose="02020603050405020304" pitchFamily="18" charset="0"/>
              </a:rPr>
              <a:t>,            Руки </a:t>
            </a:r>
            <a:r>
              <a:rPr lang="ru-RU" sz="2200" dirty="0">
                <a:latin typeface="Times New Roman" panose="02020603050405020304" pitchFamily="18" charset="0"/>
                <a:cs typeface="Times New Roman" panose="02020603050405020304" pitchFamily="18" charset="0"/>
              </a:rPr>
              <a:t>вверх и вниз</a:t>
            </a:r>
            <a:r>
              <a:rPr lang="ru-RU" sz="2200" dirty="0" smtClean="0">
                <a:latin typeface="Times New Roman" panose="02020603050405020304" pitchFamily="18" charset="0"/>
                <a:cs typeface="Times New Roman" panose="02020603050405020304" pitchFamily="18" charset="0"/>
              </a:rPr>
              <a:t>.</a:t>
            </a:r>
            <a:r>
              <a:rPr lang="ru-RU" sz="2200" dirty="0">
                <a:latin typeface="Times New Roman" panose="02020603050405020304" pitchFamily="18" charset="0"/>
                <a:cs typeface="Times New Roman" panose="02020603050405020304" pitchFamily="18" charset="0"/>
              </a:rPr>
              <a:t/>
            </a:r>
            <a:br>
              <a:rPr lang="ru-RU" sz="2200" dirty="0">
                <a:latin typeface="Times New Roman" panose="02020603050405020304" pitchFamily="18" charset="0"/>
                <a:cs typeface="Times New Roman" panose="02020603050405020304" pitchFamily="18" charset="0"/>
              </a:rPr>
            </a:br>
            <a:r>
              <a:rPr lang="ru-RU" sz="2200" dirty="0">
                <a:latin typeface="Times New Roman" panose="02020603050405020304" pitchFamily="18" charset="0"/>
                <a:cs typeface="Times New Roman" panose="02020603050405020304" pitchFamily="18" charset="0"/>
              </a:rPr>
              <a:t>По ночам трещит мороз, </a:t>
            </a:r>
            <a:r>
              <a:rPr lang="ru-RU" sz="2200" dirty="0" smtClean="0">
                <a:latin typeface="Times New Roman" panose="02020603050405020304" pitchFamily="18" charset="0"/>
                <a:cs typeface="Times New Roman" panose="02020603050405020304" pitchFamily="18" charset="0"/>
              </a:rPr>
              <a:t>               Руки </a:t>
            </a:r>
            <a:r>
              <a:rPr lang="ru-RU" sz="2200" dirty="0">
                <a:latin typeface="Times New Roman" panose="02020603050405020304" pitchFamily="18" charset="0"/>
                <a:cs typeface="Times New Roman" panose="02020603050405020304" pitchFamily="18" charset="0"/>
              </a:rPr>
              <a:t>на пояс, наклоны в стороны</a:t>
            </a:r>
            <a:r>
              <a:rPr lang="ru-RU" sz="2200" dirty="0" smtClean="0">
                <a:latin typeface="Times New Roman" panose="02020603050405020304" pitchFamily="18" charset="0"/>
                <a:cs typeface="Times New Roman" panose="02020603050405020304" pitchFamily="18" charset="0"/>
              </a:rPr>
              <a:t>.</a:t>
            </a:r>
            <a:r>
              <a:rPr lang="ru-RU" sz="2200" dirty="0">
                <a:latin typeface="Times New Roman" panose="02020603050405020304" pitchFamily="18" charset="0"/>
                <a:cs typeface="Times New Roman" panose="02020603050405020304" pitchFamily="18" charset="0"/>
              </a:rPr>
              <a:t/>
            </a:r>
            <a:br>
              <a:rPr lang="ru-RU" sz="2200" dirty="0">
                <a:latin typeface="Times New Roman" panose="02020603050405020304" pitchFamily="18" charset="0"/>
                <a:cs typeface="Times New Roman" panose="02020603050405020304" pitchFamily="18" charset="0"/>
              </a:rPr>
            </a:br>
            <a:r>
              <a:rPr lang="ru-RU" sz="2200" dirty="0">
                <a:latin typeface="Times New Roman" panose="02020603050405020304" pitchFamily="18" charset="0"/>
                <a:cs typeface="Times New Roman" panose="02020603050405020304" pitchFamily="18" charset="0"/>
              </a:rPr>
              <a:t>Во дворе у Снежной Бабы </a:t>
            </a:r>
            <a:r>
              <a:rPr lang="ru-RU" sz="2200" dirty="0" smtClean="0">
                <a:latin typeface="Times New Roman" panose="02020603050405020304" pitchFamily="18" charset="0"/>
                <a:cs typeface="Times New Roman" panose="02020603050405020304" pitchFamily="18" charset="0"/>
              </a:rPr>
              <a:t>            Руки </a:t>
            </a:r>
            <a:r>
              <a:rPr lang="ru-RU" sz="2200" dirty="0">
                <a:latin typeface="Times New Roman" panose="02020603050405020304" pitchFamily="18" charset="0"/>
                <a:cs typeface="Times New Roman" panose="02020603050405020304" pitchFamily="18" charset="0"/>
              </a:rPr>
              <a:t>на пояс, поворот вокруг себя</a:t>
            </a:r>
            <a:r>
              <a:rPr lang="ru-RU" sz="2200" dirty="0" smtClean="0">
                <a:latin typeface="Times New Roman" panose="02020603050405020304" pitchFamily="18" charset="0"/>
                <a:cs typeface="Times New Roman" panose="02020603050405020304" pitchFamily="18" charset="0"/>
              </a:rPr>
              <a:t>.</a:t>
            </a:r>
            <a:r>
              <a:rPr lang="ru-RU" sz="2200" dirty="0">
                <a:latin typeface="Times New Roman" panose="02020603050405020304" pitchFamily="18" charset="0"/>
                <a:cs typeface="Times New Roman" panose="02020603050405020304" pitchFamily="18" charset="0"/>
              </a:rPr>
              <a:t/>
            </a:r>
            <a:br>
              <a:rPr lang="ru-RU" sz="2200" dirty="0">
                <a:latin typeface="Times New Roman" panose="02020603050405020304" pitchFamily="18" charset="0"/>
                <a:cs typeface="Times New Roman" panose="02020603050405020304" pitchFamily="18" charset="0"/>
              </a:rPr>
            </a:br>
            <a:r>
              <a:rPr lang="ru-RU" sz="2200" dirty="0">
                <a:latin typeface="Times New Roman" panose="02020603050405020304" pitchFamily="18" charset="0"/>
                <a:cs typeface="Times New Roman" panose="02020603050405020304" pitchFamily="18" charset="0"/>
              </a:rPr>
              <a:t>Побелел морковный нос. </a:t>
            </a:r>
            <a:r>
              <a:rPr lang="ru-RU" sz="2200" dirty="0" smtClean="0">
                <a:latin typeface="Times New Roman" panose="02020603050405020304" pitchFamily="18" charset="0"/>
                <a:cs typeface="Times New Roman" panose="02020603050405020304" pitchFamily="18" charset="0"/>
              </a:rPr>
              <a:t>              Дети </a:t>
            </a:r>
            <a:r>
              <a:rPr lang="ru-RU" sz="2200" dirty="0">
                <a:latin typeface="Times New Roman" panose="02020603050405020304" pitchFamily="18" charset="0"/>
                <a:cs typeface="Times New Roman" panose="02020603050405020304" pitchFamily="18" charset="0"/>
              </a:rPr>
              <a:t>показывают нос</a:t>
            </a:r>
            <a:r>
              <a:rPr lang="ru-RU" sz="2200" dirty="0" smtClean="0">
                <a:latin typeface="Times New Roman" panose="02020603050405020304" pitchFamily="18" charset="0"/>
                <a:cs typeface="Times New Roman" panose="02020603050405020304" pitchFamily="18" charset="0"/>
              </a:rPr>
              <a:t>.</a:t>
            </a:r>
            <a:r>
              <a:rPr lang="ru-RU" sz="2200" dirty="0">
                <a:latin typeface="Times New Roman" panose="02020603050405020304" pitchFamily="18" charset="0"/>
                <a:cs typeface="Times New Roman" panose="02020603050405020304" pitchFamily="18" charset="0"/>
              </a:rPr>
              <a:t/>
            </a:r>
            <a:br>
              <a:rPr lang="ru-RU" sz="2200" dirty="0">
                <a:latin typeface="Times New Roman" panose="02020603050405020304" pitchFamily="18" charset="0"/>
                <a:cs typeface="Times New Roman" panose="02020603050405020304" pitchFamily="18" charset="0"/>
              </a:rPr>
            </a:br>
            <a:r>
              <a:rPr lang="ru-RU" sz="2200" dirty="0">
                <a:latin typeface="Times New Roman" panose="02020603050405020304" pitchFamily="18" charset="0"/>
                <a:cs typeface="Times New Roman" panose="02020603050405020304" pitchFamily="18" charset="0"/>
              </a:rPr>
              <a:t>В речке стала вдруг вода</a:t>
            </a:r>
            <a:br>
              <a:rPr lang="ru-RU" sz="2200" dirty="0">
                <a:latin typeface="Times New Roman" panose="02020603050405020304" pitchFamily="18" charset="0"/>
                <a:cs typeface="Times New Roman" panose="02020603050405020304" pitchFamily="18" charset="0"/>
              </a:rPr>
            </a:br>
            <a:r>
              <a:rPr lang="ru-RU" sz="2200" dirty="0">
                <a:latin typeface="Times New Roman" panose="02020603050405020304" pitchFamily="18" charset="0"/>
                <a:cs typeface="Times New Roman" panose="02020603050405020304" pitchFamily="18" charset="0"/>
              </a:rPr>
              <a:t>Неподвижна и тверда, </a:t>
            </a:r>
            <a:r>
              <a:rPr lang="ru-RU" sz="2200" dirty="0" smtClean="0">
                <a:latin typeface="Times New Roman" panose="02020603050405020304" pitchFamily="18" charset="0"/>
                <a:cs typeface="Times New Roman" panose="02020603050405020304" pitchFamily="18" charset="0"/>
              </a:rPr>
              <a:t>                   Прыжки </a:t>
            </a:r>
            <a:r>
              <a:rPr lang="ru-RU" sz="2200" dirty="0">
                <a:latin typeface="Times New Roman" panose="02020603050405020304" pitchFamily="18" charset="0"/>
                <a:cs typeface="Times New Roman" panose="02020603050405020304" pitchFamily="18" charset="0"/>
              </a:rPr>
              <a:t>на месте</a:t>
            </a:r>
            <a:r>
              <a:rPr lang="ru-RU" sz="2200" dirty="0" smtClean="0">
                <a:latin typeface="Times New Roman" panose="02020603050405020304" pitchFamily="18" charset="0"/>
                <a:cs typeface="Times New Roman" panose="02020603050405020304" pitchFamily="18" charset="0"/>
              </a:rPr>
              <a:t>.</a:t>
            </a:r>
            <a:r>
              <a:rPr lang="ru-RU" sz="2200" dirty="0">
                <a:latin typeface="Times New Roman" panose="02020603050405020304" pitchFamily="18" charset="0"/>
                <a:cs typeface="Times New Roman" panose="02020603050405020304" pitchFamily="18" charset="0"/>
              </a:rPr>
              <a:t/>
            </a:r>
            <a:br>
              <a:rPr lang="ru-RU" sz="2200" dirty="0">
                <a:latin typeface="Times New Roman" panose="02020603050405020304" pitchFamily="18" charset="0"/>
                <a:cs typeface="Times New Roman" panose="02020603050405020304" pitchFamily="18" charset="0"/>
              </a:rPr>
            </a:br>
            <a:r>
              <a:rPr lang="ru-RU" sz="2200" dirty="0">
                <a:latin typeface="Times New Roman" panose="02020603050405020304" pitchFamily="18" charset="0"/>
                <a:cs typeface="Times New Roman" panose="02020603050405020304" pitchFamily="18" charset="0"/>
              </a:rPr>
              <a:t>Вьюга </a:t>
            </a:r>
            <a:r>
              <a:rPr lang="ru-RU" sz="2200" dirty="0" smtClean="0">
                <a:latin typeface="Times New Roman" panose="02020603050405020304" pitchFamily="18" charset="0"/>
                <a:cs typeface="Times New Roman" panose="02020603050405020304" pitchFamily="18" charset="0"/>
              </a:rPr>
              <a:t>злится, </a:t>
            </a:r>
            <a:r>
              <a:rPr lang="ru-RU" sz="2200" dirty="0">
                <a:latin typeface="Times New Roman" panose="02020603050405020304" pitchFamily="18" charset="0"/>
                <a:cs typeface="Times New Roman" panose="02020603050405020304" pitchFamily="18" charset="0"/>
              </a:rPr>
              <a:t>с</a:t>
            </a:r>
            <a:r>
              <a:rPr lang="ru-RU" sz="2200" dirty="0" smtClean="0">
                <a:latin typeface="Times New Roman" panose="02020603050405020304" pitchFamily="18" charset="0"/>
                <a:cs typeface="Times New Roman" panose="02020603050405020304" pitchFamily="18" charset="0"/>
              </a:rPr>
              <a:t>нег </a:t>
            </a:r>
            <a:r>
              <a:rPr lang="ru-RU" sz="2200" dirty="0">
                <a:latin typeface="Times New Roman" panose="02020603050405020304" pitchFamily="18" charset="0"/>
                <a:cs typeface="Times New Roman" panose="02020603050405020304" pitchFamily="18" charset="0"/>
              </a:rPr>
              <a:t>кружится, </a:t>
            </a:r>
            <a:r>
              <a:rPr lang="ru-RU" sz="2200" dirty="0" smtClean="0">
                <a:latin typeface="Times New Roman" panose="02020603050405020304" pitchFamily="18" charset="0"/>
                <a:cs typeface="Times New Roman" panose="02020603050405020304" pitchFamily="18" charset="0"/>
              </a:rPr>
              <a:t>      Дети </a:t>
            </a:r>
            <a:r>
              <a:rPr lang="ru-RU" sz="2200" dirty="0">
                <a:latin typeface="Times New Roman" panose="02020603050405020304" pitchFamily="18" charset="0"/>
                <a:cs typeface="Times New Roman" panose="02020603050405020304" pitchFamily="18" charset="0"/>
              </a:rPr>
              <a:t>кружатся</a:t>
            </a:r>
            <a:r>
              <a:rPr lang="ru-RU" sz="2200" dirty="0" smtClean="0">
                <a:latin typeface="Times New Roman" panose="02020603050405020304" pitchFamily="18" charset="0"/>
                <a:cs typeface="Times New Roman" panose="02020603050405020304" pitchFamily="18" charset="0"/>
              </a:rPr>
              <a:t>.</a:t>
            </a:r>
            <a:r>
              <a:rPr lang="ru-RU" sz="2200" dirty="0">
                <a:latin typeface="Times New Roman" panose="02020603050405020304" pitchFamily="18" charset="0"/>
                <a:cs typeface="Times New Roman" panose="02020603050405020304" pitchFamily="18" charset="0"/>
              </a:rPr>
              <a:t/>
            </a:r>
            <a:br>
              <a:rPr lang="ru-RU" sz="2200" dirty="0">
                <a:latin typeface="Times New Roman" panose="02020603050405020304" pitchFamily="18" charset="0"/>
                <a:cs typeface="Times New Roman" panose="02020603050405020304" pitchFamily="18" charset="0"/>
              </a:rPr>
            </a:br>
            <a:r>
              <a:rPr lang="ru-RU" sz="2200" dirty="0">
                <a:latin typeface="Times New Roman" panose="02020603050405020304" pitchFamily="18" charset="0"/>
                <a:cs typeface="Times New Roman" panose="02020603050405020304" pitchFamily="18" charset="0"/>
              </a:rPr>
              <a:t>Заметает все </a:t>
            </a:r>
            <a:r>
              <a:rPr lang="ru-RU" sz="2200" dirty="0" smtClean="0">
                <a:latin typeface="Times New Roman" panose="02020603050405020304" pitchFamily="18" charset="0"/>
                <a:cs typeface="Times New Roman" panose="02020603050405020304" pitchFamily="18" charset="0"/>
              </a:rPr>
              <a:t>кругом белоснежным </a:t>
            </a:r>
            <a:r>
              <a:rPr lang="ru-RU" sz="2200" dirty="0">
                <a:latin typeface="Times New Roman" panose="02020603050405020304" pitchFamily="18" charset="0"/>
                <a:cs typeface="Times New Roman" panose="02020603050405020304" pitchFamily="18" charset="0"/>
              </a:rPr>
              <a:t>серебром. </a:t>
            </a:r>
            <a:r>
              <a:rPr lang="ru-RU" sz="2200" dirty="0" smtClean="0">
                <a:latin typeface="Times New Roman" panose="02020603050405020304" pitchFamily="18" charset="0"/>
                <a:cs typeface="Times New Roman" panose="02020603050405020304" pitchFamily="18" charset="0"/>
              </a:rPr>
              <a:t/>
            </a:r>
            <a:br>
              <a:rPr lang="ru-RU" sz="2200" dirty="0" smtClean="0">
                <a:latin typeface="Times New Roman" panose="02020603050405020304" pitchFamily="18" charset="0"/>
                <a:cs typeface="Times New Roman" panose="02020603050405020304" pitchFamily="18" charset="0"/>
              </a:rPr>
            </a:br>
            <a:r>
              <a:rPr lang="ru-RU" sz="2200" dirty="0" smtClean="0">
                <a:latin typeface="Times New Roman" panose="02020603050405020304" pitchFamily="18" charset="0"/>
                <a:cs typeface="Times New Roman" panose="02020603050405020304" pitchFamily="18" charset="0"/>
              </a:rPr>
              <a:t>Имитируют </a:t>
            </a:r>
            <a:r>
              <a:rPr lang="ru-RU" sz="2200" dirty="0">
                <a:latin typeface="Times New Roman" panose="02020603050405020304" pitchFamily="18" charset="0"/>
                <a:cs typeface="Times New Roman" panose="02020603050405020304" pitchFamily="18" charset="0"/>
              </a:rPr>
              <a:t>движения руками</a:t>
            </a:r>
            <a:r>
              <a:rPr lang="ru-RU" sz="2200" dirty="0" smtClean="0">
                <a:latin typeface="Times New Roman" panose="02020603050405020304" pitchFamily="18" charset="0"/>
                <a:cs typeface="Times New Roman" panose="02020603050405020304" pitchFamily="18" charset="0"/>
              </a:rPr>
              <a:t>.</a:t>
            </a:r>
            <a:r>
              <a:rPr lang="ru-RU" sz="2000" dirty="0">
                <a:latin typeface="Times New Roman" panose="02020603050405020304" pitchFamily="18" charset="0"/>
                <a:cs typeface="Times New Roman" panose="02020603050405020304" pitchFamily="18" charset="0"/>
              </a:rPr>
              <a:t/>
            </a:r>
            <a:br>
              <a:rPr lang="ru-RU" sz="2000" dirty="0">
                <a:latin typeface="Times New Roman" panose="02020603050405020304" pitchFamily="18" charset="0"/>
                <a:cs typeface="Times New Roman" panose="02020603050405020304" pitchFamily="18" charset="0"/>
              </a:rPr>
            </a:br>
            <a:endParaRPr lang="ru-RU"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423736061"/>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descr="C:\Users\user\Desktop\0001-002-.jp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0" y="514"/>
            <a:ext cx="9144000" cy="6856972"/>
          </a:xfrm>
          <a:prstGeom prst="rect">
            <a:avLst/>
          </a:prstGeom>
          <a:noFill/>
          <a:extLst>
            <a:ext uri="{909E8E84-426E-40DD-AFC4-6F175D3DCCD1}">
              <a14:hiddenFill xmlns:a14="http://schemas.microsoft.com/office/drawing/2010/main">
                <a:solidFill>
                  <a:srgbClr val="FFFFFF"/>
                </a:solidFill>
              </a14:hiddenFill>
            </a:ext>
          </a:extLst>
        </p:spPr>
      </p:pic>
      <p:sp>
        <p:nvSpPr>
          <p:cNvPr id="4" name="Заголовок 3"/>
          <p:cNvSpPr>
            <a:spLocks noGrp="1"/>
          </p:cNvSpPr>
          <p:nvPr>
            <p:ph type="title"/>
          </p:nvPr>
        </p:nvSpPr>
        <p:spPr>
          <a:xfrm>
            <a:off x="755576" y="836712"/>
            <a:ext cx="7704856" cy="5184576"/>
          </a:xfrm>
        </p:spPr>
        <p:txBody>
          <a:bodyPr>
            <a:normAutofit/>
          </a:bodyPr>
          <a:lstStyle/>
          <a:p>
            <a:pPr algn="l">
              <a:lnSpc>
                <a:spcPct val="150000"/>
              </a:lnSpc>
            </a:pPr>
            <a:r>
              <a:rPr lang="ru-RU" sz="2000" b="1" dirty="0" smtClean="0">
                <a:latin typeface="Times New Roman" panose="02020603050405020304" pitchFamily="18" charset="0"/>
                <a:cs typeface="Times New Roman" panose="02020603050405020304" pitchFamily="18" charset="0"/>
              </a:rPr>
              <a:t>                                              СНЕГОВИК</a:t>
            </a:r>
            <a:r>
              <a:rPr lang="ru-RU" sz="2000" dirty="0">
                <a:latin typeface="Times New Roman" panose="02020603050405020304" pitchFamily="18" charset="0"/>
                <a:cs typeface="Times New Roman" panose="02020603050405020304" pitchFamily="18" charset="0"/>
              </a:rPr>
              <a:t/>
            </a:r>
            <a:br>
              <a:rPr lang="ru-RU" sz="2000" dirty="0">
                <a:latin typeface="Times New Roman" panose="02020603050405020304" pitchFamily="18" charset="0"/>
                <a:cs typeface="Times New Roman" panose="02020603050405020304" pitchFamily="18" charset="0"/>
              </a:rPr>
            </a:br>
            <a:r>
              <a:rPr lang="ru-RU" sz="2000" dirty="0">
                <a:latin typeface="Times New Roman" panose="02020603050405020304" pitchFamily="18" charset="0"/>
                <a:cs typeface="Times New Roman" panose="02020603050405020304" pitchFamily="18" charset="0"/>
              </a:rPr>
              <a:t>Давай, дружок, смелей, </a:t>
            </a:r>
            <a:r>
              <a:rPr lang="ru-RU" sz="2000" dirty="0" smtClean="0">
                <a:latin typeface="Times New Roman" panose="02020603050405020304" pitchFamily="18" charset="0"/>
                <a:cs typeface="Times New Roman" panose="02020603050405020304" pitchFamily="18" charset="0"/>
              </a:rPr>
              <a:t>дружок,     Хлопки</a:t>
            </a:r>
            <a:r>
              <a:rPr lang="ru-RU" sz="2000" dirty="0">
                <a:latin typeface="Times New Roman" panose="02020603050405020304" pitchFamily="18" charset="0"/>
                <a:cs typeface="Times New Roman" panose="02020603050405020304" pitchFamily="18" charset="0"/>
              </a:rPr>
              <a:t/>
            </a:r>
            <a:br>
              <a:rPr lang="ru-RU" sz="2000" dirty="0">
                <a:latin typeface="Times New Roman" panose="02020603050405020304" pitchFamily="18" charset="0"/>
                <a:cs typeface="Times New Roman" panose="02020603050405020304" pitchFamily="18" charset="0"/>
              </a:rPr>
            </a:br>
            <a:r>
              <a:rPr lang="ru-RU" sz="2000" dirty="0">
                <a:latin typeface="Times New Roman" panose="02020603050405020304" pitchFamily="18" charset="0"/>
                <a:cs typeface="Times New Roman" panose="02020603050405020304" pitchFamily="18" charset="0"/>
              </a:rPr>
              <a:t>Кати по снегу свой снежок - </a:t>
            </a:r>
            <a:r>
              <a:rPr lang="ru-RU" sz="2000" dirty="0" smtClean="0">
                <a:latin typeface="Times New Roman" panose="02020603050405020304" pitchFamily="18" charset="0"/>
                <a:cs typeface="Times New Roman" panose="02020603050405020304" pitchFamily="18" charset="0"/>
              </a:rPr>
              <a:t>           Показать </a:t>
            </a:r>
            <a:r>
              <a:rPr lang="ru-RU" sz="2000" dirty="0">
                <a:latin typeface="Times New Roman" panose="02020603050405020304" pitchFamily="18" charset="0"/>
                <a:cs typeface="Times New Roman" panose="02020603050405020304" pitchFamily="18" charset="0"/>
              </a:rPr>
              <a:t>руками, как </a:t>
            </a:r>
            <a:r>
              <a:rPr lang="ru-RU" sz="2000" dirty="0" smtClean="0">
                <a:latin typeface="Times New Roman" panose="02020603050405020304" pitchFamily="18" charset="0"/>
                <a:cs typeface="Times New Roman" panose="02020603050405020304" pitchFamily="18" charset="0"/>
              </a:rPr>
              <a:t>лепим  снег                </a:t>
            </a:r>
            <a:r>
              <a:rPr lang="ru-RU" sz="2000" dirty="0">
                <a:latin typeface="Times New Roman" panose="02020603050405020304" pitchFamily="18" charset="0"/>
                <a:cs typeface="Times New Roman" panose="02020603050405020304" pitchFamily="18" charset="0"/>
              </a:rPr>
              <a:t/>
            </a:r>
            <a:br>
              <a:rPr lang="ru-RU" sz="2000" dirty="0">
                <a:latin typeface="Times New Roman" panose="02020603050405020304" pitchFamily="18" charset="0"/>
                <a:cs typeface="Times New Roman" panose="02020603050405020304" pitchFamily="18" charset="0"/>
              </a:rPr>
            </a:br>
            <a:r>
              <a:rPr lang="ru-RU" sz="2000" dirty="0">
                <a:latin typeface="Times New Roman" panose="02020603050405020304" pitchFamily="18" charset="0"/>
                <a:cs typeface="Times New Roman" panose="02020603050405020304" pitchFamily="18" charset="0"/>
              </a:rPr>
              <a:t>Он превратится в толстый </a:t>
            </a:r>
            <a:r>
              <a:rPr lang="ru-RU" sz="2000" dirty="0" smtClean="0">
                <a:latin typeface="Times New Roman" panose="02020603050405020304" pitchFamily="18" charset="0"/>
                <a:cs typeface="Times New Roman" panose="02020603050405020304" pitchFamily="18" charset="0"/>
              </a:rPr>
              <a:t>ком        Сомкнуть </a:t>
            </a:r>
            <a:r>
              <a:rPr lang="ru-RU" sz="2000" dirty="0">
                <a:latin typeface="Times New Roman" panose="02020603050405020304" pitchFamily="18" charset="0"/>
                <a:cs typeface="Times New Roman" panose="02020603050405020304" pitchFamily="18" charset="0"/>
              </a:rPr>
              <a:t>и округлить кисти </a:t>
            </a:r>
            <a:r>
              <a:rPr lang="ru-RU" sz="2000" dirty="0" smtClean="0">
                <a:latin typeface="Times New Roman" panose="02020603050405020304" pitchFamily="18" charset="0"/>
                <a:cs typeface="Times New Roman" panose="02020603050405020304" pitchFamily="18" charset="0"/>
              </a:rPr>
              <a:t>рук</a:t>
            </a:r>
            <a:r>
              <a:rPr lang="ru-RU" sz="2000" dirty="0">
                <a:latin typeface="Times New Roman" panose="02020603050405020304" pitchFamily="18" charset="0"/>
                <a:cs typeface="Times New Roman" panose="02020603050405020304" pitchFamily="18" charset="0"/>
              </a:rPr>
              <a:t/>
            </a:r>
            <a:br>
              <a:rPr lang="ru-RU" sz="2000" dirty="0">
                <a:latin typeface="Times New Roman" panose="02020603050405020304" pitchFamily="18" charset="0"/>
                <a:cs typeface="Times New Roman" panose="02020603050405020304" pitchFamily="18" charset="0"/>
              </a:rPr>
            </a:br>
            <a:r>
              <a:rPr lang="ru-RU" sz="2000" dirty="0">
                <a:latin typeface="Times New Roman" panose="02020603050405020304" pitchFamily="18" charset="0"/>
                <a:cs typeface="Times New Roman" panose="02020603050405020304" pitchFamily="18" charset="0"/>
              </a:rPr>
              <a:t>И станет ком снеговиком. </a:t>
            </a:r>
            <a:r>
              <a:rPr lang="ru-RU" sz="2000" dirty="0" smtClean="0">
                <a:latin typeface="Times New Roman" panose="02020603050405020304" pitchFamily="18" charset="0"/>
                <a:cs typeface="Times New Roman" panose="02020603050405020304" pitchFamily="18" charset="0"/>
              </a:rPr>
              <a:t>            Обвести </a:t>
            </a:r>
            <a:r>
              <a:rPr lang="ru-RU" sz="2000" dirty="0">
                <a:latin typeface="Times New Roman" panose="02020603050405020304" pitchFamily="18" charset="0"/>
                <a:cs typeface="Times New Roman" panose="02020603050405020304" pitchFamily="18" charset="0"/>
              </a:rPr>
              <a:t>руками в воздухе </a:t>
            </a:r>
            <a:r>
              <a:rPr lang="ru-RU" sz="2000" dirty="0" smtClean="0">
                <a:latin typeface="Times New Roman" panose="02020603050405020304" pitchFamily="18" charset="0"/>
                <a:cs typeface="Times New Roman" panose="02020603050405020304" pitchFamily="18" charset="0"/>
              </a:rPr>
              <a:t>два круга</a:t>
            </a:r>
            <a:r>
              <a:rPr lang="ru-RU" sz="2000" dirty="0">
                <a:latin typeface="Times New Roman" panose="02020603050405020304" pitchFamily="18" charset="0"/>
                <a:cs typeface="Times New Roman" panose="02020603050405020304" pitchFamily="18" charset="0"/>
              </a:rPr>
              <a:t/>
            </a:r>
            <a:br>
              <a:rPr lang="ru-RU" sz="2000" dirty="0">
                <a:latin typeface="Times New Roman" panose="02020603050405020304" pitchFamily="18" charset="0"/>
                <a:cs typeface="Times New Roman" panose="02020603050405020304" pitchFamily="18" charset="0"/>
              </a:rPr>
            </a:br>
            <a:r>
              <a:rPr lang="ru-RU" sz="2000" dirty="0">
                <a:latin typeface="Times New Roman" panose="02020603050405020304" pitchFamily="18" charset="0"/>
                <a:cs typeface="Times New Roman" panose="02020603050405020304" pitchFamily="18" charset="0"/>
              </a:rPr>
              <a:t>Его улыбка так светла! </a:t>
            </a:r>
            <a:r>
              <a:rPr lang="ru-RU" sz="2000" dirty="0" smtClean="0">
                <a:latin typeface="Times New Roman" panose="02020603050405020304" pitchFamily="18" charset="0"/>
                <a:cs typeface="Times New Roman" panose="02020603050405020304" pitchFamily="18" charset="0"/>
              </a:rPr>
              <a:t>                    Хлопки)</a:t>
            </a:r>
            <a:r>
              <a:rPr lang="ru-RU" sz="2000" dirty="0">
                <a:latin typeface="Times New Roman" panose="02020603050405020304" pitchFamily="18" charset="0"/>
                <a:cs typeface="Times New Roman" panose="02020603050405020304" pitchFamily="18" charset="0"/>
              </a:rPr>
              <a:t/>
            </a:r>
            <a:br>
              <a:rPr lang="ru-RU" sz="2000" dirty="0">
                <a:latin typeface="Times New Roman" panose="02020603050405020304" pitchFamily="18" charset="0"/>
                <a:cs typeface="Times New Roman" panose="02020603050405020304" pitchFamily="18" charset="0"/>
              </a:rPr>
            </a:br>
            <a:r>
              <a:rPr lang="ru-RU" sz="2000" dirty="0">
                <a:latin typeface="Times New Roman" panose="02020603050405020304" pitchFamily="18" charset="0"/>
                <a:cs typeface="Times New Roman" panose="02020603050405020304" pitchFamily="18" charset="0"/>
              </a:rPr>
              <a:t>Два глаза… шляпа…нос…метла… </a:t>
            </a:r>
            <a:r>
              <a:rPr lang="ru-RU" sz="2000" dirty="0" smtClean="0">
                <a:latin typeface="Times New Roman" panose="02020603050405020304" pitchFamily="18" charset="0"/>
                <a:cs typeface="Times New Roman" panose="02020603050405020304" pitchFamily="18" charset="0"/>
              </a:rPr>
              <a:t>Показывать </a:t>
            </a:r>
            <a:r>
              <a:rPr lang="ru-RU" sz="2000" dirty="0">
                <a:latin typeface="Times New Roman" panose="02020603050405020304" pitchFamily="18" charset="0"/>
                <a:cs typeface="Times New Roman" panose="02020603050405020304" pitchFamily="18" charset="0"/>
              </a:rPr>
              <a:t>по </a:t>
            </a:r>
            <a:r>
              <a:rPr lang="ru-RU" sz="2000" dirty="0" smtClean="0">
                <a:latin typeface="Times New Roman" panose="02020603050405020304" pitchFamily="18" charset="0"/>
                <a:cs typeface="Times New Roman" panose="02020603050405020304" pitchFamily="18" charset="0"/>
              </a:rPr>
              <a:t>тексту</a:t>
            </a:r>
            <a:r>
              <a:rPr lang="ru-RU" sz="2000" dirty="0">
                <a:latin typeface="Times New Roman" panose="02020603050405020304" pitchFamily="18" charset="0"/>
                <a:cs typeface="Times New Roman" panose="02020603050405020304" pitchFamily="18" charset="0"/>
              </a:rPr>
              <a:t/>
            </a:r>
            <a:br>
              <a:rPr lang="ru-RU" sz="2000" dirty="0">
                <a:latin typeface="Times New Roman" panose="02020603050405020304" pitchFamily="18" charset="0"/>
                <a:cs typeface="Times New Roman" panose="02020603050405020304" pitchFamily="18" charset="0"/>
              </a:rPr>
            </a:br>
            <a:r>
              <a:rPr lang="ru-RU" sz="2000" dirty="0">
                <a:latin typeface="Times New Roman" panose="02020603050405020304" pitchFamily="18" charset="0"/>
                <a:cs typeface="Times New Roman" panose="02020603050405020304" pitchFamily="18" charset="0"/>
              </a:rPr>
              <a:t>Но солнце припечет слегка -  </a:t>
            </a:r>
            <a:r>
              <a:rPr lang="ru-RU" sz="2000" dirty="0" smtClean="0">
                <a:latin typeface="Times New Roman" panose="02020603050405020304" pitchFamily="18" charset="0"/>
                <a:cs typeface="Times New Roman" panose="02020603050405020304" pitchFamily="18" charset="0"/>
              </a:rPr>
              <a:t/>
            </a:r>
            <a:br>
              <a:rPr lang="ru-RU" sz="2000" dirty="0" smtClean="0">
                <a:latin typeface="Times New Roman" panose="02020603050405020304" pitchFamily="18" charset="0"/>
                <a:cs typeface="Times New Roman" panose="02020603050405020304" pitchFamily="18" charset="0"/>
              </a:rPr>
            </a:br>
            <a:r>
              <a:rPr lang="ru-RU" sz="2000" dirty="0" smtClean="0">
                <a:latin typeface="Times New Roman" panose="02020603050405020304" pitchFamily="18" charset="0"/>
                <a:cs typeface="Times New Roman" panose="02020603050405020304" pitchFamily="18" charset="0"/>
              </a:rPr>
              <a:t>           Ладонь </a:t>
            </a:r>
            <a:r>
              <a:rPr lang="ru-RU" sz="2000" dirty="0">
                <a:latin typeface="Times New Roman" panose="02020603050405020304" pitchFamily="18" charset="0"/>
                <a:cs typeface="Times New Roman" panose="02020603050405020304" pitchFamily="18" charset="0"/>
              </a:rPr>
              <a:t>правой руки </a:t>
            </a:r>
            <a:r>
              <a:rPr lang="ru-RU" sz="2000" dirty="0" smtClean="0">
                <a:latin typeface="Times New Roman" panose="02020603050405020304" pitchFamily="18" charset="0"/>
                <a:cs typeface="Times New Roman" panose="02020603050405020304" pitchFamily="18" charset="0"/>
              </a:rPr>
              <a:t>приложить к левой пальцы растопырить</a:t>
            </a:r>
            <a:r>
              <a:rPr lang="ru-RU" sz="2000" dirty="0">
                <a:latin typeface="Times New Roman" panose="02020603050405020304" pitchFamily="18" charset="0"/>
                <a:cs typeface="Times New Roman" panose="02020603050405020304" pitchFamily="18" charset="0"/>
              </a:rPr>
              <a:t/>
            </a:r>
            <a:br>
              <a:rPr lang="ru-RU" sz="2000" dirty="0">
                <a:latin typeface="Times New Roman" panose="02020603050405020304" pitchFamily="18" charset="0"/>
                <a:cs typeface="Times New Roman" panose="02020603050405020304" pitchFamily="18" charset="0"/>
              </a:rPr>
            </a:br>
            <a:r>
              <a:rPr lang="ru-RU" sz="2000" dirty="0">
                <a:latin typeface="Times New Roman" panose="02020603050405020304" pitchFamily="18" charset="0"/>
                <a:cs typeface="Times New Roman" panose="02020603050405020304" pitchFamily="18" charset="0"/>
              </a:rPr>
              <a:t>Увы! – и нет снеговика. </a:t>
            </a:r>
            <a:r>
              <a:rPr lang="ru-RU" sz="2000" dirty="0" smtClean="0">
                <a:latin typeface="Times New Roman" panose="02020603050405020304" pitchFamily="18" charset="0"/>
                <a:cs typeface="Times New Roman" panose="02020603050405020304" pitchFamily="18" charset="0"/>
              </a:rPr>
              <a:t>                   Развести руками</a:t>
            </a:r>
            <a:r>
              <a:rPr lang="ru-RU" sz="2000" dirty="0">
                <a:latin typeface="Times New Roman" panose="02020603050405020304" pitchFamily="18" charset="0"/>
                <a:cs typeface="Times New Roman" panose="02020603050405020304" pitchFamily="18" charset="0"/>
              </a:rPr>
              <a:t/>
            </a:r>
            <a:br>
              <a:rPr lang="ru-RU" sz="2000" dirty="0">
                <a:latin typeface="Times New Roman" panose="02020603050405020304" pitchFamily="18" charset="0"/>
                <a:cs typeface="Times New Roman" panose="02020603050405020304" pitchFamily="18" charset="0"/>
              </a:rPr>
            </a:br>
            <a:endParaRPr lang="ru-RU"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629896776"/>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descr="C:\Users\user\Desktop\0001-002-.jp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0" y="514"/>
            <a:ext cx="9144000" cy="6856972"/>
          </a:xfrm>
          <a:prstGeom prst="rect">
            <a:avLst/>
          </a:prstGeom>
          <a:noFill/>
          <a:extLst>
            <a:ext uri="{909E8E84-426E-40DD-AFC4-6F175D3DCCD1}">
              <a14:hiddenFill xmlns:a14="http://schemas.microsoft.com/office/drawing/2010/main">
                <a:solidFill>
                  <a:srgbClr val="FFFFFF"/>
                </a:solidFill>
              </a14:hiddenFill>
            </a:ext>
          </a:extLst>
        </p:spPr>
      </p:pic>
      <p:sp>
        <p:nvSpPr>
          <p:cNvPr id="4" name="Заголовок 3"/>
          <p:cNvSpPr>
            <a:spLocks noGrp="1"/>
          </p:cNvSpPr>
          <p:nvPr>
            <p:ph type="title"/>
          </p:nvPr>
        </p:nvSpPr>
        <p:spPr>
          <a:xfrm>
            <a:off x="755576" y="836712"/>
            <a:ext cx="7560840" cy="5184576"/>
          </a:xfrm>
        </p:spPr>
        <p:txBody>
          <a:bodyPr>
            <a:noAutofit/>
          </a:bodyPr>
          <a:lstStyle/>
          <a:p>
            <a:pPr algn="l">
              <a:lnSpc>
                <a:spcPct val="150000"/>
              </a:lnSpc>
            </a:pPr>
            <a:r>
              <a:rPr lang="ru-RU" sz="2800" b="1" dirty="0" smtClean="0">
                <a:latin typeface="Times New Roman" panose="02020603050405020304" pitchFamily="18" charset="0"/>
                <a:cs typeface="Times New Roman" panose="02020603050405020304" pitchFamily="18" charset="0"/>
              </a:rPr>
              <a:t>               Мамам </a:t>
            </a:r>
            <a:r>
              <a:rPr lang="ru-RU" sz="2800" b="1" dirty="0">
                <a:latin typeface="Times New Roman" panose="02020603050405020304" pitchFamily="18" charset="0"/>
                <a:cs typeface="Times New Roman" panose="02020603050405020304" pitchFamily="18" charset="0"/>
              </a:rPr>
              <a:t>дружно помогаем</a:t>
            </a:r>
            <a:r>
              <a:rPr lang="ru-RU" sz="2000" dirty="0">
                <a:latin typeface="Times New Roman" panose="02020603050405020304" pitchFamily="18" charset="0"/>
                <a:cs typeface="Times New Roman" panose="02020603050405020304" pitchFamily="18" charset="0"/>
              </a:rPr>
              <a:t/>
            </a:r>
            <a:br>
              <a:rPr lang="ru-RU" sz="2000" dirty="0">
                <a:latin typeface="Times New Roman" panose="02020603050405020304" pitchFamily="18" charset="0"/>
                <a:cs typeface="Times New Roman" panose="02020603050405020304" pitchFamily="18" charset="0"/>
              </a:rPr>
            </a:br>
            <a:r>
              <a:rPr lang="ru-RU" sz="2000" dirty="0">
                <a:latin typeface="Times New Roman" panose="02020603050405020304" pitchFamily="18" charset="0"/>
                <a:cs typeface="Times New Roman" panose="02020603050405020304" pitchFamily="18" charset="0"/>
              </a:rPr>
              <a:t>Мамам дружно помогаем:</a:t>
            </a:r>
            <a:br>
              <a:rPr lang="ru-RU" sz="2000" dirty="0">
                <a:latin typeface="Times New Roman" panose="02020603050405020304" pitchFamily="18" charset="0"/>
                <a:cs typeface="Times New Roman" panose="02020603050405020304" pitchFamily="18" charset="0"/>
              </a:rPr>
            </a:br>
            <a:r>
              <a:rPr lang="ru-RU" sz="2000" dirty="0">
                <a:latin typeface="Times New Roman" panose="02020603050405020304" pitchFamily="18" charset="0"/>
                <a:cs typeface="Times New Roman" panose="02020603050405020304" pitchFamily="18" charset="0"/>
              </a:rPr>
              <a:t>Сами в тазике стираем.</a:t>
            </a:r>
            <a:br>
              <a:rPr lang="ru-RU" sz="2000" dirty="0">
                <a:latin typeface="Times New Roman" panose="02020603050405020304" pitchFamily="18" charset="0"/>
                <a:cs typeface="Times New Roman" panose="02020603050405020304" pitchFamily="18" charset="0"/>
              </a:rPr>
            </a:br>
            <a:r>
              <a:rPr lang="ru-RU" sz="2000" dirty="0">
                <a:latin typeface="Times New Roman" panose="02020603050405020304" pitchFamily="18" charset="0"/>
                <a:cs typeface="Times New Roman" panose="02020603050405020304" pitchFamily="18" charset="0"/>
              </a:rPr>
              <a:t>И рубашки, и носочки</a:t>
            </a:r>
            <a:br>
              <a:rPr lang="ru-RU" sz="2000" dirty="0">
                <a:latin typeface="Times New Roman" panose="02020603050405020304" pitchFamily="18" charset="0"/>
                <a:cs typeface="Times New Roman" panose="02020603050405020304" pitchFamily="18" charset="0"/>
              </a:rPr>
            </a:br>
            <a:r>
              <a:rPr lang="ru-RU" sz="2000" dirty="0">
                <a:latin typeface="Times New Roman" panose="02020603050405020304" pitchFamily="18" charset="0"/>
                <a:cs typeface="Times New Roman" panose="02020603050405020304" pitchFamily="18" charset="0"/>
              </a:rPr>
              <a:t>Для сыночка и для дочки</a:t>
            </a:r>
            <a:r>
              <a:rPr lang="ru-RU" sz="2000" dirty="0" smtClean="0">
                <a:latin typeface="Times New Roman" panose="02020603050405020304" pitchFamily="18" charset="0"/>
                <a:cs typeface="Times New Roman" panose="02020603050405020304" pitchFamily="18" charset="0"/>
              </a:rPr>
              <a:t>. </a:t>
            </a:r>
            <a:r>
              <a:rPr lang="ru-RU" sz="2000" dirty="0">
                <a:latin typeface="Times New Roman" panose="02020603050405020304" pitchFamily="18" charset="0"/>
                <a:cs typeface="Times New Roman" panose="02020603050405020304" pitchFamily="18" charset="0"/>
              </a:rPr>
              <a:t> </a:t>
            </a:r>
            <a:r>
              <a:rPr lang="ru-RU" sz="2000" dirty="0" smtClean="0">
                <a:latin typeface="Times New Roman" panose="02020603050405020304" pitchFamily="18" charset="0"/>
                <a:cs typeface="Times New Roman" panose="02020603050405020304" pitchFamily="18" charset="0"/>
              </a:rPr>
              <a:t>          Наклоны </a:t>
            </a:r>
            <a:r>
              <a:rPr lang="ru-RU" sz="2000" dirty="0">
                <a:latin typeface="Times New Roman" panose="02020603050405020304" pitchFamily="18" charset="0"/>
                <a:cs typeface="Times New Roman" panose="02020603050405020304" pitchFamily="18" charset="0"/>
              </a:rPr>
              <a:t>вперёд, </a:t>
            </a:r>
            <a:r>
              <a:rPr lang="ru-RU" sz="2000" dirty="0" smtClean="0">
                <a:latin typeface="Times New Roman" panose="02020603050405020304" pitchFamily="18" charset="0"/>
                <a:cs typeface="Times New Roman" panose="02020603050405020304" pitchFamily="18" charset="0"/>
              </a:rPr>
              <a:t>движения </a:t>
            </a:r>
            <a:br>
              <a:rPr lang="ru-RU" sz="2000" dirty="0" smtClean="0">
                <a:latin typeface="Times New Roman" panose="02020603050405020304" pitchFamily="18" charset="0"/>
                <a:cs typeface="Times New Roman" panose="02020603050405020304" pitchFamily="18" charset="0"/>
              </a:rPr>
            </a:br>
            <a:r>
              <a:rPr lang="ru-RU" sz="2000" dirty="0">
                <a:latin typeface="Times New Roman" panose="02020603050405020304" pitchFamily="18" charset="0"/>
                <a:cs typeface="Times New Roman" panose="02020603050405020304" pitchFamily="18" charset="0"/>
              </a:rPr>
              <a:t> </a:t>
            </a:r>
            <a:r>
              <a:rPr lang="ru-RU" sz="2000" dirty="0" smtClean="0">
                <a:latin typeface="Times New Roman" panose="02020603050405020304" pitchFamily="18" charset="0"/>
                <a:cs typeface="Times New Roman" panose="02020603050405020304" pitchFamily="18" charset="0"/>
              </a:rPr>
              <a:t>                                                       </a:t>
            </a:r>
            <a:r>
              <a:rPr lang="ru-RU" sz="2000" dirty="0">
                <a:latin typeface="Times New Roman" panose="02020603050405020304" pitchFamily="18" charset="0"/>
                <a:cs typeface="Times New Roman" panose="02020603050405020304" pitchFamily="18" charset="0"/>
              </a:rPr>
              <a:t>руками, имитирующие </a:t>
            </a:r>
            <a:r>
              <a:rPr lang="ru-RU" sz="2000" dirty="0" smtClean="0">
                <a:latin typeface="Times New Roman" panose="02020603050405020304" pitchFamily="18" charset="0"/>
                <a:cs typeface="Times New Roman" panose="02020603050405020304" pitchFamily="18" charset="0"/>
              </a:rPr>
              <a:t>полоскание</a:t>
            </a:r>
            <a:r>
              <a:rPr lang="ru-RU" sz="2000" dirty="0">
                <a:latin typeface="Times New Roman" panose="02020603050405020304" pitchFamily="18" charset="0"/>
                <a:cs typeface="Times New Roman" panose="02020603050405020304" pitchFamily="18" charset="0"/>
              </a:rPr>
              <a:t/>
            </a:r>
            <a:br>
              <a:rPr lang="ru-RU" sz="2000" dirty="0">
                <a:latin typeface="Times New Roman" panose="02020603050405020304" pitchFamily="18" charset="0"/>
                <a:cs typeface="Times New Roman" panose="02020603050405020304" pitchFamily="18" charset="0"/>
              </a:rPr>
            </a:br>
            <a:r>
              <a:rPr lang="ru-RU" sz="2000" dirty="0">
                <a:latin typeface="Times New Roman" panose="02020603050405020304" pitchFamily="18" charset="0"/>
                <a:cs typeface="Times New Roman" panose="02020603050405020304" pitchFamily="18" charset="0"/>
              </a:rPr>
              <a:t>Через двор растянем ловко</a:t>
            </a:r>
            <a:br>
              <a:rPr lang="ru-RU" sz="2000" dirty="0">
                <a:latin typeface="Times New Roman" panose="02020603050405020304" pitchFamily="18" charset="0"/>
                <a:cs typeface="Times New Roman" panose="02020603050405020304" pitchFamily="18" charset="0"/>
              </a:rPr>
            </a:br>
            <a:r>
              <a:rPr lang="ru-RU" sz="2000" dirty="0">
                <a:latin typeface="Times New Roman" panose="02020603050405020304" pitchFamily="18" charset="0"/>
                <a:cs typeface="Times New Roman" panose="02020603050405020304" pitchFamily="18" charset="0"/>
              </a:rPr>
              <a:t>Для одежды три верёвки</a:t>
            </a:r>
            <a:r>
              <a:rPr lang="ru-RU" sz="2000" dirty="0" smtClean="0">
                <a:latin typeface="Times New Roman" panose="02020603050405020304" pitchFamily="18" charset="0"/>
                <a:cs typeface="Times New Roman" panose="02020603050405020304" pitchFamily="18" charset="0"/>
              </a:rPr>
              <a:t>.             Потягивания </a:t>
            </a:r>
            <a:r>
              <a:rPr lang="ru-RU" sz="2000" dirty="0">
                <a:latin typeface="Times New Roman" panose="02020603050405020304" pitchFamily="18" charset="0"/>
                <a:cs typeface="Times New Roman" panose="02020603050405020304" pitchFamily="18" charset="0"/>
              </a:rPr>
              <a:t>— руки в стороны</a:t>
            </a:r>
            <a:r>
              <a:rPr lang="ru-RU" sz="2000" dirty="0" smtClean="0">
                <a:latin typeface="Times New Roman" panose="02020603050405020304" pitchFamily="18" charset="0"/>
                <a:cs typeface="Times New Roman" panose="02020603050405020304" pitchFamily="18" charset="0"/>
              </a:rPr>
              <a:t>.</a:t>
            </a:r>
            <a:r>
              <a:rPr lang="ru-RU" sz="2000" dirty="0">
                <a:latin typeface="Times New Roman" panose="02020603050405020304" pitchFamily="18" charset="0"/>
                <a:cs typeface="Times New Roman" panose="02020603050405020304" pitchFamily="18" charset="0"/>
              </a:rPr>
              <a:t/>
            </a:r>
            <a:br>
              <a:rPr lang="ru-RU" sz="2000" dirty="0">
                <a:latin typeface="Times New Roman" panose="02020603050405020304" pitchFamily="18" charset="0"/>
                <a:cs typeface="Times New Roman" panose="02020603050405020304" pitchFamily="18" charset="0"/>
              </a:rPr>
            </a:br>
            <a:r>
              <a:rPr lang="ru-RU" sz="2000" dirty="0">
                <a:latin typeface="Times New Roman" panose="02020603050405020304" pitchFamily="18" charset="0"/>
                <a:cs typeface="Times New Roman" panose="02020603050405020304" pitchFamily="18" charset="0"/>
              </a:rPr>
              <a:t>Светит солнышко-ромашка,</a:t>
            </a:r>
            <a:br>
              <a:rPr lang="ru-RU" sz="2000" dirty="0">
                <a:latin typeface="Times New Roman" panose="02020603050405020304" pitchFamily="18" charset="0"/>
                <a:cs typeface="Times New Roman" panose="02020603050405020304" pitchFamily="18" charset="0"/>
              </a:rPr>
            </a:br>
            <a:r>
              <a:rPr lang="ru-RU" sz="2000" dirty="0">
                <a:latin typeface="Times New Roman" panose="02020603050405020304" pitchFamily="18" charset="0"/>
                <a:cs typeface="Times New Roman" panose="02020603050405020304" pitchFamily="18" charset="0"/>
              </a:rPr>
              <a:t>Скоро высохнут рубашки. </a:t>
            </a:r>
            <a:r>
              <a:rPr lang="ru-RU" sz="2000" dirty="0" smtClean="0">
                <a:latin typeface="Times New Roman" panose="02020603050405020304" pitchFamily="18" charset="0"/>
                <a:cs typeface="Times New Roman" panose="02020603050405020304" pitchFamily="18" charset="0"/>
              </a:rPr>
              <a:t>          Потягивания </a:t>
            </a:r>
            <a:r>
              <a:rPr lang="ru-RU" sz="2000" dirty="0">
                <a:latin typeface="Times New Roman" panose="02020603050405020304" pitchFamily="18" charset="0"/>
                <a:cs typeface="Times New Roman" panose="02020603050405020304" pitchFamily="18" charset="0"/>
              </a:rPr>
              <a:t>— руки вверх</a:t>
            </a:r>
            <a:r>
              <a:rPr lang="ru-RU" sz="2000" dirty="0" smtClean="0">
                <a:latin typeface="Times New Roman" panose="02020603050405020304" pitchFamily="18" charset="0"/>
                <a:cs typeface="Times New Roman" panose="02020603050405020304" pitchFamily="18" charset="0"/>
              </a:rPr>
              <a:t>.</a:t>
            </a:r>
            <a:r>
              <a:rPr lang="ru-RU" sz="2000" dirty="0">
                <a:latin typeface="Times New Roman" panose="02020603050405020304" pitchFamily="18" charset="0"/>
                <a:cs typeface="Times New Roman" panose="02020603050405020304" pitchFamily="18" charset="0"/>
              </a:rPr>
              <a:t/>
            </a:r>
            <a:br>
              <a:rPr lang="ru-RU" sz="2000" dirty="0">
                <a:latin typeface="Times New Roman" panose="02020603050405020304" pitchFamily="18" charset="0"/>
                <a:cs typeface="Times New Roman" panose="02020603050405020304" pitchFamily="18" charset="0"/>
              </a:rPr>
            </a:br>
            <a:endParaRPr lang="ru-RU"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61750268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descr="C:\Users\user\Desktop\0001-002-.jp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0" y="514"/>
            <a:ext cx="9144000" cy="6856972"/>
          </a:xfrm>
          <a:prstGeom prst="rect">
            <a:avLst/>
          </a:prstGeom>
          <a:noFill/>
          <a:extLst>
            <a:ext uri="{909E8E84-426E-40DD-AFC4-6F175D3DCCD1}">
              <a14:hiddenFill xmlns:a14="http://schemas.microsoft.com/office/drawing/2010/main">
                <a:solidFill>
                  <a:srgbClr val="FFFFFF"/>
                </a:solidFill>
              </a14:hiddenFill>
            </a:ext>
          </a:extLst>
        </p:spPr>
      </p:pic>
      <p:sp>
        <p:nvSpPr>
          <p:cNvPr id="4" name="Заголовок 3"/>
          <p:cNvSpPr>
            <a:spLocks noGrp="1"/>
          </p:cNvSpPr>
          <p:nvPr>
            <p:ph type="title"/>
          </p:nvPr>
        </p:nvSpPr>
        <p:spPr>
          <a:xfrm>
            <a:off x="755576" y="692696"/>
            <a:ext cx="7560840" cy="5328592"/>
          </a:xfrm>
        </p:spPr>
        <p:txBody>
          <a:bodyPr>
            <a:noAutofit/>
          </a:bodyPr>
          <a:lstStyle/>
          <a:p>
            <a:pPr algn="l"/>
            <a:r>
              <a:rPr lang="ru-RU" sz="2800" b="1" dirty="0" smtClean="0">
                <a:latin typeface="Times New Roman" panose="02020603050405020304" pitchFamily="18" charset="0"/>
                <a:cs typeface="Times New Roman" panose="02020603050405020304" pitchFamily="18" charset="0"/>
              </a:rPr>
              <a:t>       Тема</a:t>
            </a:r>
            <a:r>
              <a:rPr lang="ru-RU" sz="2800" b="1" dirty="0">
                <a:latin typeface="Times New Roman" panose="02020603050405020304" pitchFamily="18" charset="0"/>
                <a:cs typeface="Times New Roman" panose="02020603050405020304" pitchFamily="18" charset="0"/>
              </a:rPr>
              <a:t>: «Праздник весны и труда»</a:t>
            </a:r>
            <a:r>
              <a:rPr lang="ru-RU" sz="2800" dirty="0">
                <a:latin typeface="Times New Roman" panose="02020603050405020304" pitchFamily="18" charset="0"/>
                <a:cs typeface="Times New Roman" panose="02020603050405020304" pitchFamily="18" charset="0"/>
              </a:rPr>
              <a:t/>
            </a:r>
            <a:br>
              <a:rPr lang="ru-RU" sz="2800" dirty="0">
                <a:latin typeface="Times New Roman" panose="02020603050405020304" pitchFamily="18" charset="0"/>
                <a:cs typeface="Times New Roman" panose="02020603050405020304" pitchFamily="18" charset="0"/>
              </a:rPr>
            </a:br>
            <a:r>
              <a:rPr lang="ru-RU" sz="2800" dirty="0" smtClean="0">
                <a:latin typeface="Times New Roman" panose="02020603050405020304" pitchFamily="18" charset="0"/>
                <a:cs typeface="Times New Roman" panose="02020603050405020304" pitchFamily="18" charset="0"/>
              </a:rPr>
              <a:t>                         </a:t>
            </a:r>
            <a:r>
              <a:rPr lang="ru-RU" sz="2800" b="1" dirty="0" smtClean="0">
                <a:latin typeface="Times New Roman" panose="02020603050405020304" pitchFamily="18" charset="0"/>
                <a:cs typeface="Times New Roman" panose="02020603050405020304" pitchFamily="18" charset="0"/>
              </a:rPr>
              <a:t>«</a:t>
            </a:r>
            <a:r>
              <a:rPr lang="ru-RU" sz="2800" b="1" dirty="0">
                <a:latin typeface="Times New Roman" panose="02020603050405020304" pitchFamily="18" charset="0"/>
                <a:cs typeface="Times New Roman" panose="02020603050405020304" pitchFamily="18" charset="0"/>
              </a:rPr>
              <a:t>Солнышко»</a:t>
            </a:r>
            <a:r>
              <a:rPr lang="ru-RU" sz="2800" dirty="0">
                <a:latin typeface="Times New Roman" panose="02020603050405020304" pitchFamily="18" charset="0"/>
                <a:cs typeface="Times New Roman" panose="02020603050405020304" pitchFamily="18" charset="0"/>
              </a:rPr>
              <a:t/>
            </a:r>
            <a:br>
              <a:rPr lang="ru-RU" sz="2800" dirty="0">
                <a:latin typeface="Times New Roman" panose="02020603050405020304" pitchFamily="18" charset="0"/>
                <a:cs typeface="Times New Roman" panose="02020603050405020304" pitchFamily="18" charset="0"/>
              </a:rPr>
            </a:br>
            <a:r>
              <a:rPr lang="ru-RU" sz="2800" dirty="0">
                <a:latin typeface="Times New Roman" panose="02020603050405020304" pitchFamily="18" charset="0"/>
                <a:cs typeface="Times New Roman" panose="02020603050405020304" pitchFamily="18" charset="0"/>
              </a:rPr>
              <a:t>Вот как солнышко встает, </a:t>
            </a:r>
            <a:r>
              <a:rPr lang="ru-RU" sz="2800" dirty="0" smtClean="0">
                <a:latin typeface="Times New Roman" panose="02020603050405020304" pitchFamily="18" charset="0"/>
                <a:cs typeface="Times New Roman" panose="02020603050405020304" pitchFamily="18" charset="0"/>
              </a:rPr>
              <a:t>   </a:t>
            </a:r>
            <a:r>
              <a:rPr lang="ru-RU" sz="2400" dirty="0" smtClean="0">
                <a:latin typeface="Times New Roman" panose="02020603050405020304" pitchFamily="18" charset="0"/>
                <a:cs typeface="Times New Roman" panose="02020603050405020304" pitchFamily="18" charset="0"/>
              </a:rPr>
              <a:t>Поднять </a:t>
            </a:r>
            <a:r>
              <a:rPr lang="ru-RU" sz="2400" dirty="0">
                <a:latin typeface="Times New Roman" panose="02020603050405020304" pitchFamily="18" charset="0"/>
                <a:cs typeface="Times New Roman" panose="02020603050405020304" pitchFamily="18" charset="0"/>
              </a:rPr>
              <a:t>руки вверх</a:t>
            </a:r>
            <a:r>
              <a:rPr lang="ru-RU" sz="2400" dirty="0" smtClean="0">
                <a:latin typeface="Times New Roman" panose="02020603050405020304" pitchFamily="18" charset="0"/>
                <a:cs typeface="Times New Roman" panose="02020603050405020304" pitchFamily="18" charset="0"/>
              </a:rPr>
              <a:t>.</a:t>
            </a:r>
            <a:r>
              <a:rPr lang="ru-RU" sz="2800" dirty="0">
                <a:latin typeface="Times New Roman" panose="02020603050405020304" pitchFamily="18" charset="0"/>
                <a:cs typeface="Times New Roman" panose="02020603050405020304" pitchFamily="18" charset="0"/>
              </a:rPr>
              <a:t/>
            </a:r>
            <a:br>
              <a:rPr lang="ru-RU" sz="2800" dirty="0">
                <a:latin typeface="Times New Roman" panose="02020603050405020304" pitchFamily="18" charset="0"/>
                <a:cs typeface="Times New Roman" panose="02020603050405020304" pitchFamily="18" charset="0"/>
              </a:rPr>
            </a:br>
            <a:r>
              <a:rPr lang="ru-RU" sz="2800" dirty="0">
                <a:latin typeface="Times New Roman" panose="02020603050405020304" pitchFamily="18" charset="0"/>
                <a:cs typeface="Times New Roman" panose="02020603050405020304" pitchFamily="18" charset="0"/>
              </a:rPr>
              <a:t>Выше, выше, выше. </a:t>
            </a:r>
            <a:r>
              <a:rPr lang="ru-RU" sz="2800" dirty="0" smtClean="0">
                <a:latin typeface="Times New Roman" panose="02020603050405020304" pitchFamily="18" charset="0"/>
                <a:cs typeface="Times New Roman" panose="02020603050405020304" pitchFamily="18" charset="0"/>
              </a:rPr>
              <a:t>             </a:t>
            </a:r>
            <a:r>
              <a:rPr lang="ru-RU" sz="2400" dirty="0" smtClean="0">
                <a:latin typeface="Times New Roman" panose="02020603050405020304" pitchFamily="18" charset="0"/>
                <a:cs typeface="Times New Roman" panose="02020603050405020304" pitchFamily="18" charset="0"/>
              </a:rPr>
              <a:t>Потянуться</a:t>
            </a:r>
            <a:r>
              <a:rPr lang="ru-RU" sz="2800" dirty="0">
                <a:latin typeface="Times New Roman" panose="02020603050405020304" pitchFamily="18" charset="0"/>
                <a:cs typeface="Times New Roman" panose="02020603050405020304" pitchFamily="18" charset="0"/>
              </a:rPr>
              <a:t/>
            </a:r>
            <a:br>
              <a:rPr lang="ru-RU" sz="2800" dirty="0">
                <a:latin typeface="Times New Roman" panose="02020603050405020304" pitchFamily="18" charset="0"/>
                <a:cs typeface="Times New Roman" panose="02020603050405020304" pitchFamily="18" charset="0"/>
              </a:rPr>
            </a:br>
            <a:r>
              <a:rPr lang="ru-RU" sz="2800" dirty="0" smtClean="0">
                <a:latin typeface="Times New Roman" panose="02020603050405020304" pitchFamily="18" charset="0"/>
                <a:cs typeface="Times New Roman" panose="02020603050405020304" pitchFamily="18" charset="0"/>
              </a:rPr>
              <a:t>К </a:t>
            </a:r>
            <a:r>
              <a:rPr lang="ru-RU" sz="2800" dirty="0">
                <a:latin typeface="Times New Roman" panose="02020603050405020304" pitchFamily="18" charset="0"/>
                <a:cs typeface="Times New Roman" panose="02020603050405020304" pitchFamily="18" charset="0"/>
              </a:rPr>
              <a:t>ночи солнышко </a:t>
            </a:r>
            <a:r>
              <a:rPr lang="ru-RU" sz="2800" dirty="0" smtClean="0">
                <a:latin typeface="Times New Roman" panose="02020603050405020304" pitchFamily="18" charset="0"/>
                <a:cs typeface="Times New Roman" panose="02020603050405020304" pitchFamily="18" charset="0"/>
              </a:rPr>
              <a:t>зайдет      </a:t>
            </a:r>
            <a:r>
              <a:rPr lang="ru-RU" sz="2400" dirty="0" smtClean="0">
                <a:latin typeface="Times New Roman" panose="02020603050405020304" pitchFamily="18" charset="0"/>
                <a:cs typeface="Times New Roman" panose="02020603050405020304" pitchFamily="18" charset="0"/>
              </a:rPr>
              <a:t>Присесть </a:t>
            </a:r>
            <a:r>
              <a:rPr lang="ru-RU" sz="2400" dirty="0">
                <a:latin typeface="Times New Roman" panose="02020603050405020304" pitchFamily="18" charset="0"/>
                <a:cs typeface="Times New Roman" panose="02020603050405020304" pitchFamily="18" charset="0"/>
              </a:rPr>
              <a:t>на </a:t>
            </a:r>
            <a:r>
              <a:rPr lang="ru-RU" sz="2400" dirty="0" smtClean="0">
                <a:latin typeface="Times New Roman" panose="02020603050405020304" pitchFamily="18" charset="0"/>
                <a:cs typeface="Times New Roman" panose="02020603050405020304" pitchFamily="18" charset="0"/>
              </a:rPr>
              <a:t>корточки</a:t>
            </a:r>
            <a:r>
              <a:rPr lang="ru-RU" sz="2800" dirty="0">
                <a:latin typeface="Times New Roman" panose="02020603050405020304" pitchFamily="18" charset="0"/>
                <a:cs typeface="Times New Roman" panose="02020603050405020304" pitchFamily="18" charset="0"/>
              </a:rPr>
              <a:t/>
            </a:r>
            <a:br>
              <a:rPr lang="ru-RU" sz="2800" dirty="0">
                <a:latin typeface="Times New Roman" panose="02020603050405020304" pitchFamily="18" charset="0"/>
                <a:cs typeface="Times New Roman" panose="02020603050405020304" pitchFamily="18" charset="0"/>
              </a:rPr>
            </a:br>
            <a:r>
              <a:rPr lang="ru-RU" sz="2800" dirty="0">
                <a:latin typeface="Times New Roman" panose="02020603050405020304" pitchFamily="18" charset="0"/>
                <a:cs typeface="Times New Roman" panose="02020603050405020304" pitchFamily="18" charset="0"/>
              </a:rPr>
              <a:t>Ниже, ниже, ниже</a:t>
            </a:r>
            <a:r>
              <a:rPr lang="ru-RU" sz="2800" dirty="0" smtClean="0">
                <a:latin typeface="Times New Roman" panose="02020603050405020304" pitchFamily="18" charset="0"/>
                <a:cs typeface="Times New Roman" panose="02020603050405020304" pitchFamily="18" charset="0"/>
              </a:rPr>
              <a:t>.                </a:t>
            </a:r>
            <a:r>
              <a:rPr lang="ru-RU" sz="2400" dirty="0" smtClean="0">
                <a:latin typeface="Times New Roman" panose="02020603050405020304" pitchFamily="18" charset="0"/>
                <a:cs typeface="Times New Roman" panose="02020603050405020304" pitchFamily="18" charset="0"/>
              </a:rPr>
              <a:t>Руки </a:t>
            </a:r>
            <a:r>
              <a:rPr lang="ru-RU" sz="2400" dirty="0">
                <a:latin typeface="Times New Roman" panose="02020603050405020304" pitchFamily="18" charset="0"/>
                <a:cs typeface="Times New Roman" panose="02020603050405020304" pitchFamily="18" charset="0"/>
              </a:rPr>
              <a:t>опустить на </a:t>
            </a:r>
            <a:r>
              <a:rPr lang="ru-RU" sz="2400" dirty="0" smtClean="0">
                <a:latin typeface="Times New Roman" panose="02020603050405020304" pitchFamily="18" charset="0"/>
                <a:cs typeface="Times New Roman" panose="02020603050405020304" pitchFamily="18" charset="0"/>
              </a:rPr>
              <a:t>пол</a:t>
            </a:r>
            <a:r>
              <a:rPr lang="ru-RU" sz="2800" dirty="0">
                <a:latin typeface="Times New Roman" panose="02020603050405020304" pitchFamily="18" charset="0"/>
                <a:cs typeface="Times New Roman" panose="02020603050405020304" pitchFamily="18" charset="0"/>
              </a:rPr>
              <a:t/>
            </a:r>
            <a:br>
              <a:rPr lang="ru-RU" sz="2800" dirty="0">
                <a:latin typeface="Times New Roman" panose="02020603050405020304" pitchFamily="18" charset="0"/>
                <a:cs typeface="Times New Roman" panose="02020603050405020304" pitchFamily="18" charset="0"/>
              </a:rPr>
            </a:br>
            <a:r>
              <a:rPr lang="ru-RU" sz="2800" dirty="0">
                <a:latin typeface="Times New Roman" panose="02020603050405020304" pitchFamily="18" charset="0"/>
                <a:cs typeface="Times New Roman" panose="02020603050405020304" pitchFamily="18" charset="0"/>
              </a:rPr>
              <a:t>Хорошо, хорошо, </a:t>
            </a:r>
            <a:r>
              <a:rPr lang="ru-RU" sz="2800" dirty="0" smtClean="0">
                <a:latin typeface="Times New Roman" panose="02020603050405020304" pitchFamily="18" charset="0"/>
                <a:cs typeface="Times New Roman" panose="02020603050405020304" pitchFamily="18" charset="0"/>
              </a:rPr>
              <a:t>                </a:t>
            </a:r>
            <a:r>
              <a:rPr lang="ru-RU" sz="2400" dirty="0">
                <a:latin typeface="Times New Roman" panose="02020603050405020304" pitchFamily="18" charset="0"/>
                <a:cs typeface="Times New Roman" panose="02020603050405020304" pitchFamily="18" charset="0"/>
              </a:rPr>
              <a:t> </a:t>
            </a:r>
            <a:r>
              <a:rPr lang="ru-RU" sz="2400" dirty="0" smtClean="0">
                <a:latin typeface="Times New Roman" panose="02020603050405020304" pitchFamily="18" charset="0"/>
                <a:cs typeface="Times New Roman" panose="02020603050405020304" pitchFamily="18" charset="0"/>
              </a:rPr>
              <a:t> Хлопать </a:t>
            </a:r>
            <a:r>
              <a:rPr lang="ru-RU" sz="2400" dirty="0">
                <a:latin typeface="Times New Roman" panose="02020603050405020304" pitchFamily="18" charset="0"/>
                <a:cs typeface="Times New Roman" panose="02020603050405020304" pitchFamily="18" charset="0"/>
              </a:rPr>
              <a:t>в ладоши</a:t>
            </a:r>
            <a:r>
              <a:rPr lang="ru-RU" sz="2400" dirty="0" smtClean="0">
                <a:latin typeface="Times New Roman" panose="02020603050405020304" pitchFamily="18" charset="0"/>
                <a:cs typeface="Times New Roman" panose="02020603050405020304" pitchFamily="18" charset="0"/>
              </a:rPr>
              <a:t>.</a:t>
            </a:r>
            <a:r>
              <a:rPr lang="ru-RU" sz="2800" dirty="0">
                <a:latin typeface="Times New Roman" panose="02020603050405020304" pitchFamily="18" charset="0"/>
                <a:cs typeface="Times New Roman" panose="02020603050405020304" pitchFamily="18" charset="0"/>
              </a:rPr>
              <a:t/>
            </a:r>
            <a:br>
              <a:rPr lang="ru-RU" sz="2800" dirty="0">
                <a:latin typeface="Times New Roman" panose="02020603050405020304" pitchFamily="18" charset="0"/>
                <a:cs typeface="Times New Roman" panose="02020603050405020304" pitchFamily="18" charset="0"/>
              </a:rPr>
            </a:br>
            <a:r>
              <a:rPr lang="ru-RU" sz="2800" dirty="0">
                <a:latin typeface="Times New Roman" panose="02020603050405020304" pitchFamily="18" charset="0"/>
                <a:cs typeface="Times New Roman" panose="02020603050405020304" pitchFamily="18" charset="0"/>
              </a:rPr>
              <a:t>Солнышко смеется. </a:t>
            </a:r>
            <a:r>
              <a:rPr lang="ru-RU" sz="2800" dirty="0" smtClean="0">
                <a:latin typeface="Times New Roman" panose="02020603050405020304" pitchFamily="18" charset="0"/>
                <a:cs typeface="Times New Roman" panose="02020603050405020304" pitchFamily="18" charset="0"/>
              </a:rPr>
              <a:t>              </a:t>
            </a:r>
            <a:r>
              <a:rPr lang="ru-RU" sz="2400" dirty="0" smtClean="0">
                <a:latin typeface="Times New Roman" panose="02020603050405020304" pitchFamily="18" charset="0"/>
                <a:cs typeface="Times New Roman" panose="02020603050405020304" pitchFamily="18" charset="0"/>
              </a:rPr>
              <a:t>Улыбаться </a:t>
            </a:r>
            <a:r>
              <a:rPr lang="ru-RU" sz="2400" dirty="0">
                <a:latin typeface="Times New Roman" panose="02020603050405020304" pitchFamily="18" charset="0"/>
                <a:cs typeface="Times New Roman" panose="02020603050405020304" pitchFamily="18" charset="0"/>
              </a:rPr>
              <a:t>покачивая </a:t>
            </a:r>
            <a:r>
              <a:rPr lang="ru-RU" sz="2400" dirty="0" smtClean="0">
                <a:latin typeface="Times New Roman" panose="02020603050405020304" pitchFamily="18" charset="0"/>
                <a:cs typeface="Times New Roman" panose="02020603050405020304" pitchFamily="18" charset="0"/>
              </a:rPr>
              <a:t>головой)</a:t>
            </a:r>
            <a:r>
              <a:rPr lang="ru-RU" sz="2800" dirty="0">
                <a:latin typeface="Times New Roman" panose="02020603050405020304" pitchFamily="18" charset="0"/>
                <a:cs typeface="Times New Roman" panose="02020603050405020304" pitchFamily="18" charset="0"/>
              </a:rPr>
              <a:t/>
            </a:r>
            <a:br>
              <a:rPr lang="ru-RU" sz="2800" dirty="0">
                <a:latin typeface="Times New Roman" panose="02020603050405020304" pitchFamily="18" charset="0"/>
                <a:cs typeface="Times New Roman" panose="02020603050405020304" pitchFamily="18" charset="0"/>
              </a:rPr>
            </a:br>
            <a:r>
              <a:rPr lang="ru-RU" sz="2800" dirty="0">
                <a:latin typeface="Times New Roman" panose="02020603050405020304" pitchFamily="18" charset="0"/>
                <a:cs typeface="Times New Roman" panose="02020603050405020304" pitchFamily="18" charset="0"/>
              </a:rPr>
              <a:t>А под </a:t>
            </a:r>
            <a:r>
              <a:rPr lang="ru-RU" sz="2800" dirty="0" smtClean="0">
                <a:latin typeface="Times New Roman" panose="02020603050405020304" pitchFamily="18" charset="0"/>
                <a:cs typeface="Times New Roman" panose="02020603050405020304" pitchFamily="18" charset="0"/>
              </a:rPr>
              <a:t>солнышком </a:t>
            </a:r>
            <a:r>
              <a:rPr lang="ru-RU" sz="2800" dirty="0">
                <a:latin typeface="Times New Roman" panose="02020603050405020304" pitchFamily="18" charset="0"/>
                <a:cs typeface="Times New Roman" panose="02020603050405020304" pitchFamily="18" charset="0"/>
              </a:rPr>
              <a:t>нам </a:t>
            </a:r>
            <a:r>
              <a:rPr lang="ru-RU" sz="2800" dirty="0" smtClean="0">
                <a:latin typeface="Times New Roman" panose="02020603050405020304" pitchFamily="18" charset="0"/>
                <a:cs typeface="Times New Roman" panose="02020603050405020304" pitchFamily="18" charset="0"/>
              </a:rPr>
              <a:t>         </a:t>
            </a:r>
            <a:r>
              <a:rPr lang="ru-RU" sz="2400" dirty="0" smtClean="0">
                <a:latin typeface="Times New Roman" panose="02020603050405020304" pitchFamily="18" charset="0"/>
                <a:cs typeface="Times New Roman" panose="02020603050405020304" pitchFamily="18" charset="0"/>
              </a:rPr>
              <a:t>Помахать руками</a:t>
            </a:r>
            <a:r>
              <a:rPr lang="ru-RU" sz="2800" dirty="0">
                <a:latin typeface="Times New Roman" panose="02020603050405020304" pitchFamily="18" charset="0"/>
                <a:cs typeface="Times New Roman" panose="02020603050405020304" pitchFamily="18" charset="0"/>
              </a:rPr>
              <a:t/>
            </a:r>
            <a:br>
              <a:rPr lang="ru-RU" sz="2800" dirty="0">
                <a:latin typeface="Times New Roman" panose="02020603050405020304" pitchFamily="18" charset="0"/>
                <a:cs typeface="Times New Roman" panose="02020603050405020304" pitchFamily="18" charset="0"/>
              </a:rPr>
            </a:br>
            <a:r>
              <a:rPr lang="ru-RU" sz="2800" dirty="0">
                <a:latin typeface="Times New Roman" panose="02020603050405020304" pitchFamily="18" charset="0"/>
                <a:cs typeface="Times New Roman" panose="02020603050405020304" pitchFamily="18" charset="0"/>
              </a:rPr>
              <a:t>Весело живется. </a:t>
            </a:r>
            <a:r>
              <a:rPr lang="ru-RU" sz="2800" dirty="0" smtClean="0">
                <a:latin typeface="Times New Roman" panose="02020603050405020304" pitchFamily="18" charset="0"/>
                <a:cs typeface="Times New Roman" panose="02020603050405020304" pitchFamily="18" charset="0"/>
              </a:rPr>
              <a:t>                   </a:t>
            </a:r>
            <a:r>
              <a:rPr lang="ru-RU" sz="2400" dirty="0" smtClean="0">
                <a:latin typeface="Times New Roman" panose="02020603050405020304" pitchFamily="18" charset="0"/>
                <a:cs typeface="Times New Roman" panose="02020603050405020304" pitchFamily="18" charset="0"/>
              </a:rPr>
              <a:t>Прыжки </a:t>
            </a:r>
            <a:r>
              <a:rPr lang="ru-RU" sz="2400" dirty="0">
                <a:latin typeface="Times New Roman" panose="02020603050405020304" pitchFamily="18" charset="0"/>
                <a:cs typeface="Times New Roman" panose="02020603050405020304" pitchFamily="18" charset="0"/>
              </a:rPr>
              <a:t>на месте</a:t>
            </a:r>
            <a:r>
              <a:rPr lang="ru-RU" sz="2400" dirty="0" smtClean="0">
                <a:latin typeface="Times New Roman" panose="02020603050405020304" pitchFamily="18" charset="0"/>
                <a:cs typeface="Times New Roman" panose="02020603050405020304" pitchFamily="18" charset="0"/>
              </a:rPr>
              <a:t>.</a:t>
            </a:r>
            <a:r>
              <a:rPr lang="ru-RU" sz="2800" dirty="0">
                <a:latin typeface="Times New Roman" panose="02020603050405020304" pitchFamily="18" charset="0"/>
                <a:cs typeface="Times New Roman" panose="02020603050405020304" pitchFamily="18" charset="0"/>
              </a:rPr>
              <a:t/>
            </a:r>
            <a:br>
              <a:rPr lang="ru-RU" sz="2800" dirty="0">
                <a:latin typeface="Times New Roman" panose="02020603050405020304" pitchFamily="18" charset="0"/>
                <a:cs typeface="Times New Roman" panose="02020603050405020304" pitchFamily="18" charset="0"/>
              </a:rPr>
            </a:br>
            <a:endParaRPr lang="ru-RU" sz="28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332628778"/>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descr="C:\Users\user\Desktop\0001-002-.jp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0" y="514"/>
            <a:ext cx="9144000" cy="6856972"/>
          </a:xfrm>
          <a:prstGeom prst="rect">
            <a:avLst/>
          </a:prstGeom>
          <a:noFill/>
          <a:extLst>
            <a:ext uri="{909E8E84-426E-40DD-AFC4-6F175D3DCCD1}">
              <a14:hiddenFill xmlns:a14="http://schemas.microsoft.com/office/drawing/2010/main">
                <a:solidFill>
                  <a:srgbClr val="FFFFFF"/>
                </a:solidFill>
              </a14:hiddenFill>
            </a:ext>
          </a:extLst>
        </p:spPr>
      </p:pic>
      <p:sp>
        <p:nvSpPr>
          <p:cNvPr id="4" name="Заголовок 3"/>
          <p:cNvSpPr>
            <a:spLocks noGrp="1"/>
          </p:cNvSpPr>
          <p:nvPr>
            <p:ph type="title"/>
          </p:nvPr>
        </p:nvSpPr>
        <p:spPr>
          <a:xfrm>
            <a:off x="755576" y="836712"/>
            <a:ext cx="7560840" cy="5184576"/>
          </a:xfrm>
        </p:spPr>
        <p:txBody>
          <a:bodyPr>
            <a:noAutofit/>
          </a:bodyPr>
          <a:lstStyle/>
          <a:p>
            <a:pPr algn="l"/>
            <a:r>
              <a:rPr lang="ru-RU" sz="2800" b="1" dirty="0" smtClean="0">
                <a:latin typeface="Times New Roman" panose="02020603050405020304" pitchFamily="18" charset="0"/>
                <a:cs typeface="Times New Roman" panose="02020603050405020304" pitchFamily="18" charset="0"/>
              </a:rPr>
              <a:t>                             Мой дом</a:t>
            </a:r>
            <a:r>
              <a:rPr lang="ru-RU" sz="2000" dirty="0">
                <a:latin typeface="Times New Roman" panose="02020603050405020304" pitchFamily="18" charset="0"/>
                <a:cs typeface="Times New Roman" panose="02020603050405020304" pitchFamily="18" charset="0"/>
              </a:rPr>
              <a:t/>
            </a:r>
            <a:br>
              <a:rPr lang="ru-RU" sz="2000" dirty="0">
                <a:latin typeface="Times New Roman" panose="02020603050405020304" pitchFamily="18" charset="0"/>
                <a:cs typeface="Times New Roman" panose="02020603050405020304" pitchFamily="18" charset="0"/>
              </a:rPr>
            </a:br>
            <a:r>
              <a:rPr lang="ru-RU" sz="2000" dirty="0" smtClean="0">
                <a:latin typeface="Times New Roman" panose="02020603050405020304" pitchFamily="18" charset="0"/>
                <a:cs typeface="Times New Roman" panose="02020603050405020304" pitchFamily="18" charset="0"/>
              </a:rPr>
              <a:t>Я </a:t>
            </a:r>
            <a:r>
              <a:rPr lang="ru-RU" sz="2000" dirty="0">
                <a:latin typeface="Times New Roman" panose="02020603050405020304" pitchFamily="18" charset="0"/>
                <a:cs typeface="Times New Roman" panose="02020603050405020304" pitchFamily="18" charset="0"/>
              </a:rPr>
              <a:t>хочу построить дом</a:t>
            </a:r>
            <a:r>
              <a:rPr lang="ru-RU" sz="2000" dirty="0" smtClean="0">
                <a:latin typeface="Times New Roman" panose="02020603050405020304" pitchFamily="18" charset="0"/>
                <a:cs typeface="Times New Roman" panose="02020603050405020304" pitchFamily="18" charset="0"/>
              </a:rPr>
              <a:t>,                  Руки </a:t>
            </a:r>
            <a:r>
              <a:rPr lang="ru-RU" sz="2000" dirty="0">
                <a:latin typeface="Times New Roman" panose="02020603050405020304" pitchFamily="18" charset="0"/>
                <a:cs typeface="Times New Roman" panose="02020603050405020304" pitchFamily="18" charset="0"/>
              </a:rPr>
              <a:t>над головой </a:t>
            </a:r>
            <a:r>
              <a:rPr lang="ru-RU" sz="2000" dirty="0" smtClean="0">
                <a:latin typeface="Times New Roman" panose="02020603050405020304" pitchFamily="18" charset="0"/>
                <a:cs typeface="Times New Roman" panose="02020603050405020304" pitchFamily="18" charset="0"/>
              </a:rPr>
              <a:t>«домиком»</a:t>
            </a:r>
            <a:r>
              <a:rPr lang="ru-RU" sz="2000" dirty="0">
                <a:latin typeface="Times New Roman" panose="02020603050405020304" pitchFamily="18" charset="0"/>
                <a:cs typeface="Times New Roman" panose="02020603050405020304" pitchFamily="18" charset="0"/>
              </a:rPr>
              <a:t/>
            </a:r>
            <a:br>
              <a:rPr lang="ru-RU" sz="2000" dirty="0">
                <a:latin typeface="Times New Roman" panose="02020603050405020304" pitchFamily="18" charset="0"/>
                <a:cs typeface="Times New Roman" panose="02020603050405020304" pitchFamily="18" charset="0"/>
              </a:rPr>
            </a:br>
            <a:r>
              <a:rPr lang="ru-RU" sz="2000" dirty="0">
                <a:latin typeface="Times New Roman" panose="02020603050405020304" pitchFamily="18" charset="0"/>
                <a:cs typeface="Times New Roman" panose="02020603050405020304" pitchFamily="18" charset="0"/>
              </a:rPr>
              <a:t>Чтоб окошко было в нём</a:t>
            </a:r>
            <a:r>
              <a:rPr lang="ru-RU" sz="2000" dirty="0" smtClean="0">
                <a:latin typeface="Times New Roman" panose="02020603050405020304" pitchFamily="18" charset="0"/>
                <a:cs typeface="Times New Roman" panose="02020603050405020304" pitchFamily="18" charset="0"/>
              </a:rPr>
              <a:t>,              Руки </a:t>
            </a:r>
            <a:r>
              <a:rPr lang="ru-RU" sz="2000" dirty="0">
                <a:latin typeface="Times New Roman" panose="02020603050405020304" pitchFamily="18" charset="0"/>
                <a:cs typeface="Times New Roman" panose="02020603050405020304" pitchFamily="18" charset="0"/>
              </a:rPr>
              <a:t>перед </a:t>
            </a:r>
            <a:r>
              <a:rPr lang="ru-RU" sz="2000" dirty="0" smtClean="0">
                <a:latin typeface="Times New Roman" panose="02020603050405020304" pitchFamily="18" charset="0"/>
                <a:cs typeface="Times New Roman" panose="02020603050405020304" pitchFamily="18" charset="0"/>
              </a:rPr>
              <a:t>глазами,  концы                                              пальцев </a:t>
            </a:r>
            <a:r>
              <a:rPr lang="ru-RU" sz="2000" dirty="0">
                <a:latin typeface="Times New Roman" panose="02020603050405020304" pitchFamily="18" charset="0"/>
                <a:cs typeface="Times New Roman" panose="02020603050405020304" pitchFamily="18" charset="0"/>
              </a:rPr>
              <a:t>рук сомкнуты в </a:t>
            </a:r>
            <a:r>
              <a:rPr lang="ru-RU" sz="2000" dirty="0" smtClean="0">
                <a:latin typeface="Times New Roman" panose="02020603050405020304" pitchFamily="18" charset="0"/>
                <a:cs typeface="Times New Roman" panose="02020603050405020304" pitchFamily="18" charset="0"/>
              </a:rPr>
              <a:t>окошко</a:t>
            </a:r>
            <a:r>
              <a:rPr lang="ru-RU" sz="2000" dirty="0">
                <a:latin typeface="Times New Roman" panose="02020603050405020304" pitchFamily="18" charset="0"/>
                <a:cs typeface="Times New Roman" panose="02020603050405020304" pitchFamily="18" charset="0"/>
              </a:rPr>
              <a:t/>
            </a:r>
            <a:br>
              <a:rPr lang="ru-RU" sz="2000" dirty="0">
                <a:latin typeface="Times New Roman" panose="02020603050405020304" pitchFamily="18" charset="0"/>
                <a:cs typeface="Times New Roman" panose="02020603050405020304" pitchFamily="18" charset="0"/>
              </a:rPr>
            </a:br>
            <a:r>
              <a:rPr lang="ru-RU" sz="2000" dirty="0">
                <a:latin typeface="Times New Roman" panose="02020603050405020304" pitchFamily="18" charset="0"/>
                <a:cs typeface="Times New Roman" panose="02020603050405020304" pitchFamily="18" charset="0"/>
              </a:rPr>
              <a:t>Чтоб у дома дверь была</a:t>
            </a:r>
            <a:r>
              <a:rPr lang="ru-RU" sz="2000" dirty="0" smtClean="0">
                <a:latin typeface="Times New Roman" panose="02020603050405020304" pitchFamily="18" charset="0"/>
                <a:cs typeface="Times New Roman" panose="02020603050405020304" pitchFamily="18" charset="0"/>
              </a:rPr>
              <a:t>,              Ладони </a:t>
            </a:r>
            <a:r>
              <a:rPr lang="ru-RU" sz="2000" dirty="0">
                <a:latin typeface="Times New Roman" panose="02020603050405020304" pitchFamily="18" charset="0"/>
                <a:cs typeface="Times New Roman" panose="02020603050405020304" pitchFamily="18" charset="0"/>
              </a:rPr>
              <a:t>повёрнуты к себе, сомкнуты боковыми </a:t>
            </a:r>
            <a:r>
              <a:rPr lang="ru-RU" sz="2000" dirty="0" smtClean="0">
                <a:latin typeface="Times New Roman" panose="02020603050405020304" pitchFamily="18" charset="0"/>
                <a:cs typeface="Times New Roman" panose="02020603050405020304" pitchFamily="18" charset="0"/>
              </a:rPr>
              <a:t>частями </a:t>
            </a:r>
            <a:r>
              <a:rPr lang="ru-RU" sz="2000" dirty="0">
                <a:latin typeface="Times New Roman" panose="02020603050405020304" pitchFamily="18" charset="0"/>
                <a:cs typeface="Times New Roman" panose="02020603050405020304" pitchFamily="18" charset="0"/>
              </a:rPr>
              <a:t/>
            </a:r>
            <a:br>
              <a:rPr lang="ru-RU" sz="2000" dirty="0">
                <a:latin typeface="Times New Roman" panose="02020603050405020304" pitchFamily="18" charset="0"/>
                <a:cs typeface="Times New Roman" panose="02020603050405020304" pitchFamily="18" charset="0"/>
              </a:rPr>
            </a:br>
            <a:r>
              <a:rPr lang="ru-RU" sz="2000" dirty="0">
                <a:latin typeface="Times New Roman" panose="02020603050405020304" pitchFamily="18" charset="0"/>
                <a:cs typeface="Times New Roman" panose="02020603050405020304" pitchFamily="18" charset="0"/>
              </a:rPr>
              <a:t>Рядом чтоб сосна </a:t>
            </a:r>
            <a:r>
              <a:rPr lang="ru-RU" sz="2000" dirty="0" smtClean="0">
                <a:latin typeface="Times New Roman" panose="02020603050405020304" pitchFamily="18" charset="0"/>
                <a:cs typeface="Times New Roman" panose="02020603050405020304" pitchFamily="18" charset="0"/>
              </a:rPr>
              <a:t>росла               Пальцы </a:t>
            </a:r>
            <a:r>
              <a:rPr lang="ru-RU" sz="2000" dirty="0">
                <a:latin typeface="Times New Roman" panose="02020603050405020304" pitchFamily="18" charset="0"/>
                <a:cs typeface="Times New Roman" panose="02020603050405020304" pitchFamily="18" charset="0"/>
              </a:rPr>
              <a:t>растопырены. Руки </a:t>
            </a:r>
            <a:br>
              <a:rPr lang="ru-RU" sz="2000" dirty="0">
                <a:latin typeface="Times New Roman" panose="02020603050405020304" pitchFamily="18" charset="0"/>
                <a:cs typeface="Times New Roman" panose="02020603050405020304" pitchFamily="18" charset="0"/>
              </a:rPr>
            </a:br>
            <a:r>
              <a:rPr lang="ru-RU" sz="2000" dirty="0" smtClean="0">
                <a:latin typeface="Times New Roman" panose="02020603050405020304" pitchFamily="18" charset="0"/>
                <a:cs typeface="Times New Roman" panose="02020603050405020304" pitchFamily="18" charset="0"/>
              </a:rPr>
              <a:t>                                                       тянем вверх</a:t>
            </a:r>
            <a:br>
              <a:rPr lang="ru-RU" sz="2000" dirty="0" smtClean="0">
                <a:latin typeface="Times New Roman" panose="02020603050405020304" pitchFamily="18" charset="0"/>
                <a:cs typeface="Times New Roman" panose="02020603050405020304" pitchFamily="18" charset="0"/>
              </a:rPr>
            </a:br>
            <a:r>
              <a:rPr lang="ru-RU" sz="2000" dirty="0" smtClean="0">
                <a:latin typeface="Times New Roman" panose="02020603050405020304" pitchFamily="18" charset="0"/>
                <a:cs typeface="Times New Roman" panose="02020603050405020304" pitchFamily="18" charset="0"/>
              </a:rPr>
              <a:t>Чтоб </a:t>
            </a:r>
            <a:r>
              <a:rPr lang="ru-RU" sz="2000" dirty="0">
                <a:latin typeface="Times New Roman" panose="02020603050405020304" pitchFamily="18" charset="0"/>
                <a:cs typeface="Times New Roman" panose="02020603050405020304" pitchFamily="18" charset="0"/>
              </a:rPr>
              <a:t>вокруг забор стоял</a:t>
            </a:r>
            <a:r>
              <a:rPr lang="ru-RU" sz="2000" dirty="0" smtClean="0">
                <a:latin typeface="Times New Roman" panose="02020603050405020304" pitchFamily="18" charset="0"/>
                <a:cs typeface="Times New Roman" panose="02020603050405020304" pitchFamily="18" charset="0"/>
              </a:rPr>
              <a:t>,             Руки </a:t>
            </a:r>
            <a:r>
              <a:rPr lang="ru-RU" sz="2000" dirty="0">
                <a:latin typeface="Times New Roman" panose="02020603050405020304" pitchFamily="18" charset="0"/>
                <a:cs typeface="Times New Roman" panose="02020603050405020304" pitchFamily="18" charset="0"/>
              </a:rPr>
              <a:t>перед собой кольцом, </a:t>
            </a:r>
            <a:r>
              <a:rPr lang="ru-RU" sz="2000" dirty="0" smtClean="0">
                <a:latin typeface="Times New Roman" panose="02020603050405020304" pitchFamily="18" charset="0"/>
                <a:cs typeface="Times New Roman" panose="02020603050405020304" pitchFamily="18" charset="0"/>
              </a:rPr>
              <a:t>пальцы</a:t>
            </a:r>
            <a:br>
              <a:rPr lang="ru-RU" sz="2000" dirty="0" smtClean="0">
                <a:latin typeface="Times New Roman" panose="02020603050405020304" pitchFamily="18" charset="0"/>
                <a:cs typeface="Times New Roman" panose="02020603050405020304" pitchFamily="18" charset="0"/>
              </a:rPr>
            </a:br>
            <a:r>
              <a:rPr lang="ru-RU" sz="2000" dirty="0">
                <a:latin typeface="Times New Roman" panose="02020603050405020304" pitchFamily="18" charset="0"/>
                <a:cs typeface="Times New Roman" panose="02020603050405020304" pitchFamily="18" charset="0"/>
              </a:rPr>
              <a:t> </a:t>
            </a:r>
            <a:r>
              <a:rPr lang="ru-RU" sz="2000" dirty="0" smtClean="0">
                <a:latin typeface="Times New Roman" panose="02020603050405020304" pitchFamily="18" charset="0"/>
                <a:cs typeface="Times New Roman" panose="02020603050405020304" pitchFamily="18" charset="0"/>
              </a:rPr>
              <a:t>                                                      соединены</a:t>
            </a:r>
            <a:r>
              <a:rPr lang="ru-RU" sz="2000" dirty="0">
                <a:latin typeface="Times New Roman" panose="02020603050405020304" pitchFamily="18" charset="0"/>
                <a:cs typeface="Times New Roman" panose="02020603050405020304" pitchFamily="18" charset="0"/>
              </a:rPr>
              <a:t/>
            </a:r>
            <a:br>
              <a:rPr lang="ru-RU" sz="2000" dirty="0">
                <a:latin typeface="Times New Roman" panose="02020603050405020304" pitchFamily="18" charset="0"/>
                <a:cs typeface="Times New Roman" panose="02020603050405020304" pitchFamily="18" charset="0"/>
              </a:rPr>
            </a:br>
            <a:r>
              <a:rPr lang="ru-RU" sz="2000" dirty="0">
                <a:latin typeface="Times New Roman" panose="02020603050405020304" pitchFamily="18" charset="0"/>
                <a:cs typeface="Times New Roman" panose="02020603050405020304" pitchFamily="18" charset="0"/>
              </a:rPr>
              <a:t>Пёс ворота охранял</a:t>
            </a:r>
            <a:r>
              <a:rPr lang="ru-RU" sz="2000" dirty="0" smtClean="0">
                <a:latin typeface="Times New Roman" panose="02020603050405020304" pitchFamily="18" charset="0"/>
                <a:cs typeface="Times New Roman" panose="02020603050405020304" pitchFamily="18" charset="0"/>
              </a:rPr>
              <a:t>.                     Одна </a:t>
            </a:r>
            <a:r>
              <a:rPr lang="ru-RU" sz="2000" dirty="0">
                <a:latin typeface="Times New Roman" panose="02020603050405020304" pitchFamily="18" charset="0"/>
                <a:cs typeface="Times New Roman" panose="02020603050405020304" pitchFamily="18" charset="0"/>
              </a:rPr>
              <a:t>рука "пёс", </a:t>
            </a:r>
            <a:r>
              <a:rPr lang="ru-RU" sz="2000" dirty="0" smtClean="0">
                <a:latin typeface="Times New Roman" panose="02020603050405020304" pitchFamily="18" charset="0"/>
                <a:cs typeface="Times New Roman" panose="02020603050405020304" pitchFamily="18" charset="0"/>
              </a:rPr>
              <a:t>мизинец</a:t>
            </a:r>
            <a:br>
              <a:rPr lang="ru-RU" sz="2000" dirty="0" smtClean="0">
                <a:latin typeface="Times New Roman" panose="02020603050405020304" pitchFamily="18" charset="0"/>
                <a:cs typeface="Times New Roman" panose="02020603050405020304" pitchFamily="18" charset="0"/>
              </a:rPr>
            </a:br>
            <a:r>
              <a:rPr lang="ru-RU" sz="2000" dirty="0">
                <a:latin typeface="Times New Roman" panose="02020603050405020304" pitchFamily="18" charset="0"/>
                <a:cs typeface="Times New Roman" panose="02020603050405020304" pitchFamily="18" charset="0"/>
              </a:rPr>
              <a:t> </a:t>
            </a:r>
            <a:r>
              <a:rPr lang="ru-RU" sz="2000" dirty="0" smtClean="0">
                <a:latin typeface="Times New Roman" panose="02020603050405020304" pitchFamily="18" charset="0"/>
                <a:cs typeface="Times New Roman" panose="02020603050405020304" pitchFamily="18" charset="0"/>
              </a:rPr>
              <a:t>                                                      отсоединить от других пальцев</a:t>
            </a:r>
            <a:r>
              <a:rPr lang="ru-RU" sz="2000" dirty="0">
                <a:latin typeface="Times New Roman" panose="02020603050405020304" pitchFamily="18" charset="0"/>
                <a:cs typeface="Times New Roman" panose="02020603050405020304" pitchFamily="18" charset="0"/>
              </a:rPr>
              <a:t/>
            </a:r>
            <a:br>
              <a:rPr lang="ru-RU" sz="2000" dirty="0">
                <a:latin typeface="Times New Roman" panose="02020603050405020304" pitchFamily="18" charset="0"/>
                <a:cs typeface="Times New Roman" panose="02020603050405020304" pitchFamily="18" charset="0"/>
              </a:rPr>
            </a:br>
            <a:r>
              <a:rPr lang="ru-RU" sz="2000" dirty="0">
                <a:latin typeface="Times New Roman" panose="02020603050405020304" pitchFamily="18" charset="0"/>
                <a:cs typeface="Times New Roman" panose="02020603050405020304" pitchFamily="18" charset="0"/>
              </a:rPr>
              <a:t>Солнце было, </a:t>
            </a:r>
            <a:r>
              <a:rPr lang="ru-RU" sz="2000" dirty="0" smtClean="0">
                <a:latin typeface="Times New Roman" panose="02020603050405020304" pitchFamily="18" charset="0"/>
                <a:cs typeface="Times New Roman" panose="02020603050405020304" pitchFamily="18" charset="0"/>
              </a:rPr>
              <a:t>              Скрестить </a:t>
            </a:r>
            <a:r>
              <a:rPr lang="ru-RU" sz="2000" dirty="0">
                <a:latin typeface="Times New Roman" panose="02020603050405020304" pitchFamily="18" charset="0"/>
                <a:cs typeface="Times New Roman" panose="02020603050405020304" pitchFamily="18" charset="0"/>
              </a:rPr>
              <a:t>кисти рук, пальцы растопырены</a:t>
            </a:r>
            <a:r>
              <a:rPr lang="ru-RU" sz="2000" dirty="0" smtClean="0">
                <a:latin typeface="Times New Roman" panose="02020603050405020304" pitchFamily="18" charset="0"/>
                <a:cs typeface="Times New Roman" panose="02020603050405020304" pitchFamily="18" charset="0"/>
              </a:rPr>
              <a:t>.</a:t>
            </a:r>
            <a:r>
              <a:rPr lang="ru-RU" sz="2000" dirty="0">
                <a:latin typeface="Times New Roman" panose="02020603050405020304" pitchFamily="18" charset="0"/>
                <a:cs typeface="Times New Roman" panose="02020603050405020304" pitchFamily="18" charset="0"/>
              </a:rPr>
              <a:t/>
            </a:r>
            <a:br>
              <a:rPr lang="ru-RU" sz="2000" dirty="0">
                <a:latin typeface="Times New Roman" panose="02020603050405020304" pitchFamily="18" charset="0"/>
                <a:cs typeface="Times New Roman" panose="02020603050405020304" pitchFamily="18" charset="0"/>
              </a:rPr>
            </a:br>
            <a:r>
              <a:rPr lang="ru-RU" sz="2000" dirty="0">
                <a:latin typeface="Times New Roman" panose="02020603050405020304" pitchFamily="18" charset="0"/>
                <a:cs typeface="Times New Roman" panose="02020603050405020304" pitchFamily="18" charset="0"/>
              </a:rPr>
              <a:t>Дождик шёл</a:t>
            </a:r>
            <a:r>
              <a:rPr lang="ru-RU" sz="2000" dirty="0" smtClean="0">
                <a:latin typeface="Times New Roman" panose="02020603050405020304" pitchFamily="18" charset="0"/>
                <a:cs typeface="Times New Roman" panose="02020603050405020304" pitchFamily="18" charset="0"/>
              </a:rPr>
              <a:t>,               "</a:t>
            </a:r>
            <a:r>
              <a:rPr lang="ru-RU" sz="2000" dirty="0">
                <a:latin typeface="Times New Roman" panose="02020603050405020304" pitchFamily="18" charset="0"/>
                <a:cs typeface="Times New Roman" panose="02020603050405020304" pitchFamily="18" charset="0"/>
              </a:rPr>
              <a:t>Стряхивающие" </a:t>
            </a:r>
            <a:r>
              <a:rPr lang="ru-RU" sz="2000" dirty="0" smtClean="0">
                <a:latin typeface="Times New Roman" panose="02020603050405020304" pitchFamily="18" charset="0"/>
                <a:cs typeface="Times New Roman" panose="02020603050405020304" pitchFamily="18" charset="0"/>
              </a:rPr>
              <a:t>движения</a:t>
            </a:r>
            <a:r>
              <a:rPr lang="ru-RU" sz="2000" dirty="0">
                <a:latin typeface="Times New Roman" panose="02020603050405020304" pitchFamily="18" charset="0"/>
                <a:cs typeface="Times New Roman" panose="02020603050405020304" pitchFamily="18" charset="0"/>
              </a:rPr>
              <a:t/>
            </a:r>
            <a:br>
              <a:rPr lang="ru-RU" sz="2000" dirty="0">
                <a:latin typeface="Times New Roman" panose="02020603050405020304" pitchFamily="18" charset="0"/>
                <a:cs typeface="Times New Roman" panose="02020603050405020304" pitchFamily="18" charset="0"/>
              </a:rPr>
            </a:br>
            <a:r>
              <a:rPr lang="ru-RU" sz="2000" dirty="0">
                <a:latin typeface="Times New Roman" panose="02020603050405020304" pitchFamily="18" charset="0"/>
                <a:cs typeface="Times New Roman" panose="02020603050405020304" pitchFamily="18" charset="0"/>
              </a:rPr>
              <a:t>И тюльпан в саду </a:t>
            </a:r>
            <a:r>
              <a:rPr lang="ru-RU" sz="2000" dirty="0" smtClean="0">
                <a:latin typeface="Times New Roman" panose="02020603050405020304" pitchFamily="18" charset="0"/>
                <a:cs typeface="Times New Roman" panose="02020603050405020304" pitchFamily="18" charset="0"/>
              </a:rPr>
              <a:t>расцвёл          Предплечья </a:t>
            </a:r>
            <a:r>
              <a:rPr lang="ru-RU" sz="2000" dirty="0">
                <a:latin typeface="Times New Roman" panose="02020603050405020304" pitchFamily="18" charset="0"/>
                <a:cs typeface="Times New Roman" panose="02020603050405020304" pitchFamily="18" charset="0"/>
              </a:rPr>
              <a:t>прижаты. </a:t>
            </a:r>
            <a:r>
              <a:rPr lang="ru-RU" sz="2000" dirty="0" smtClean="0">
                <a:latin typeface="Times New Roman" panose="02020603050405020304" pitchFamily="18" charset="0"/>
                <a:cs typeface="Times New Roman" panose="02020603050405020304" pitchFamily="18" charset="0"/>
              </a:rPr>
              <a:t/>
            </a:r>
            <a:br>
              <a:rPr lang="ru-RU" sz="2000" dirty="0" smtClean="0">
                <a:latin typeface="Times New Roman" panose="02020603050405020304" pitchFamily="18" charset="0"/>
                <a:cs typeface="Times New Roman" panose="02020603050405020304" pitchFamily="18" charset="0"/>
              </a:rPr>
            </a:br>
            <a:r>
              <a:rPr lang="ru-RU" sz="2000" dirty="0">
                <a:latin typeface="Times New Roman" panose="02020603050405020304" pitchFamily="18" charset="0"/>
                <a:cs typeface="Times New Roman" panose="02020603050405020304" pitchFamily="18" charset="0"/>
              </a:rPr>
              <a:t> </a:t>
            </a:r>
            <a:r>
              <a:rPr lang="ru-RU" sz="2000" dirty="0" smtClean="0">
                <a:latin typeface="Times New Roman" panose="02020603050405020304" pitchFamily="18" charset="0"/>
                <a:cs typeface="Times New Roman" panose="02020603050405020304" pitchFamily="18" charset="0"/>
              </a:rPr>
              <a:t>                                                     лепестки смотрят вверх</a:t>
            </a:r>
            <a:r>
              <a:rPr lang="ru-RU" sz="2000" dirty="0">
                <a:latin typeface="Times New Roman" panose="02020603050405020304" pitchFamily="18" charset="0"/>
                <a:cs typeface="Times New Roman" panose="02020603050405020304" pitchFamily="18" charset="0"/>
              </a:rPr>
              <a:t/>
            </a:r>
            <a:br>
              <a:rPr lang="ru-RU" sz="2000" dirty="0">
                <a:latin typeface="Times New Roman" panose="02020603050405020304" pitchFamily="18" charset="0"/>
                <a:cs typeface="Times New Roman" panose="02020603050405020304" pitchFamily="18" charset="0"/>
              </a:rPr>
            </a:br>
            <a:endParaRPr lang="ru-RU"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023439227"/>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descr="C:\Users\user\Desktop\0001-002-.jp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0" y="514"/>
            <a:ext cx="9144000" cy="6856972"/>
          </a:xfrm>
          <a:prstGeom prst="rect">
            <a:avLst/>
          </a:prstGeom>
          <a:noFill/>
          <a:extLst>
            <a:ext uri="{909E8E84-426E-40DD-AFC4-6F175D3DCCD1}">
              <a14:hiddenFill xmlns:a14="http://schemas.microsoft.com/office/drawing/2010/main">
                <a:solidFill>
                  <a:srgbClr val="FFFFFF"/>
                </a:solidFill>
              </a14:hiddenFill>
            </a:ext>
          </a:extLst>
        </p:spPr>
      </p:pic>
      <p:sp>
        <p:nvSpPr>
          <p:cNvPr id="4" name="Заголовок 3"/>
          <p:cNvSpPr>
            <a:spLocks noGrp="1"/>
          </p:cNvSpPr>
          <p:nvPr>
            <p:ph type="title"/>
          </p:nvPr>
        </p:nvSpPr>
        <p:spPr>
          <a:xfrm>
            <a:off x="755576" y="836712"/>
            <a:ext cx="7560840" cy="5184576"/>
          </a:xfrm>
        </p:spPr>
        <p:txBody>
          <a:bodyPr>
            <a:normAutofit fontScale="90000"/>
          </a:bodyPr>
          <a:lstStyle/>
          <a:p>
            <a:pPr algn="l">
              <a:lnSpc>
                <a:spcPct val="150000"/>
              </a:lnSpc>
            </a:pPr>
            <a:r>
              <a:rPr lang="ru-RU" sz="1800" dirty="0"/>
              <a:t/>
            </a:r>
            <a:br>
              <a:rPr lang="ru-RU" sz="1800" dirty="0"/>
            </a:br>
            <a:r>
              <a:rPr lang="ru-RU" sz="3100" b="1" dirty="0" smtClean="0">
                <a:latin typeface="Times New Roman" panose="02020603050405020304" pitchFamily="18" charset="0"/>
                <a:cs typeface="Times New Roman" panose="02020603050405020304" pitchFamily="18" charset="0"/>
              </a:rPr>
              <a:t>             Кто </a:t>
            </a:r>
            <a:r>
              <a:rPr lang="ru-RU" sz="3100" b="1" dirty="0">
                <a:latin typeface="Times New Roman" panose="02020603050405020304" pitchFamily="18" charset="0"/>
                <a:cs typeface="Times New Roman" panose="02020603050405020304" pitchFamily="18" charset="0"/>
              </a:rPr>
              <a:t>живет у нас в квартире?</a:t>
            </a:r>
            <a:r>
              <a:rPr lang="ru-RU" sz="2200" dirty="0">
                <a:latin typeface="Times New Roman" panose="02020603050405020304" pitchFamily="18" charset="0"/>
                <a:cs typeface="Times New Roman" panose="02020603050405020304" pitchFamily="18" charset="0"/>
              </a:rPr>
              <a:t/>
            </a:r>
            <a:br>
              <a:rPr lang="ru-RU" sz="2200" dirty="0">
                <a:latin typeface="Times New Roman" panose="02020603050405020304" pitchFamily="18" charset="0"/>
                <a:cs typeface="Times New Roman" panose="02020603050405020304" pitchFamily="18" charset="0"/>
              </a:rPr>
            </a:br>
            <a:r>
              <a:rPr lang="ru-RU" sz="2200" dirty="0" smtClean="0">
                <a:latin typeface="Times New Roman" panose="02020603050405020304" pitchFamily="18" charset="0"/>
                <a:cs typeface="Times New Roman" panose="02020603050405020304" pitchFamily="18" charset="0"/>
              </a:rPr>
              <a:t>Раз</a:t>
            </a:r>
            <a:r>
              <a:rPr lang="ru-RU" sz="2200" dirty="0">
                <a:latin typeface="Times New Roman" panose="02020603050405020304" pitchFamily="18" charset="0"/>
                <a:cs typeface="Times New Roman" panose="02020603050405020304" pitchFamily="18" charset="0"/>
              </a:rPr>
              <a:t>, два, три, четыре, </a:t>
            </a:r>
            <a:r>
              <a:rPr lang="ru-RU" sz="2200" dirty="0" smtClean="0">
                <a:latin typeface="Times New Roman" panose="02020603050405020304" pitchFamily="18" charset="0"/>
                <a:cs typeface="Times New Roman" panose="02020603050405020304" pitchFamily="18" charset="0"/>
              </a:rPr>
              <a:t>                   Хлопаем </a:t>
            </a:r>
            <a:r>
              <a:rPr lang="ru-RU" sz="2200" dirty="0">
                <a:latin typeface="Times New Roman" panose="02020603050405020304" pitchFamily="18" charset="0"/>
                <a:cs typeface="Times New Roman" panose="02020603050405020304" pitchFamily="18" charset="0"/>
              </a:rPr>
              <a:t>в ладоши</a:t>
            </a:r>
            <a:r>
              <a:rPr lang="ru-RU" sz="2200" dirty="0" smtClean="0">
                <a:latin typeface="Times New Roman" panose="02020603050405020304" pitchFamily="18" charset="0"/>
                <a:cs typeface="Times New Roman" panose="02020603050405020304" pitchFamily="18" charset="0"/>
              </a:rPr>
              <a:t>.</a:t>
            </a:r>
            <a:r>
              <a:rPr lang="ru-RU" sz="2200" dirty="0">
                <a:latin typeface="Times New Roman" panose="02020603050405020304" pitchFamily="18" charset="0"/>
                <a:cs typeface="Times New Roman" panose="02020603050405020304" pitchFamily="18" charset="0"/>
              </a:rPr>
              <a:t/>
            </a:r>
            <a:br>
              <a:rPr lang="ru-RU" sz="2200" dirty="0">
                <a:latin typeface="Times New Roman" panose="02020603050405020304" pitchFamily="18" charset="0"/>
                <a:cs typeface="Times New Roman" panose="02020603050405020304" pitchFamily="18" charset="0"/>
              </a:rPr>
            </a:br>
            <a:r>
              <a:rPr lang="ru-RU" sz="2200" dirty="0">
                <a:latin typeface="Times New Roman" panose="02020603050405020304" pitchFamily="18" charset="0"/>
                <a:cs typeface="Times New Roman" panose="02020603050405020304" pitchFamily="18" charset="0"/>
              </a:rPr>
              <a:t>Кто живет у нас в квартире? </a:t>
            </a:r>
            <a:r>
              <a:rPr lang="ru-RU" sz="2200" dirty="0" smtClean="0">
                <a:latin typeface="Times New Roman" panose="02020603050405020304" pitchFamily="18" charset="0"/>
                <a:cs typeface="Times New Roman" panose="02020603050405020304" pitchFamily="18" charset="0"/>
              </a:rPr>
              <a:t>       Шагаем </a:t>
            </a:r>
            <a:r>
              <a:rPr lang="ru-RU" sz="2200" dirty="0">
                <a:latin typeface="Times New Roman" panose="02020603050405020304" pitchFamily="18" charset="0"/>
                <a:cs typeface="Times New Roman" panose="02020603050405020304" pitchFamily="18" charset="0"/>
              </a:rPr>
              <a:t>на месте</a:t>
            </a:r>
            <a:r>
              <a:rPr lang="ru-RU" sz="2200" dirty="0" smtClean="0">
                <a:latin typeface="Times New Roman" panose="02020603050405020304" pitchFamily="18" charset="0"/>
                <a:cs typeface="Times New Roman" panose="02020603050405020304" pitchFamily="18" charset="0"/>
              </a:rPr>
              <a:t>.</a:t>
            </a:r>
            <a:r>
              <a:rPr lang="ru-RU" sz="2200" dirty="0">
                <a:latin typeface="Times New Roman" panose="02020603050405020304" pitchFamily="18" charset="0"/>
                <a:cs typeface="Times New Roman" panose="02020603050405020304" pitchFamily="18" charset="0"/>
              </a:rPr>
              <a:t/>
            </a:r>
            <a:br>
              <a:rPr lang="ru-RU" sz="2200" dirty="0">
                <a:latin typeface="Times New Roman" panose="02020603050405020304" pitchFamily="18" charset="0"/>
                <a:cs typeface="Times New Roman" panose="02020603050405020304" pitchFamily="18" charset="0"/>
              </a:rPr>
            </a:br>
            <a:r>
              <a:rPr lang="ru-RU" sz="2200" dirty="0">
                <a:latin typeface="Times New Roman" panose="02020603050405020304" pitchFamily="18" charset="0"/>
                <a:cs typeface="Times New Roman" panose="02020603050405020304" pitchFamily="18" charset="0"/>
              </a:rPr>
              <a:t>Раз, два, три, четыре, пять </a:t>
            </a:r>
            <a:r>
              <a:rPr lang="ru-RU" sz="2200" dirty="0" smtClean="0">
                <a:latin typeface="Times New Roman" panose="02020603050405020304" pitchFamily="18" charset="0"/>
                <a:cs typeface="Times New Roman" panose="02020603050405020304" pitchFamily="18" charset="0"/>
              </a:rPr>
              <a:t>          Прыжки </a:t>
            </a:r>
            <a:r>
              <a:rPr lang="ru-RU" sz="2200" dirty="0">
                <a:latin typeface="Times New Roman" panose="02020603050405020304" pitchFamily="18" charset="0"/>
                <a:cs typeface="Times New Roman" panose="02020603050405020304" pitchFamily="18" charset="0"/>
              </a:rPr>
              <a:t>на месте</a:t>
            </a:r>
            <a:r>
              <a:rPr lang="ru-RU" sz="2200" dirty="0" smtClean="0">
                <a:latin typeface="Times New Roman" panose="02020603050405020304" pitchFamily="18" charset="0"/>
                <a:cs typeface="Times New Roman" panose="02020603050405020304" pitchFamily="18" charset="0"/>
              </a:rPr>
              <a:t>.</a:t>
            </a:r>
            <a:r>
              <a:rPr lang="ru-RU" sz="2200" dirty="0">
                <a:latin typeface="Times New Roman" panose="02020603050405020304" pitchFamily="18" charset="0"/>
                <a:cs typeface="Times New Roman" panose="02020603050405020304" pitchFamily="18" charset="0"/>
              </a:rPr>
              <a:t/>
            </a:r>
            <a:br>
              <a:rPr lang="ru-RU" sz="2200" dirty="0">
                <a:latin typeface="Times New Roman" panose="02020603050405020304" pitchFamily="18" charset="0"/>
                <a:cs typeface="Times New Roman" panose="02020603050405020304" pitchFamily="18" charset="0"/>
              </a:rPr>
            </a:br>
            <a:r>
              <a:rPr lang="ru-RU" sz="2200" dirty="0">
                <a:latin typeface="Times New Roman" panose="02020603050405020304" pitchFamily="18" charset="0"/>
                <a:cs typeface="Times New Roman" panose="02020603050405020304" pitchFamily="18" charset="0"/>
              </a:rPr>
              <a:t>Всех могу пересчитать: </a:t>
            </a:r>
            <a:r>
              <a:rPr lang="ru-RU" sz="2200" dirty="0" smtClean="0">
                <a:latin typeface="Times New Roman" panose="02020603050405020304" pitchFamily="18" charset="0"/>
                <a:cs typeface="Times New Roman" panose="02020603050405020304" pitchFamily="18" charset="0"/>
              </a:rPr>
              <a:t>              Шагаем </a:t>
            </a:r>
            <a:r>
              <a:rPr lang="ru-RU" sz="2200" dirty="0">
                <a:latin typeface="Times New Roman" panose="02020603050405020304" pitchFamily="18" charset="0"/>
                <a:cs typeface="Times New Roman" panose="02020603050405020304" pitchFamily="18" charset="0"/>
              </a:rPr>
              <a:t>на месте</a:t>
            </a:r>
            <a:r>
              <a:rPr lang="ru-RU" sz="2200" dirty="0" smtClean="0">
                <a:latin typeface="Times New Roman" panose="02020603050405020304" pitchFamily="18" charset="0"/>
                <a:cs typeface="Times New Roman" panose="02020603050405020304" pitchFamily="18" charset="0"/>
              </a:rPr>
              <a:t>.</a:t>
            </a:r>
            <a:r>
              <a:rPr lang="ru-RU" sz="2200" dirty="0">
                <a:latin typeface="Times New Roman" panose="02020603050405020304" pitchFamily="18" charset="0"/>
                <a:cs typeface="Times New Roman" panose="02020603050405020304" pitchFamily="18" charset="0"/>
              </a:rPr>
              <a:t/>
            </a:r>
            <a:br>
              <a:rPr lang="ru-RU" sz="2200" dirty="0">
                <a:latin typeface="Times New Roman" panose="02020603050405020304" pitchFamily="18" charset="0"/>
                <a:cs typeface="Times New Roman" panose="02020603050405020304" pitchFamily="18" charset="0"/>
              </a:rPr>
            </a:br>
            <a:r>
              <a:rPr lang="ru-RU" sz="2200" dirty="0">
                <a:latin typeface="Times New Roman" panose="02020603050405020304" pitchFamily="18" charset="0"/>
                <a:cs typeface="Times New Roman" panose="02020603050405020304" pitchFamily="18" charset="0"/>
              </a:rPr>
              <a:t>Папа, мама, брат, сестра</a:t>
            </a:r>
            <a:r>
              <a:rPr lang="ru-RU" sz="2200" dirty="0" smtClean="0">
                <a:latin typeface="Times New Roman" panose="02020603050405020304" pitchFamily="18" charset="0"/>
                <a:cs typeface="Times New Roman" panose="02020603050405020304" pitchFamily="18" charset="0"/>
              </a:rPr>
              <a:t>,             Хлопаем </a:t>
            </a:r>
            <a:r>
              <a:rPr lang="ru-RU" sz="2200" dirty="0">
                <a:latin typeface="Times New Roman" panose="02020603050405020304" pitchFamily="18" charset="0"/>
                <a:cs typeface="Times New Roman" panose="02020603050405020304" pitchFamily="18" charset="0"/>
              </a:rPr>
              <a:t>в ладоши</a:t>
            </a:r>
            <a:r>
              <a:rPr lang="ru-RU" sz="2200" dirty="0" smtClean="0">
                <a:latin typeface="Times New Roman" panose="02020603050405020304" pitchFamily="18" charset="0"/>
                <a:cs typeface="Times New Roman" panose="02020603050405020304" pitchFamily="18" charset="0"/>
              </a:rPr>
              <a:t>.</a:t>
            </a:r>
            <a:r>
              <a:rPr lang="ru-RU" sz="2200" dirty="0">
                <a:latin typeface="Times New Roman" panose="02020603050405020304" pitchFamily="18" charset="0"/>
                <a:cs typeface="Times New Roman" panose="02020603050405020304" pitchFamily="18" charset="0"/>
              </a:rPr>
              <a:t/>
            </a:r>
            <a:br>
              <a:rPr lang="ru-RU" sz="2200" dirty="0">
                <a:latin typeface="Times New Roman" panose="02020603050405020304" pitchFamily="18" charset="0"/>
                <a:cs typeface="Times New Roman" panose="02020603050405020304" pitchFamily="18" charset="0"/>
              </a:rPr>
            </a:br>
            <a:r>
              <a:rPr lang="ru-RU" sz="2200" dirty="0">
                <a:latin typeface="Times New Roman" panose="02020603050405020304" pitchFamily="18" charset="0"/>
                <a:cs typeface="Times New Roman" panose="02020603050405020304" pitchFamily="18" charset="0"/>
              </a:rPr>
              <a:t>Кошка Мурка, два котенка, </a:t>
            </a:r>
            <a:r>
              <a:rPr lang="ru-RU" sz="2200" dirty="0" smtClean="0">
                <a:latin typeface="Times New Roman" panose="02020603050405020304" pitchFamily="18" charset="0"/>
                <a:cs typeface="Times New Roman" panose="02020603050405020304" pitchFamily="18" charset="0"/>
              </a:rPr>
              <a:t>        Наклоны </a:t>
            </a:r>
            <a:r>
              <a:rPr lang="ru-RU" sz="2200" dirty="0">
                <a:latin typeface="Times New Roman" panose="02020603050405020304" pitchFamily="18" charset="0"/>
                <a:cs typeface="Times New Roman" panose="02020603050405020304" pitchFamily="18" charset="0"/>
              </a:rPr>
              <a:t>туловища влево-вправо</a:t>
            </a:r>
            <a:r>
              <a:rPr lang="ru-RU" sz="2200" dirty="0" smtClean="0">
                <a:latin typeface="Times New Roman" panose="02020603050405020304" pitchFamily="18" charset="0"/>
                <a:cs typeface="Times New Roman" panose="02020603050405020304" pitchFamily="18" charset="0"/>
              </a:rPr>
              <a:t>.</a:t>
            </a:r>
            <a:r>
              <a:rPr lang="ru-RU" sz="2200" dirty="0">
                <a:latin typeface="Times New Roman" panose="02020603050405020304" pitchFamily="18" charset="0"/>
                <a:cs typeface="Times New Roman" panose="02020603050405020304" pitchFamily="18" charset="0"/>
              </a:rPr>
              <a:t/>
            </a:r>
            <a:br>
              <a:rPr lang="ru-RU" sz="2200" dirty="0">
                <a:latin typeface="Times New Roman" panose="02020603050405020304" pitchFamily="18" charset="0"/>
                <a:cs typeface="Times New Roman" panose="02020603050405020304" pitchFamily="18" charset="0"/>
              </a:rPr>
            </a:br>
            <a:r>
              <a:rPr lang="ru-RU" sz="2200" dirty="0">
                <a:latin typeface="Times New Roman" panose="02020603050405020304" pitchFamily="18" charset="0"/>
                <a:cs typeface="Times New Roman" panose="02020603050405020304" pitchFamily="18" charset="0"/>
              </a:rPr>
              <a:t>Мой сверчок, щегол и я — </a:t>
            </a:r>
            <a:r>
              <a:rPr lang="ru-RU" sz="2200" dirty="0" smtClean="0">
                <a:latin typeface="Times New Roman" panose="02020603050405020304" pitchFamily="18" charset="0"/>
                <a:cs typeface="Times New Roman" panose="02020603050405020304" pitchFamily="18" charset="0"/>
              </a:rPr>
              <a:t>         Повороты </a:t>
            </a:r>
            <a:r>
              <a:rPr lang="ru-RU" sz="2200" dirty="0">
                <a:latin typeface="Times New Roman" panose="02020603050405020304" pitchFamily="18" charset="0"/>
                <a:cs typeface="Times New Roman" panose="02020603050405020304" pitchFamily="18" charset="0"/>
              </a:rPr>
              <a:t>туловища влево-вправо</a:t>
            </a:r>
            <a:r>
              <a:rPr lang="ru-RU" sz="2200" dirty="0" smtClean="0">
                <a:latin typeface="Times New Roman" panose="02020603050405020304" pitchFamily="18" charset="0"/>
                <a:cs typeface="Times New Roman" panose="02020603050405020304" pitchFamily="18" charset="0"/>
              </a:rPr>
              <a:t>.</a:t>
            </a:r>
            <a:r>
              <a:rPr lang="ru-RU" sz="2200" dirty="0">
                <a:latin typeface="Times New Roman" panose="02020603050405020304" pitchFamily="18" charset="0"/>
                <a:cs typeface="Times New Roman" panose="02020603050405020304" pitchFamily="18" charset="0"/>
              </a:rPr>
              <a:t/>
            </a:r>
            <a:br>
              <a:rPr lang="ru-RU" sz="2200" dirty="0">
                <a:latin typeface="Times New Roman" panose="02020603050405020304" pitchFamily="18" charset="0"/>
                <a:cs typeface="Times New Roman" panose="02020603050405020304" pitchFamily="18" charset="0"/>
              </a:rPr>
            </a:br>
            <a:r>
              <a:rPr lang="ru-RU" sz="2200" dirty="0">
                <a:latin typeface="Times New Roman" panose="02020603050405020304" pitchFamily="18" charset="0"/>
                <a:cs typeface="Times New Roman" panose="02020603050405020304" pitchFamily="18" charset="0"/>
              </a:rPr>
              <a:t>Вот и вся моя семья, </a:t>
            </a:r>
            <a:r>
              <a:rPr lang="ru-RU" sz="2200" dirty="0" smtClean="0">
                <a:latin typeface="Times New Roman" panose="02020603050405020304" pitchFamily="18" charset="0"/>
                <a:cs typeface="Times New Roman" panose="02020603050405020304" pitchFamily="18" charset="0"/>
              </a:rPr>
              <a:t>                   Хлопаем </a:t>
            </a:r>
            <a:r>
              <a:rPr lang="ru-RU" sz="2200" dirty="0">
                <a:latin typeface="Times New Roman" panose="02020603050405020304" pitchFamily="18" charset="0"/>
                <a:cs typeface="Times New Roman" panose="02020603050405020304" pitchFamily="18" charset="0"/>
              </a:rPr>
              <a:t>в ладоши</a:t>
            </a:r>
            <a:r>
              <a:rPr lang="ru-RU" sz="2200" dirty="0" smtClean="0">
                <a:latin typeface="Times New Roman" panose="02020603050405020304" pitchFamily="18" charset="0"/>
                <a:cs typeface="Times New Roman" panose="02020603050405020304" pitchFamily="18" charset="0"/>
              </a:rPr>
              <a:t>.</a:t>
            </a:r>
            <a:r>
              <a:rPr lang="ru-RU" sz="2200" dirty="0">
                <a:latin typeface="Times New Roman" panose="02020603050405020304" pitchFamily="18" charset="0"/>
                <a:cs typeface="Times New Roman" panose="02020603050405020304" pitchFamily="18" charset="0"/>
              </a:rPr>
              <a:t/>
            </a:r>
            <a:br>
              <a:rPr lang="ru-RU" sz="2200" dirty="0">
                <a:latin typeface="Times New Roman" panose="02020603050405020304" pitchFamily="18" charset="0"/>
                <a:cs typeface="Times New Roman" panose="02020603050405020304" pitchFamily="18" charset="0"/>
              </a:rPr>
            </a:br>
            <a:r>
              <a:rPr lang="ru-RU" sz="2000" dirty="0"/>
              <a:t/>
            </a:r>
            <a:br>
              <a:rPr lang="ru-RU" sz="2000" dirty="0"/>
            </a:br>
            <a:endParaRPr lang="ru-RU" sz="1800" dirty="0"/>
          </a:p>
        </p:txBody>
      </p:sp>
    </p:spTree>
    <p:extLst>
      <p:ext uri="{BB962C8B-B14F-4D97-AF65-F5344CB8AC3E}">
        <p14:creationId xmlns:p14="http://schemas.microsoft.com/office/powerpoint/2010/main" val="462021523"/>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descr="C:\Users\user\Desktop\0001-002-.jp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108520" y="514"/>
            <a:ext cx="9144000" cy="6856972"/>
          </a:xfrm>
          <a:prstGeom prst="rect">
            <a:avLst/>
          </a:prstGeom>
          <a:noFill/>
          <a:extLst>
            <a:ext uri="{909E8E84-426E-40DD-AFC4-6F175D3DCCD1}">
              <a14:hiddenFill xmlns:a14="http://schemas.microsoft.com/office/drawing/2010/main">
                <a:solidFill>
                  <a:srgbClr val="FFFFFF"/>
                </a:solidFill>
              </a14:hiddenFill>
            </a:ext>
          </a:extLst>
        </p:spPr>
      </p:pic>
      <p:sp>
        <p:nvSpPr>
          <p:cNvPr id="4" name="Заголовок 3"/>
          <p:cNvSpPr>
            <a:spLocks noGrp="1"/>
          </p:cNvSpPr>
          <p:nvPr>
            <p:ph type="title"/>
          </p:nvPr>
        </p:nvSpPr>
        <p:spPr>
          <a:xfrm>
            <a:off x="755576" y="692696"/>
            <a:ext cx="7560840" cy="5328592"/>
          </a:xfrm>
        </p:spPr>
        <p:txBody>
          <a:bodyPr>
            <a:noAutofit/>
          </a:bodyPr>
          <a:lstStyle/>
          <a:p>
            <a:endParaRPr lang="ru-RU" sz="2000" dirty="0">
              <a:latin typeface="Times New Roman" panose="02020603050405020304" pitchFamily="18" charset="0"/>
              <a:cs typeface="Times New Roman" panose="02020603050405020304" pitchFamily="18" charset="0"/>
            </a:endParaRPr>
          </a:p>
        </p:txBody>
      </p:sp>
      <p:graphicFrame>
        <p:nvGraphicFramePr>
          <p:cNvPr id="2" name="Таблица 1"/>
          <p:cNvGraphicFramePr>
            <a:graphicFrameLocks noGrp="1"/>
          </p:cNvGraphicFramePr>
          <p:nvPr>
            <p:extLst>
              <p:ext uri="{D42A27DB-BD31-4B8C-83A1-F6EECF244321}">
                <p14:modId xmlns:p14="http://schemas.microsoft.com/office/powerpoint/2010/main" val="2076173079"/>
              </p:ext>
            </p:extLst>
          </p:nvPr>
        </p:nvGraphicFramePr>
        <p:xfrm>
          <a:off x="755576" y="692696"/>
          <a:ext cx="7560840" cy="5345280"/>
        </p:xfrm>
        <a:graphic>
          <a:graphicData uri="http://schemas.openxmlformats.org/drawingml/2006/table">
            <a:tbl>
              <a:tblPr firstRow="1" bandRow="1">
                <a:tableStyleId>{5C22544A-7EE6-4342-B048-85BDC9FD1C3A}</a:tableStyleId>
              </a:tblPr>
              <a:tblGrid>
                <a:gridCol w="3780420"/>
                <a:gridCol w="3780420"/>
              </a:tblGrid>
              <a:tr h="5345280">
                <a:tc>
                  <a:txBody>
                    <a:bodyPr/>
                    <a:lstStyle/>
                    <a:p>
                      <a:r>
                        <a:rPr lang="ru-RU" sz="1600" b="1" i="0" kern="1200" dirty="0" smtClean="0">
                          <a:solidFill>
                            <a:schemeClr val="tx1"/>
                          </a:solidFill>
                          <a:effectLst/>
                          <a:latin typeface="Times New Roman" panose="02020603050405020304" pitchFamily="18" charset="0"/>
                          <a:ea typeface="+mn-ea"/>
                          <a:cs typeface="Times New Roman" panose="02020603050405020304" pitchFamily="18" charset="0"/>
                        </a:rPr>
                        <a:t>               “Весёлая неделька”</a:t>
                      </a:r>
                    </a:p>
                    <a:p>
                      <a:r>
                        <a:rPr lang="ru-RU" sz="1600" b="1" i="0" kern="1200" dirty="0" smtClean="0">
                          <a:solidFill>
                            <a:schemeClr val="tx1"/>
                          </a:solidFill>
                          <a:effectLst/>
                          <a:latin typeface="Times New Roman" panose="02020603050405020304" pitchFamily="18" charset="0"/>
                          <a:ea typeface="+mn-ea"/>
                          <a:cs typeface="Times New Roman" panose="02020603050405020304" pitchFamily="18" charset="0"/>
                        </a:rPr>
                        <a:t>               </a:t>
                      </a:r>
                      <a:r>
                        <a:rPr lang="ru-RU" sz="1600" b="1" i="0" u="none" strike="noStrike" kern="1200" dirty="0" smtClean="0">
                          <a:solidFill>
                            <a:schemeClr val="tx1"/>
                          </a:solidFill>
                          <a:effectLst/>
                          <a:latin typeface="Times New Roman" panose="02020603050405020304" pitchFamily="18" charset="0"/>
                          <a:ea typeface="+mn-ea"/>
                          <a:cs typeface="Times New Roman" panose="02020603050405020304" pitchFamily="18" charset="0"/>
                        </a:rPr>
                        <a:t>гимнастика для глаз</a:t>
                      </a:r>
                      <a:endParaRPr lang="ru-RU" sz="1600" b="1" i="0" kern="1200" dirty="0" smtClean="0">
                        <a:solidFill>
                          <a:schemeClr val="tx1"/>
                        </a:solidFill>
                        <a:effectLst/>
                        <a:latin typeface="Times New Roman" panose="02020603050405020304" pitchFamily="18" charset="0"/>
                        <a:ea typeface="+mn-ea"/>
                        <a:cs typeface="Times New Roman" panose="02020603050405020304" pitchFamily="18" charset="0"/>
                      </a:endParaRPr>
                    </a:p>
                    <a:p>
                      <a:r>
                        <a:rPr lang="ru-RU" sz="1100" b="0" i="0" u="none" strike="noStrike" kern="1200" dirty="0" smtClean="0">
                          <a:solidFill>
                            <a:schemeClr val="tx1"/>
                          </a:solidFill>
                          <a:effectLst/>
                          <a:latin typeface="Times New Roman" panose="02020603050405020304" pitchFamily="18" charset="0"/>
                          <a:ea typeface="+mn-ea"/>
                          <a:cs typeface="Times New Roman" panose="02020603050405020304" pitchFamily="18" charset="0"/>
                        </a:rPr>
                        <a:t>- Всю неделю по - порядку,</a:t>
                      </a:r>
                      <a:br>
                        <a:rPr lang="ru-RU" sz="1100" b="0" i="0" u="none" strike="noStrike" kern="1200" dirty="0" smtClean="0">
                          <a:solidFill>
                            <a:schemeClr val="tx1"/>
                          </a:solidFill>
                          <a:effectLst/>
                          <a:latin typeface="Times New Roman" panose="02020603050405020304" pitchFamily="18" charset="0"/>
                          <a:ea typeface="+mn-ea"/>
                          <a:cs typeface="Times New Roman" panose="02020603050405020304" pitchFamily="18" charset="0"/>
                        </a:rPr>
                      </a:br>
                      <a:r>
                        <a:rPr lang="ru-RU" sz="1100" b="0" i="0" u="none" strike="noStrike" kern="1200" dirty="0" smtClean="0">
                          <a:solidFill>
                            <a:schemeClr val="tx1"/>
                          </a:solidFill>
                          <a:effectLst/>
                          <a:latin typeface="Times New Roman" panose="02020603050405020304" pitchFamily="18" charset="0"/>
                          <a:ea typeface="+mn-ea"/>
                          <a:cs typeface="Times New Roman" panose="02020603050405020304" pitchFamily="18" charset="0"/>
                        </a:rPr>
                        <a:t>Глазки делают зарядку.</a:t>
                      </a:r>
                      <a:br>
                        <a:rPr lang="ru-RU" sz="1100" b="0" i="0" u="none" strike="noStrike" kern="1200" dirty="0" smtClean="0">
                          <a:solidFill>
                            <a:schemeClr val="tx1"/>
                          </a:solidFill>
                          <a:effectLst/>
                          <a:latin typeface="Times New Roman" panose="02020603050405020304" pitchFamily="18" charset="0"/>
                          <a:ea typeface="+mn-ea"/>
                          <a:cs typeface="Times New Roman" panose="02020603050405020304" pitchFamily="18" charset="0"/>
                        </a:rPr>
                      </a:br>
                      <a:r>
                        <a:rPr lang="ru-RU" sz="1100" b="0" i="0" u="none" strike="noStrike" kern="1200" dirty="0" smtClean="0">
                          <a:solidFill>
                            <a:schemeClr val="tx1"/>
                          </a:solidFill>
                          <a:effectLst/>
                          <a:latin typeface="Times New Roman" panose="02020603050405020304" pitchFamily="18" charset="0"/>
                          <a:ea typeface="+mn-ea"/>
                          <a:cs typeface="Times New Roman" panose="02020603050405020304" pitchFamily="18" charset="0"/>
                        </a:rPr>
                        <a:t>- В понедельник, как проснутся,</a:t>
                      </a:r>
                      <a:br>
                        <a:rPr lang="ru-RU" sz="1100" b="0" i="0" u="none" strike="noStrike" kern="1200" dirty="0" smtClean="0">
                          <a:solidFill>
                            <a:schemeClr val="tx1"/>
                          </a:solidFill>
                          <a:effectLst/>
                          <a:latin typeface="Times New Roman" panose="02020603050405020304" pitchFamily="18" charset="0"/>
                          <a:ea typeface="+mn-ea"/>
                          <a:cs typeface="Times New Roman" panose="02020603050405020304" pitchFamily="18" charset="0"/>
                        </a:rPr>
                      </a:br>
                      <a:r>
                        <a:rPr lang="ru-RU" sz="1100" b="0" i="0" u="none" strike="noStrike" kern="1200" dirty="0" smtClean="0">
                          <a:solidFill>
                            <a:schemeClr val="tx1"/>
                          </a:solidFill>
                          <a:effectLst/>
                          <a:latin typeface="Times New Roman" panose="02020603050405020304" pitchFamily="18" charset="0"/>
                          <a:ea typeface="+mn-ea"/>
                          <a:cs typeface="Times New Roman" panose="02020603050405020304" pitchFamily="18" charset="0"/>
                        </a:rPr>
                        <a:t>Глазки солнцу улыбнутся,</a:t>
                      </a:r>
                      <a:br>
                        <a:rPr lang="ru-RU" sz="1100" b="0" i="0" u="none" strike="noStrike" kern="1200" dirty="0" smtClean="0">
                          <a:solidFill>
                            <a:schemeClr val="tx1"/>
                          </a:solidFill>
                          <a:effectLst/>
                          <a:latin typeface="Times New Roman" panose="02020603050405020304" pitchFamily="18" charset="0"/>
                          <a:ea typeface="+mn-ea"/>
                          <a:cs typeface="Times New Roman" panose="02020603050405020304" pitchFamily="18" charset="0"/>
                        </a:rPr>
                      </a:br>
                      <a:r>
                        <a:rPr lang="ru-RU" sz="1100" b="0" i="0" u="none" strike="noStrike" kern="1200" dirty="0" smtClean="0">
                          <a:solidFill>
                            <a:schemeClr val="tx1"/>
                          </a:solidFill>
                          <a:effectLst/>
                          <a:latin typeface="Times New Roman" panose="02020603050405020304" pitchFamily="18" charset="0"/>
                          <a:ea typeface="+mn-ea"/>
                          <a:cs typeface="Times New Roman" panose="02020603050405020304" pitchFamily="18" charset="0"/>
                        </a:rPr>
                        <a:t>Вниз посмотрят на траву</a:t>
                      </a:r>
                      <a:br>
                        <a:rPr lang="ru-RU" sz="1100" b="0" i="0" u="none" strike="noStrike" kern="1200" dirty="0" smtClean="0">
                          <a:solidFill>
                            <a:schemeClr val="tx1"/>
                          </a:solidFill>
                          <a:effectLst/>
                          <a:latin typeface="Times New Roman" panose="02020603050405020304" pitchFamily="18" charset="0"/>
                          <a:ea typeface="+mn-ea"/>
                          <a:cs typeface="Times New Roman" panose="02020603050405020304" pitchFamily="18" charset="0"/>
                        </a:rPr>
                      </a:br>
                      <a:r>
                        <a:rPr lang="ru-RU" sz="1100" b="0" i="0" u="none" strike="noStrike" kern="1200" dirty="0" smtClean="0">
                          <a:solidFill>
                            <a:schemeClr val="tx1"/>
                          </a:solidFill>
                          <a:effectLst/>
                          <a:latin typeface="Times New Roman" panose="02020603050405020304" pitchFamily="18" charset="0"/>
                          <a:ea typeface="+mn-ea"/>
                          <a:cs typeface="Times New Roman" panose="02020603050405020304" pitchFamily="18" charset="0"/>
                        </a:rPr>
                        <a:t>И обратно в высоту.</a:t>
                      </a:r>
                      <a:endParaRPr lang="ru-RU" sz="1100" b="0" i="0" kern="1200" dirty="0" smtClean="0">
                        <a:solidFill>
                          <a:schemeClr val="tx1"/>
                        </a:solidFill>
                        <a:effectLst/>
                        <a:latin typeface="Times New Roman" panose="02020603050405020304" pitchFamily="18" charset="0"/>
                        <a:ea typeface="+mn-ea"/>
                        <a:cs typeface="Times New Roman" panose="02020603050405020304" pitchFamily="18" charset="0"/>
                      </a:endParaRPr>
                    </a:p>
                    <a:p>
                      <a:r>
                        <a:rPr lang="ru-RU" sz="1100" b="0" i="1" kern="1200" dirty="0" smtClean="0">
                          <a:solidFill>
                            <a:schemeClr val="tx1"/>
                          </a:solidFill>
                          <a:effectLst/>
                          <a:latin typeface="Times New Roman" panose="02020603050405020304" pitchFamily="18" charset="0"/>
                          <a:ea typeface="+mn-ea"/>
                          <a:cs typeface="Times New Roman" panose="02020603050405020304" pitchFamily="18" charset="0"/>
                        </a:rPr>
                        <a:t>Поднять глаза вверх; опустить их книзу, голова неподвижна; (снимает глазное напряжение).</a:t>
                      </a:r>
                      <a:endParaRPr lang="ru-RU" sz="1100" b="0" i="0" kern="1200" dirty="0" smtClean="0">
                        <a:solidFill>
                          <a:schemeClr val="tx1"/>
                        </a:solidFill>
                        <a:effectLst/>
                        <a:latin typeface="Times New Roman" panose="02020603050405020304" pitchFamily="18" charset="0"/>
                        <a:ea typeface="+mn-ea"/>
                        <a:cs typeface="Times New Roman" panose="02020603050405020304" pitchFamily="18" charset="0"/>
                      </a:endParaRPr>
                    </a:p>
                    <a:p>
                      <a:r>
                        <a:rPr lang="ru-RU" sz="1100" b="0" i="0" u="none" strike="noStrike" kern="1200" dirty="0" smtClean="0">
                          <a:solidFill>
                            <a:schemeClr val="tx1"/>
                          </a:solidFill>
                          <a:effectLst/>
                          <a:latin typeface="Times New Roman" panose="02020603050405020304" pitchFamily="18" charset="0"/>
                          <a:ea typeface="+mn-ea"/>
                          <a:cs typeface="Times New Roman" panose="02020603050405020304" pitchFamily="18" charset="0"/>
                        </a:rPr>
                        <a:t>- Во вторник часики глаза,</a:t>
                      </a:r>
                      <a:br>
                        <a:rPr lang="ru-RU" sz="1100" b="0" i="0" u="none" strike="noStrike" kern="1200" dirty="0" smtClean="0">
                          <a:solidFill>
                            <a:schemeClr val="tx1"/>
                          </a:solidFill>
                          <a:effectLst/>
                          <a:latin typeface="Times New Roman" panose="02020603050405020304" pitchFamily="18" charset="0"/>
                          <a:ea typeface="+mn-ea"/>
                          <a:cs typeface="Times New Roman" panose="02020603050405020304" pitchFamily="18" charset="0"/>
                        </a:rPr>
                      </a:br>
                      <a:r>
                        <a:rPr lang="ru-RU" sz="1100" b="0" i="0" u="none" strike="noStrike" kern="1200" dirty="0" smtClean="0">
                          <a:solidFill>
                            <a:schemeClr val="tx1"/>
                          </a:solidFill>
                          <a:effectLst/>
                          <a:latin typeface="Times New Roman" panose="02020603050405020304" pitchFamily="18" charset="0"/>
                          <a:ea typeface="+mn-ea"/>
                          <a:cs typeface="Times New Roman" panose="02020603050405020304" pitchFamily="18" charset="0"/>
                        </a:rPr>
                        <a:t>Водят взгляд туда – сюда,</a:t>
                      </a:r>
                      <a:br>
                        <a:rPr lang="ru-RU" sz="1100" b="0" i="0" u="none" strike="noStrike" kern="1200" dirty="0" smtClean="0">
                          <a:solidFill>
                            <a:schemeClr val="tx1"/>
                          </a:solidFill>
                          <a:effectLst/>
                          <a:latin typeface="Times New Roman" panose="02020603050405020304" pitchFamily="18" charset="0"/>
                          <a:ea typeface="+mn-ea"/>
                          <a:cs typeface="Times New Roman" panose="02020603050405020304" pitchFamily="18" charset="0"/>
                        </a:rPr>
                      </a:br>
                      <a:r>
                        <a:rPr lang="ru-RU" sz="1100" b="0" i="0" u="none" strike="noStrike" kern="1200" dirty="0" smtClean="0">
                          <a:solidFill>
                            <a:schemeClr val="tx1"/>
                          </a:solidFill>
                          <a:effectLst/>
                          <a:latin typeface="Times New Roman" panose="02020603050405020304" pitchFamily="18" charset="0"/>
                          <a:ea typeface="+mn-ea"/>
                          <a:cs typeface="Times New Roman" panose="02020603050405020304" pitchFamily="18" charset="0"/>
                        </a:rPr>
                        <a:t>Ходят влево, ходят вправо</a:t>
                      </a:r>
                      <a:br>
                        <a:rPr lang="ru-RU" sz="1100" b="0" i="0" u="none" strike="noStrike" kern="1200" dirty="0" smtClean="0">
                          <a:solidFill>
                            <a:schemeClr val="tx1"/>
                          </a:solidFill>
                          <a:effectLst/>
                          <a:latin typeface="Times New Roman" panose="02020603050405020304" pitchFamily="18" charset="0"/>
                          <a:ea typeface="+mn-ea"/>
                          <a:cs typeface="Times New Roman" panose="02020603050405020304" pitchFamily="18" charset="0"/>
                        </a:rPr>
                      </a:br>
                      <a:r>
                        <a:rPr lang="ru-RU" sz="1100" b="0" i="0" u="none" strike="noStrike" kern="1200" dirty="0" smtClean="0">
                          <a:solidFill>
                            <a:schemeClr val="tx1"/>
                          </a:solidFill>
                          <a:effectLst/>
                          <a:latin typeface="Times New Roman" panose="02020603050405020304" pitchFamily="18" charset="0"/>
                          <a:ea typeface="+mn-ea"/>
                          <a:cs typeface="Times New Roman" panose="02020603050405020304" pitchFamily="18" charset="0"/>
                        </a:rPr>
                        <a:t>Не устанут никогда.</a:t>
                      </a:r>
                      <a:endParaRPr lang="ru-RU" sz="1100" b="0" i="0" kern="1200" dirty="0" smtClean="0">
                        <a:solidFill>
                          <a:schemeClr val="tx1"/>
                        </a:solidFill>
                        <a:effectLst/>
                        <a:latin typeface="Times New Roman" panose="02020603050405020304" pitchFamily="18" charset="0"/>
                        <a:ea typeface="+mn-ea"/>
                        <a:cs typeface="Times New Roman" panose="02020603050405020304" pitchFamily="18" charset="0"/>
                      </a:endParaRPr>
                    </a:p>
                    <a:p>
                      <a:r>
                        <a:rPr lang="ru-RU" sz="1100" b="0" i="1" kern="1200" dirty="0" smtClean="0">
                          <a:solidFill>
                            <a:schemeClr val="tx1"/>
                          </a:solidFill>
                          <a:effectLst/>
                          <a:latin typeface="Times New Roman" panose="02020603050405020304" pitchFamily="18" charset="0"/>
                          <a:ea typeface="+mn-ea"/>
                          <a:cs typeface="Times New Roman" panose="02020603050405020304" pitchFamily="18" charset="0"/>
                        </a:rPr>
                        <a:t>Повернуть глаза в правую сторону, а затем в левую, голова неподвижна; (снимает глазное напряжение).</a:t>
                      </a:r>
                      <a:endParaRPr lang="ru-RU" sz="1100" b="0" i="0" kern="1200" dirty="0" smtClean="0">
                        <a:solidFill>
                          <a:schemeClr val="tx1"/>
                        </a:solidFill>
                        <a:effectLst/>
                        <a:latin typeface="Times New Roman" panose="02020603050405020304" pitchFamily="18" charset="0"/>
                        <a:ea typeface="+mn-ea"/>
                        <a:cs typeface="Times New Roman" panose="02020603050405020304" pitchFamily="18" charset="0"/>
                      </a:endParaRPr>
                    </a:p>
                    <a:p>
                      <a:r>
                        <a:rPr lang="ru-RU" sz="1100" b="0" i="0" u="none" strike="noStrike" kern="1200" dirty="0" smtClean="0">
                          <a:solidFill>
                            <a:schemeClr val="tx1"/>
                          </a:solidFill>
                          <a:effectLst/>
                          <a:latin typeface="Times New Roman" panose="02020603050405020304" pitchFamily="18" charset="0"/>
                          <a:ea typeface="+mn-ea"/>
                          <a:cs typeface="Times New Roman" panose="02020603050405020304" pitchFamily="18" charset="0"/>
                        </a:rPr>
                        <a:t>- В среду в жмурки мы играем,</a:t>
                      </a:r>
                      <a:br>
                        <a:rPr lang="ru-RU" sz="1100" b="0" i="0" u="none" strike="noStrike" kern="1200" dirty="0" smtClean="0">
                          <a:solidFill>
                            <a:schemeClr val="tx1"/>
                          </a:solidFill>
                          <a:effectLst/>
                          <a:latin typeface="Times New Roman" panose="02020603050405020304" pitchFamily="18" charset="0"/>
                          <a:ea typeface="+mn-ea"/>
                          <a:cs typeface="Times New Roman" panose="02020603050405020304" pitchFamily="18" charset="0"/>
                        </a:rPr>
                      </a:br>
                      <a:r>
                        <a:rPr lang="ru-RU" sz="1100" b="0" i="0" u="none" strike="noStrike" kern="1200" dirty="0" smtClean="0">
                          <a:solidFill>
                            <a:schemeClr val="tx1"/>
                          </a:solidFill>
                          <a:effectLst/>
                          <a:latin typeface="Times New Roman" panose="02020603050405020304" pitchFamily="18" charset="0"/>
                          <a:ea typeface="+mn-ea"/>
                          <a:cs typeface="Times New Roman" panose="02020603050405020304" pitchFamily="18" charset="0"/>
                        </a:rPr>
                        <a:t>Крепко глазки закрываем.</a:t>
                      </a:r>
                      <a:br>
                        <a:rPr lang="ru-RU" sz="1100" b="0" i="0" u="none" strike="noStrike" kern="1200" dirty="0" smtClean="0">
                          <a:solidFill>
                            <a:schemeClr val="tx1"/>
                          </a:solidFill>
                          <a:effectLst/>
                          <a:latin typeface="Times New Roman" panose="02020603050405020304" pitchFamily="18" charset="0"/>
                          <a:ea typeface="+mn-ea"/>
                          <a:cs typeface="Times New Roman" panose="02020603050405020304" pitchFamily="18" charset="0"/>
                        </a:rPr>
                      </a:br>
                      <a:r>
                        <a:rPr lang="ru-RU" sz="1100" b="0" i="0" u="none" strike="noStrike" kern="1200" dirty="0" smtClean="0">
                          <a:solidFill>
                            <a:schemeClr val="tx1"/>
                          </a:solidFill>
                          <a:effectLst/>
                          <a:latin typeface="Times New Roman" panose="02020603050405020304" pitchFamily="18" charset="0"/>
                          <a:ea typeface="+mn-ea"/>
                          <a:cs typeface="Times New Roman" panose="02020603050405020304" pitchFamily="18" charset="0"/>
                        </a:rPr>
                        <a:t>Раз, два, три, четыре, пять,</a:t>
                      </a:r>
                      <a:br>
                        <a:rPr lang="ru-RU" sz="1100" b="0" i="0" u="none" strike="noStrike" kern="1200" dirty="0" smtClean="0">
                          <a:solidFill>
                            <a:schemeClr val="tx1"/>
                          </a:solidFill>
                          <a:effectLst/>
                          <a:latin typeface="Times New Roman" panose="02020603050405020304" pitchFamily="18" charset="0"/>
                          <a:ea typeface="+mn-ea"/>
                          <a:cs typeface="Times New Roman" panose="02020603050405020304" pitchFamily="18" charset="0"/>
                        </a:rPr>
                      </a:br>
                      <a:r>
                        <a:rPr lang="ru-RU" sz="1100" b="0" i="0" u="none" strike="noStrike" kern="1200" dirty="0" smtClean="0">
                          <a:solidFill>
                            <a:schemeClr val="tx1"/>
                          </a:solidFill>
                          <a:effectLst/>
                          <a:latin typeface="Times New Roman" panose="02020603050405020304" pitchFamily="18" charset="0"/>
                          <a:ea typeface="+mn-ea"/>
                          <a:cs typeface="Times New Roman" panose="02020603050405020304" pitchFamily="18" charset="0"/>
                        </a:rPr>
                        <a:t>Будем глазки открывать.</a:t>
                      </a:r>
                      <a:br>
                        <a:rPr lang="ru-RU" sz="1100" b="0" i="0" u="none" strike="noStrike" kern="1200" dirty="0" smtClean="0">
                          <a:solidFill>
                            <a:schemeClr val="tx1"/>
                          </a:solidFill>
                          <a:effectLst/>
                          <a:latin typeface="Times New Roman" panose="02020603050405020304" pitchFamily="18" charset="0"/>
                          <a:ea typeface="+mn-ea"/>
                          <a:cs typeface="Times New Roman" panose="02020603050405020304" pitchFamily="18" charset="0"/>
                        </a:rPr>
                      </a:br>
                      <a:r>
                        <a:rPr lang="ru-RU" sz="1100" b="0" i="0" u="none" strike="noStrike" kern="1200" dirty="0" smtClean="0">
                          <a:solidFill>
                            <a:schemeClr val="tx1"/>
                          </a:solidFill>
                          <a:effectLst/>
                          <a:latin typeface="Times New Roman" panose="02020603050405020304" pitchFamily="18" charset="0"/>
                          <a:ea typeface="+mn-ea"/>
                          <a:cs typeface="Times New Roman" panose="02020603050405020304" pitchFamily="18" charset="0"/>
                        </a:rPr>
                        <a:t>Жмуримся и открываем</a:t>
                      </a:r>
                      <a:br>
                        <a:rPr lang="ru-RU" sz="1100" b="0" i="0" u="none" strike="noStrike" kern="1200" dirty="0" smtClean="0">
                          <a:solidFill>
                            <a:schemeClr val="tx1"/>
                          </a:solidFill>
                          <a:effectLst/>
                          <a:latin typeface="Times New Roman" panose="02020603050405020304" pitchFamily="18" charset="0"/>
                          <a:ea typeface="+mn-ea"/>
                          <a:cs typeface="Times New Roman" panose="02020603050405020304" pitchFamily="18" charset="0"/>
                        </a:rPr>
                      </a:br>
                      <a:r>
                        <a:rPr lang="ru-RU" sz="1100" b="0" i="0" u="none" strike="noStrike" kern="1200" dirty="0" smtClean="0">
                          <a:solidFill>
                            <a:schemeClr val="tx1"/>
                          </a:solidFill>
                          <a:effectLst/>
                          <a:latin typeface="Times New Roman" panose="02020603050405020304" pitchFamily="18" charset="0"/>
                          <a:ea typeface="+mn-ea"/>
                          <a:cs typeface="Times New Roman" panose="02020603050405020304" pitchFamily="18" charset="0"/>
                        </a:rPr>
                        <a:t>Так игру мы продолжаем.</a:t>
                      </a:r>
                      <a:endParaRPr lang="ru-RU" sz="1100" b="0" i="0" kern="1200" dirty="0" smtClean="0">
                        <a:solidFill>
                          <a:schemeClr val="tx1"/>
                        </a:solidFill>
                        <a:effectLst/>
                        <a:latin typeface="Times New Roman" panose="02020603050405020304" pitchFamily="18" charset="0"/>
                        <a:ea typeface="+mn-ea"/>
                        <a:cs typeface="Times New Roman" panose="02020603050405020304" pitchFamily="18" charset="0"/>
                      </a:endParaRPr>
                    </a:p>
                    <a:p>
                      <a:r>
                        <a:rPr lang="ru-RU" sz="1100" b="0" i="1" kern="1200" dirty="0" smtClean="0">
                          <a:solidFill>
                            <a:schemeClr val="tx1"/>
                          </a:solidFill>
                          <a:effectLst/>
                          <a:latin typeface="Times New Roman" panose="02020603050405020304" pitchFamily="18" charset="0"/>
                          <a:ea typeface="+mn-ea"/>
                          <a:cs typeface="Times New Roman" panose="02020603050405020304" pitchFamily="18" charset="0"/>
                        </a:rPr>
                        <a:t>Плотно закрыть глаза, досчитать да пяти и широко открыть глазки; (упражнение для снятия глазного напряжения)</a:t>
                      </a:r>
                    </a:p>
                    <a:p>
                      <a:pPr marL="0" marR="0" lvl="0" indent="0" algn="l" defTabSz="914400" rtl="0" eaLnBrk="1" fontAlgn="auto" latinLnBrk="0" hangingPunct="1">
                        <a:lnSpc>
                          <a:spcPct val="100000"/>
                        </a:lnSpc>
                        <a:spcBef>
                          <a:spcPts val="0"/>
                        </a:spcBef>
                        <a:spcAft>
                          <a:spcPts val="0"/>
                        </a:spcAft>
                        <a:buClrTx/>
                        <a:buSzTx/>
                        <a:buFontTx/>
                        <a:buNone/>
                        <a:tabLst/>
                        <a:defRPr/>
                      </a:pPr>
                      <a:r>
                        <a:rPr lang="ru-RU" sz="1100" b="0" i="0" u="none" strike="noStrike" kern="1200" dirty="0" smtClean="0">
                          <a:solidFill>
                            <a:schemeClr val="tx1"/>
                          </a:solidFill>
                          <a:effectLst/>
                          <a:latin typeface="Times New Roman" panose="02020603050405020304" pitchFamily="18" charset="0"/>
                          <a:ea typeface="+mn-ea"/>
                          <a:cs typeface="Times New Roman" panose="02020603050405020304" pitchFamily="18" charset="0"/>
                        </a:rPr>
                        <a:t>- По четвергам мы смотрим вдаль,</a:t>
                      </a:r>
                      <a:br>
                        <a:rPr lang="ru-RU" sz="1100" b="0" i="0" u="none" strike="noStrike" kern="1200" dirty="0" smtClean="0">
                          <a:solidFill>
                            <a:schemeClr val="tx1"/>
                          </a:solidFill>
                          <a:effectLst/>
                          <a:latin typeface="Times New Roman" panose="02020603050405020304" pitchFamily="18" charset="0"/>
                          <a:ea typeface="+mn-ea"/>
                          <a:cs typeface="Times New Roman" panose="02020603050405020304" pitchFamily="18" charset="0"/>
                        </a:rPr>
                      </a:br>
                      <a:r>
                        <a:rPr lang="ru-RU" sz="1100" b="0" i="0" u="none" strike="noStrike" kern="1200" dirty="0" smtClean="0">
                          <a:solidFill>
                            <a:schemeClr val="tx1"/>
                          </a:solidFill>
                          <a:effectLst/>
                          <a:latin typeface="Times New Roman" panose="02020603050405020304" pitchFamily="18" charset="0"/>
                          <a:ea typeface="+mn-ea"/>
                          <a:cs typeface="Times New Roman" panose="02020603050405020304" pitchFamily="18" charset="0"/>
                        </a:rPr>
                        <a:t>На это времени не жаль,</a:t>
                      </a:r>
                      <a:br>
                        <a:rPr lang="ru-RU" sz="1100" b="0" i="0" u="none" strike="noStrike" kern="1200" dirty="0" smtClean="0">
                          <a:solidFill>
                            <a:schemeClr val="tx1"/>
                          </a:solidFill>
                          <a:effectLst/>
                          <a:latin typeface="Times New Roman" panose="02020603050405020304" pitchFamily="18" charset="0"/>
                          <a:ea typeface="+mn-ea"/>
                          <a:cs typeface="Times New Roman" panose="02020603050405020304" pitchFamily="18" charset="0"/>
                        </a:rPr>
                      </a:br>
                      <a:r>
                        <a:rPr lang="ru-RU" sz="1100" b="0" i="0" u="none" strike="noStrike" kern="1200" dirty="0" smtClean="0">
                          <a:solidFill>
                            <a:schemeClr val="tx1"/>
                          </a:solidFill>
                          <a:effectLst/>
                          <a:latin typeface="Times New Roman" panose="02020603050405020304" pitchFamily="18" charset="0"/>
                          <a:ea typeface="+mn-ea"/>
                          <a:cs typeface="Times New Roman" panose="02020603050405020304" pitchFamily="18" charset="0"/>
                        </a:rPr>
                        <a:t>Что вблизи и что вдали</a:t>
                      </a:r>
                      <a:br>
                        <a:rPr lang="ru-RU" sz="1100" b="0" i="0" u="none" strike="noStrike" kern="1200" dirty="0" smtClean="0">
                          <a:solidFill>
                            <a:schemeClr val="tx1"/>
                          </a:solidFill>
                          <a:effectLst/>
                          <a:latin typeface="Times New Roman" panose="02020603050405020304" pitchFamily="18" charset="0"/>
                          <a:ea typeface="+mn-ea"/>
                          <a:cs typeface="Times New Roman" panose="02020603050405020304" pitchFamily="18" charset="0"/>
                        </a:rPr>
                      </a:br>
                      <a:r>
                        <a:rPr lang="ru-RU" sz="1100" b="0" i="0" u="none" strike="noStrike" kern="1200" dirty="0" smtClean="0">
                          <a:solidFill>
                            <a:schemeClr val="tx1"/>
                          </a:solidFill>
                          <a:effectLst/>
                          <a:latin typeface="Times New Roman" panose="02020603050405020304" pitchFamily="18" charset="0"/>
                          <a:ea typeface="+mn-ea"/>
                          <a:cs typeface="Times New Roman" panose="02020603050405020304" pitchFamily="18" charset="0"/>
                        </a:rPr>
                        <a:t>Глазки рассмотреть должны.</a:t>
                      </a:r>
                      <a:endParaRPr lang="ru-RU" sz="1100" b="0" i="0" kern="1200" dirty="0" smtClean="0">
                        <a:solidFill>
                          <a:schemeClr val="tx1"/>
                        </a:solidFill>
                        <a:effectLst/>
                        <a:latin typeface="Times New Roman" panose="02020603050405020304" pitchFamily="18" charset="0"/>
                        <a:ea typeface="+mn-ea"/>
                        <a:cs typeface="Times New Roman" panose="02020603050405020304" pitchFamily="18" charset="0"/>
                      </a:endParaRPr>
                    </a:p>
                    <a:p>
                      <a:endParaRPr lang="ru-RU" sz="1100" b="0" i="0" kern="1200" dirty="0" smtClean="0">
                        <a:solidFill>
                          <a:schemeClr val="tx1"/>
                        </a:solidFill>
                        <a:effectLst/>
                        <a:latin typeface="Times New Roman" panose="02020603050405020304" pitchFamily="18" charset="0"/>
                        <a:ea typeface="+mn-ea"/>
                        <a:cs typeface="Times New Roman" panose="02020603050405020304" pitchFamily="18" charset="0"/>
                      </a:endParaRPr>
                    </a:p>
                  </a:txBody>
                  <a:tcPr>
                    <a:solidFill>
                      <a:schemeClr val="bg1"/>
                    </a:solidFill>
                  </a:tcPr>
                </a:tc>
                <a:tc>
                  <a:txBody>
                    <a:bodyPr/>
                    <a:lstStyle/>
                    <a:p>
                      <a:r>
                        <a:rPr lang="ru-RU" sz="1100" b="0" i="1" kern="1200" dirty="0" smtClean="0">
                          <a:solidFill>
                            <a:schemeClr val="tx1"/>
                          </a:solidFill>
                          <a:effectLst/>
                          <a:latin typeface="Times New Roman" panose="02020603050405020304" pitchFamily="18" charset="0"/>
                          <a:ea typeface="+mn-ea"/>
                          <a:cs typeface="Times New Roman" panose="02020603050405020304" pitchFamily="18" charset="0"/>
                        </a:rPr>
                        <a:t>Смотреть прямо перед собой, поставить палец на расстояние 25-30 см. от глаз, перевести взор на кончик пальца и смотреть на него, опустить руку. (Укрепляет мышцы глаз и совершенствует их координации)</a:t>
                      </a:r>
                      <a:endParaRPr lang="ru-RU" sz="1100" b="0" i="0" kern="1200" dirty="0" smtClean="0">
                        <a:solidFill>
                          <a:schemeClr val="tx1"/>
                        </a:solidFill>
                        <a:effectLst/>
                        <a:latin typeface="Times New Roman" panose="02020603050405020304" pitchFamily="18" charset="0"/>
                        <a:ea typeface="+mn-ea"/>
                        <a:cs typeface="Times New Roman" panose="02020603050405020304" pitchFamily="18" charset="0"/>
                      </a:endParaRPr>
                    </a:p>
                    <a:p>
                      <a:r>
                        <a:rPr lang="ru-RU" sz="1100" b="0" i="0" u="none" strike="noStrike" kern="1200" dirty="0" smtClean="0">
                          <a:solidFill>
                            <a:schemeClr val="tx1"/>
                          </a:solidFill>
                          <a:effectLst/>
                          <a:latin typeface="Times New Roman" panose="02020603050405020304" pitchFamily="18" charset="0"/>
                          <a:ea typeface="+mn-ea"/>
                          <a:cs typeface="Times New Roman" panose="02020603050405020304" pitchFamily="18" charset="0"/>
                        </a:rPr>
                        <a:t>- В пятницу мы не зевали</a:t>
                      </a:r>
                      <a:br>
                        <a:rPr lang="ru-RU" sz="1100" b="0" i="0" u="none" strike="noStrike" kern="1200" dirty="0" smtClean="0">
                          <a:solidFill>
                            <a:schemeClr val="tx1"/>
                          </a:solidFill>
                          <a:effectLst/>
                          <a:latin typeface="Times New Roman" panose="02020603050405020304" pitchFamily="18" charset="0"/>
                          <a:ea typeface="+mn-ea"/>
                          <a:cs typeface="Times New Roman" panose="02020603050405020304" pitchFamily="18" charset="0"/>
                        </a:rPr>
                      </a:br>
                      <a:r>
                        <a:rPr lang="ru-RU" sz="1100" b="0" i="0" u="none" strike="noStrike" kern="1200" dirty="0" smtClean="0">
                          <a:solidFill>
                            <a:schemeClr val="tx1"/>
                          </a:solidFill>
                          <a:effectLst/>
                          <a:latin typeface="Times New Roman" panose="02020603050405020304" pitchFamily="18" charset="0"/>
                          <a:ea typeface="+mn-ea"/>
                          <a:cs typeface="Times New Roman" panose="02020603050405020304" pitchFamily="18" charset="0"/>
                        </a:rPr>
                        <a:t>Глаза по кругу побежали.</a:t>
                      </a:r>
                      <a:br>
                        <a:rPr lang="ru-RU" sz="1100" b="0" i="0" u="none" strike="noStrike" kern="1200" dirty="0" smtClean="0">
                          <a:solidFill>
                            <a:schemeClr val="tx1"/>
                          </a:solidFill>
                          <a:effectLst/>
                          <a:latin typeface="Times New Roman" panose="02020603050405020304" pitchFamily="18" charset="0"/>
                          <a:ea typeface="+mn-ea"/>
                          <a:cs typeface="Times New Roman" panose="02020603050405020304" pitchFamily="18" charset="0"/>
                        </a:rPr>
                      </a:br>
                      <a:r>
                        <a:rPr lang="ru-RU" sz="1100" b="0" i="0" u="none" strike="noStrike" kern="1200" dirty="0" smtClean="0">
                          <a:solidFill>
                            <a:schemeClr val="tx1"/>
                          </a:solidFill>
                          <a:effectLst/>
                          <a:latin typeface="Times New Roman" panose="02020603050405020304" pitchFamily="18" charset="0"/>
                          <a:ea typeface="+mn-ea"/>
                          <a:cs typeface="Times New Roman" panose="02020603050405020304" pitchFamily="18" charset="0"/>
                        </a:rPr>
                        <a:t>Остановка, и опять</a:t>
                      </a:r>
                      <a:br>
                        <a:rPr lang="ru-RU" sz="1100" b="0" i="0" u="none" strike="noStrike" kern="1200" dirty="0" smtClean="0">
                          <a:solidFill>
                            <a:schemeClr val="tx1"/>
                          </a:solidFill>
                          <a:effectLst/>
                          <a:latin typeface="Times New Roman" panose="02020603050405020304" pitchFamily="18" charset="0"/>
                          <a:ea typeface="+mn-ea"/>
                          <a:cs typeface="Times New Roman" panose="02020603050405020304" pitchFamily="18" charset="0"/>
                        </a:rPr>
                      </a:br>
                      <a:r>
                        <a:rPr lang="ru-RU" sz="1100" b="0" i="0" u="none" strike="noStrike" kern="1200" dirty="0" smtClean="0">
                          <a:solidFill>
                            <a:schemeClr val="tx1"/>
                          </a:solidFill>
                          <a:effectLst/>
                          <a:latin typeface="Times New Roman" panose="02020603050405020304" pitchFamily="18" charset="0"/>
                          <a:ea typeface="+mn-ea"/>
                          <a:cs typeface="Times New Roman" panose="02020603050405020304" pitchFamily="18" charset="0"/>
                        </a:rPr>
                        <a:t>В другую сторону бежать.</a:t>
                      </a:r>
                      <a:endParaRPr lang="ru-RU" sz="1100" b="0" i="0" kern="1200" dirty="0" smtClean="0">
                        <a:solidFill>
                          <a:schemeClr val="tx1"/>
                        </a:solidFill>
                        <a:effectLst/>
                        <a:latin typeface="Times New Roman" panose="02020603050405020304" pitchFamily="18" charset="0"/>
                        <a:ea typeface="+mn-ea"/>
                        <a:cs typeface="Times New Roman" panose="02020603050405020304" pitchFamily="18" charset="0"/>
                      </a:endParaRPr>
                    </a:p>
                    <a:p>
                      <a:r>
                        <a:rPr lang="ru-RU" sz="1100" b="0" i="1" kern="1200" dirty="0" smtClean="0">
                          <a:solidFill>
                            <a:schemeClr val="tx1"/>
                          </a:solidFill>
                          <a:effectLst/>
                          <a:latin typeface="Times New Roman" panose="02020603050405020304" pitchFamily="18" charset="0"/>
                          <a:ea typeface="+mn-ea"/>
                          <a:cs typeface="Times New Roman" panose="02020603050405020304" pitchFamily="18" charset="0"/>
                        </a:rPr>
                        <a:t>Поднять глаза вверх, вправо, вниз, влево и вверх; и обратно: влево, вниз, вправо и снова вверх; (совершенствует сложные движения глаз)</a:t>
                      </a:r>
                      <a:endParaRPr lang="ru-RU" sz="1100" b="0" i="0" kern="1200" dirty="0" smtClean="0">
                        <a:solidFill>
                          <a:schemeClr val="tx1"/>
                        </a:solidFill>
                        <a:effectLst/>
                        <a:latin typeface="Times New Roman" panose="02020603050405020304" pitchFamily="18" charset="0"/>
                        <a:ea typeface="+mn-ea"/>
                        <a:cs typeface="Times New Roman" panose="02020603050405020304" pitchFamily="18" charset="0"/>
                      </a:endParaRPr>
                    </a:p>
                    <a:p>
                      <a:r>
                        <a:rPr lang="ru-RU" sz="1100" b="0" i="0" u="none" strike="noStrike" kern="1200" dirty="0" smtClean="0">
                          <a:solidFill>
                            <a:schemeClr val="tx1"/>
                          </a:solidFill>
                          <a:effectLst/>
                          <a:latin typeface="Times New Roman" panose="02020603050405020304" pitchFamily="18" charset="0"/>
                          <a:ea typeface="+mn-ea"/>
                          <a:cs typeface="Times New Roman" panose="02020603050405020304" pitchFamily="18" charset="0"/>
                        </a:rPr>
                        <a:t>- Хоть в субботу выходной,</a:t>
                      </a:r>
                      <a:br>
                        <a:rPr lang="ru-RU" sz="1100" b="0" i="0" u="none" strike="noStrike" kern="1200" dirty="0" smtClean="0">
                          <a:solidFill>
                            <a:schemeClr val="tx1"/>
                          </a:solidFill>
                          <a:effectLst/>
                          <a:latin typeface="Times New Roman" panose="02020603050405020304" pitchFamily="18" charset="0"/>
                          <a:ea typeface="+mn-ea"/>
                          <a:cs typeface="Times New Roman" panose="02020603050405020304" pitchFamily="18" charset="0"/>
                        </a:rPr>
                      </a:br>
                      <a:r>
                        <a:rPr lang="ru-RU" sz="1100" b="0" i="0" u="none" strike="noStrike" kern="1200" dirty="0" smtClean="0">
                          <a:solidFill>
                            <a:schemeClr val="tx1"/>
                          </a:solidFill>
                          <a:effectLst/>
                          <a:latin typeface="Times New Roman" panose="02020603050405020304" pitchFamily="18" charset="0"/>
                          <a:ea typeface="+mn-ea"/>
                          <a:cs typeface="Times New Roman" panose="02020603050405020304" pitchFamily="18" charset="0"/>
                        </a:rPr>
                        <a:t>Мы не ленимся с тобой.</a:t>
                      </a:r>
                      <a:br>
                        <a:rPr lang="ru-RU" sz="1100" b="0" i="0" u="none" strike="noStrike" kern="1200" dirty="0" smtClean="0">
                          <a:solidFill>
                            <a:schemeClr val="tx1"/>
                          </a:solidFill>
                          <a:effectLst/>
                          <a:latin typeface="Times New Roman" panose="02020603050405020304" pitchFamily="18" charset="0"/>
                          <a:ea typeface="+mn-ea"/>
                          <a:cs typeface="Times New Roman" panose="02020603050405020304" pitchFamily="18" charset="0"/>
                        </a:rPr>
                      </a:br>
                      <a:r>
                        <a:rPr lang="ru-RU" sz="1100" b="0" i="0" u="none" strike="noStrike" kern="1200" dirty="0" smtClean="0">
                          <a:solidFill>
                            <a:schemeClr val="tx1"/>
                          </a:solidFill>
                          <a:effectLst/>
                          <a:latin typeface="Times New Roman" panose="02020603050405020304" pitchFamily="18" charset="0"/>
                          <a:ea typeface="+mn-ea"/>
                          <a:cs typeface="Times New Roman" panose="02020603050405020304" pitchFamily="18" charset="0"/>
                        </a:rPr>
                        <a:t>Ищем взглядом уголки,</a:t>
                      </a:r>
                      <a:br>
                        <a:rPr lang="ru-RU" sz="1100" b="0" i="0" u="none" strike="noStrike" kern="1200" dirty="0" smtClean="0">
                          <a:solidFill>
                            <a:schemeClr val="tx1"/>
                          </a:solidFill>
                          <a:effectLst/>
                          <a:latin typeface="Times New Roman" panose="02020603050405020304" pitchFamily="18" charset="0"/>
                          <a:ea typeface="+mn-ea"/>
                          <a:cs typeface="Times New Roman" panose="02020603050405020304" pitchFamily="18" charset="0"/>
                        </a:rPr>
                      </a:br>
                      <a:r>
                        <a:rPr lang="ru-RU" sz="1100" b="0" i="0" u="none" strike="noStrike" kern="1200" dirty="0" smtClean="0">
                          <a:solidFill>
                            <a:schemeClr val="tx1"/>
                          </a:solidFill>
                          <a:effectLst/>
                          <a:latin typeface="Times New Roman" panose="02020603050405020304" pitchFamily="18" charset="0"/>
                          <a:ea typeface="+mn-ea"/>
                          <a:cs typeface="Times New Roman" panose="02020603050405020304" pitchFamily="18" charset="0"/>
                        </a:rPr>
                        <a:t>Чтобы бегали зрачки.</a:t>
                      </a:r>
                      <a:endParaRPr lang="ru-RU" sz="1100" b="0" i="0" kern="1200" dirty="0" smtClean="0">
                        <a:solidFill>
                          <a:schemeClr val="tx1"/>
                        </a:solidFill>
                        <a:effectLst/>
                        <a:latin typeface="Times New Roman" panose="02020603050405020304" pitchFamily="18" charset="0"/>
                        <a:ea typeface="+mn-ea"/>
                        <a:cs typeface="Times New Roman" panose="02020603050405020304" pitchFamily="18" charset="0"/>
                      </a:endParaRPr>
                    </a:p>
                    <a:p>
                      <a:r>
                        <a:rPr lang="ru-RU" sz="1100" b="0" i="1" kern="1200" dirty="0" smtClean="0">
                          <a:solidFill>
                            <a:schemeClr val="tx1"/>
                          </a:solidFill>
                          <a:effectLst/>
                          <a:latin typeface="Times New Roman" panose="02020603050405020304" pitchFamily="18" charset="0"/>
                          <a:ea typeface="+mn-ea"/>
                          <a:cs typeface="Times New Roman" panose="02020603050405020304" pitchFamily="18" charset="0"/>
                        </a:rPr>
                        <a:t>Посмотреть взглядом в верхний правый угол, затем нижний левый; перевести взгляд в верхний левый угол и нижний правый (совершенствует сложные движения глаз)</a:t>
                      </a:r>
                      <a:endParaRPr lang="ru-RU" sz="1100" b="0" i="0" kern="1200" dirty="0" smtClean="0">
                        <a:solidFill>
                          <a:schemeClr val="tx1"/>
                        </a:solidFill>
                        <a:effectLst/>
                        <a:latin typeface="Times New Roman" panose="02020603050405020304" pitchFamily="18" charset="0"/>
                        <a:ea typeface="+mn-ea"/>
                        <a:cs typeface="Times New Roman" panose="02020603050405020304" pitchFamily="18" charset="0"/>
                      </a:endParaRPr>
                    </a:p>
                    <a:p>
                      <a:r>
                        <a:rPr lang="ru-RU" sz="1100" b="0" i="0" u="none" strike="noStrike" kern="1200" dirty="0" smtClean="0">
                          <a:solidFill>
                            <a:schemeClr val="tx1"/>
                          </a:solidFill>
                          <a:effectLst/>
                          <a:latin typeface="Times New Roman" panose="02020603050405020304" pitchFamily="18" charset="0"/>
                          <a:ea typeface="+mn-ea"/>
                          <a:cs typeface="Times New Roman" panose="02020603050405020304" pitchFamily="18" charset="0"/>
                        </a:rPr>
                        <a:t>- В воскресенье будем спать,</a:t>
                      </a:r>
                      <a:br>
                        <a:rPr lang="ru-RU" sz="1100" b="0" i="0" u="none" strike="noStrike" kern="1200" dirty="0" smtClean="0">
                          <a:solidFill>
                            <a:schemeClr val="tx1"/>
                          </a:solidFill>
                          <a:effectLst/>
                          <a:latin typeface="Times New Roman" panose="02020603050405020304" pitchFamily="18" charset="0"/>
                          <a:ea typeface="+mn-ea"/>
                          <a:cs typeface="Times New Roman" panose="02020603050405020304" pitchFamily="18" charset="0"/>
                        </a:rPr>
                      </a:br>
                      <a:r>
                        <a:rPr lang="ru-RU" sz="1100" b="0" i="0" u="none" strike="noStrike" kern="1200" dirty="0" smtClean="0">
                          <a:solidFill>
                            <a:schemeClr val="tx1"/>
                          </a:solidFill>
                          <a:effectLst/>
                          <a:latin typeface="Times New Roman" panose="02020603050405020304" pitchFamily="18" charset="0"/>
                          <a:ea typeface="+mn-ea"/>
                          <a:cs typeface="Times New Roman" panose="02020603050405020304" pitchFamily="18" charset="0"/>
                        </a:rPr>
                        <a:t>А потом пойдём гулять,</a:t>
                      </a:r>
                      <a:br>
                        <a:rPr lang="ru-RU" sz="1100" b="0" i="0" u="none" strike="noStrike" kern="1200" dirty="0" smtClean="0">
                          <a:solidFill>
                            <a:schemeClr val="tx1"/>
                          </a:solidFill>
                          <a:effectLst/>
                          <a:latin typeface="Times New Roman" panose="02020603050405020304" pitchFamily="18" charset="0"/>
                          <a:ea typeface="+mn-ea"/>
                          <a:cs typeface="Times New Roman" panose="02020603050405020304" pitchFamily="18" charset="0"/>
                        </a:rPr>
                      </a:br>
                      <a:r>
                        <a:rPr lang="ru-RU" sz="1100" b="0" i="0" u="none" strike="noStrike" kern="1200" dirty="0" smtClean="0">
                          <a:solidFill>
                            <a:schemeClr val="tx1"/>
                          </a:solidFill>
                          <a:effectLst/>
                          <a:latin typeface="Times New Roman" panose="02020603050405020304" pitchFamily="18" charset="0"/>
                          <a:ea typeface="+mn-ea"/>
                          <a:cs typeface="Times New Roman" panose="02020603050405020304" pitchFamily="18" charset="0"/>
                        </a:rPr>
                        <a:t>Чтобы глазки закалялись</a:t>
                      </a:r>
                      <a:br>
                        <a:rPr lang="ru-RU" sz="1100" b="0" i="0" u="none" strike="noStrike" kern="1200" dirty="0" smtClean="0">
                          <a:solidFill>
                            <a:schemeClr val="tx1"/>
                          </a:solidFill>
                          <a:effectLst/>
                          <a:latin typeface="Times New Roman" panose="02020603050405020304" pitchFamily="18" charset="0"/>
                          <a:ea typeface="+mn-ea"/>
                          <a:cs typeface="Times New Roman" panose="02020603050405020304" pitchFamily="18" charset="0"/>
                        </a:rPr>
                      </a:br>
                      <a:r>
                        <a:rPr lang="ru-RU" sz="1100" b="0" i="0" u="none" strike="noStrike" kern="1200" dirty="0" smtClean="0">
                          <a:solidFill>
                            <a:schemeClr val="tx1"/>
                          </a:solidFill>
                          <a:effectLst/>
                          <a:latin typeface="Times New Roman" panose="02020603050405020304" pitchFamily="18" charset="0"/>
                          <a:ea typeface="+mn-ea"/>
                          <a:cs typeface="Times New Roman" panose="02020603050405020304" pitchFamily="18" charset="0"/>
                        </a:rPr>
                        <a:t>Нужно воздухом дышать.</a:t>
                      </a:r>
                      <a:endParaRPr lang="ru-RU" sz="1100" b="0" i="0" kern="1200" dirty="0" smtClean="0">
                        <a:solidFill>
                          <a:schemeClr val="tx1"/>
                        </a:solidFill>
                        <a:effectLst/>
                        <a:latin typeface="Times New Roman" panose="02020603050405020304" pitchFamily="18" charset="0"/>
                        <a:ea typeface="+mn-ea"/>
                        <a:cs typeface="Times New Roman" panose="02020603050405020304" pitchFamily="18" charset="0"/>
                      </a:endParaRPr>
                    </a:p>
                    <a:p>
                      <a:r>
                        <a:rPr lang="ru-RU" sz="1100" b="0" i="1" kern="1200" dirty="0" smtClean="0">
                          <a:solidFill>
                            <a:schemeClr val="tx1"/>
                          </a:solidFill>
                          <a:effectLst/>
                          <a:latin typeface="Times New Roman" panose="02020603050405020304" pitchFamily="18" charset="0"/>
                          <a:ea typeface="+mn-ea"/>
                          <a:cs typeface="Times New Roman" panose="02020603050405020304" pitchFamily="18" charset="0"/>
                        </a:rPr>
                        <a:t>Закрыть веки, массировать их с помощью круговых движений пальцев: верхнее веко от носа к наружному краю глаз, нижнее веко от наружного края к носу, затем наоборот (расслабляет мышцы и улучшает кровообращение)</a:t>
                      </a:r>
                      <a:endParaRPr lang="ru-RU" sz="1100" b="0" i="0" kern="1200" dirty="0" smtClean="0">
                        <a:solidFill>
                          <a:schemeClr val="tx1"/>
                        </a:solidFill>
                        <a:effectLst/>
                        <a:latin typeface="Times New Roman" panose="02020603050405020304" pitchFamily="18" charset="0"/>
                        <a:ea typeface="+mn-ea"/>
                        <a:cs typeface="Times New Roman" panose="02020603050405020304" pitchFamily="18" charset="0"/>
                      </a:endParaRPr>
                    </a:p>
                    <a:p>
                      <a:r>
                        <a:rPr lang="ru-RU" sz="1100" b="0" i="0" u="none" strike="noStrike" kern="1200" dirty="0" smtClean="0">
                          <a:solidFill>
                            <a:schemeClr val="tx1"/>
                          </a:solidFill>
                          <a:effectLst/>
                          <a:latin typeface="Times New Roman" panose="02020603050405020304" pitchFamily="18" charset="0"/>
                          <a:ea typeface="+mn-ea"/>
                          <a:cs typeface="Times New Roman" panose="02020603050405020304" pitchFamily="18" charset="0"/>
                        </a:rPr>
                        <a:t>- Без гимнастики, друзья,</a:t>
                      </a:r>
                      <a:br>
                        <a:rPr lang="ru-RU" sz="1100" b="0" i="0" u="none" strike="noStrike" kern="1200" dirty="0" smtClean="0">
                          <a:solidFill>
                            <a:schemeClr val="tx1"/>
                          </a:solidFill>
                          <a:effectLst/>
                          <a:latin typeface="Times New Roman" panose="02020603050405020304" pitchFamily="18" charset="0"/>
                          <a:ea typeface="+mn-ea"/>
                          <a:cs typeface="Times New Roman" panose="02020603050405020304" pitchFamily="18" charset="0"/>
                        </a:rPr>
                      </a:br>
                      <a:r>
                        <a:rPr lang="ru-RU" sz="1100" b="0" i="0" u="none" strike="noStrike" kern="1200" dirty="0" smtClean="0">
                          <a:solidFill>
                            <a:schemeClr val="tx1"/>
                          </a:solidFill>
                          <a:effectLst/>
                          <a:latin typeface="Times New Roman" panose="02020603050405020304" pitchFamily="18" charset="0"/>
                          <a:ea typeface="+mn-ea"/>
                          <a:cs typeface="Times New Roman" panose="02020603050405020304" pitchFamily="18" charset="0"/>
                        </a:rPr>
                        <a:t>Нашим глазкам жить нельзя!</a:t>
                      </a:r>
                      <a:endParaRPr lang="ru-RU" sz="1100" b="0" i="0" kern="1200" dirty="0" smtClean="0">
                        <a:solidFill>
                          <a:schemeClr val="tx1"/>
                        </a:solidFill>
                        <a:effectLst/>
                        <a:latin typeface="Times New Roman" panose="02020603050405020304" pitchFamily="18" charset="0"/>
                        <a:ea typeface="+mn-ea"/>
                        <a:cs typeface="Times New Roman" panose="02020603050405020304" pitchFamily="18" charset="0"/>
                      </a:endParaRPr>
                    </a:p>
                    <a:p>
                      <a:endParaRPr lang="ru-RU" sz="1100" dirty="0" smtClean="0">
                        <a:solidFill>
                          <a:schemeClr val="tx1"/>
                        </a:solidFill>
                        <a:latin typeface="Times New Roman" panose="02020603050405020304" pitchFamily="18" charset="0"/>
                        <a:cs typeface="Times New Roman" panose="02020603050405020304" pitchFamily="18" charset="0"/>
                      </a:endParaRPr>
                    </a:p>
                    <a:p>
                      <a:endParaRPr lang="ru-RU" sz="1100" baseline="0" dirty="0">
                        <a:solidFill>
                          <a:schemeClr val="bg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a:txBody>
                  <a:tcPr>
                    <a:solidFill>
                      <a:schemeClr val="bg1"/>
                    </a:solidFill>
                  </a:tcPr>
                </a:tc>
              </a:tr>
            </a:tbl>
          </a:graphicData>
        </a:graphic>
      </p:graphicFrame>
    </p:spTree>
    <p:extLst>
      <p:ext uri="{BB962C8B-B14F-4D97-AF65-F5344CB8AC3E}">
        <p14:creationId xmlns:p14="http://schemas.microsoft.com/office/powerpoint/2010/main" val="267195463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descr="C:\Users\user\Desktop\0001-002-.jp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0" y="514"/>
            <a:ext cx="9144000" cy="6856972"/>
          </a:xfrm>
          <a:prstGeom prst="rect">
            <a:avLst/>
          </a:prstGeom>
          <a:noFill/>
          <a:extLst>
            <a:ext uri="{909E8E84-426E-40DD-AFC4-6F175D3DCCD1}">
              <a14:hiddenFill xmlns:a14="http://schemas.microsoft.com/office/drawing/2010/main">
                <a:solidFill>
                  <a:srgbClr val="FFFFFF"/>
                </a:solidFill>
              </a14:hiddenFill>
            </a:ext>
          </a:extLst>
        </p:spPr>
      </p:pic>
      <p:sp>
        <p:nvSpPr>
          <p:cNvPr id="4" name="Заголовок 3"/>
          <p:cNvSpPr>
            <a:spLocks noGrp="1"/>
          </p:cNvSpPr>
          <p:nvPr>
            <p:ph type="title"/>
          </p:nvPr>
        </p:nvSpPr>
        <p:spPr>
          <a:xfrm>
            <a:off x="611560" y="764704"/>
            <a:ext cx="7560840" cy="5328592"/>
          </a:xfrm>
        </p:spPr>
        <p:txBody>
          <a:bodyPr>
            <a:noAutofit/>
          </a:bodyPr>
          <a:lstStyle/>
          <a:p>
            <a:pPr algn="l"/>
            <a:r>
              <a:rPr lang="ru-RU" sz="2000" b="1" dirty="0" smtClean="0">
                <a:latin typeface="Times New Roman" panose="02020603050405020304" pitchFamily="18" charset="0"/>
                <a:cs typeface="Times New Roman" panose="02020603050405020304" pitchFamily="18" charset="0"/>
              </a:rPr>
              <a:t>                                            </a:t>
            </a:r>
            <a:br>
              <a:rPr lang="ru-RU" sz="2000" b="1" dirty="0" smtClean="0">
                <a:latin typeface="Times New Roman" panose="02020603050405020304" pitchFamily="18" charset="0"/>
                <a:cs typeface="Times New Roman" panose="02020603050405020304" pitchFamily="18" charset="0"/>
              </a:rPr>
            </a:br>
            <a:r>
              <a:rPr lang="ru-RU" sz="2000" b="1" dirty="0" smtClean="0">
                <a:latin typeface="Times New Roman" panose="02020603050405020304" pitchFamily="18" charset="0"/>
                <a:cs typeface="Times New Roman" panose="02020603050405020304" pitchFamily="18" charset="0"/>
              </a:rPr>
              <a:t>                                          </a:t>
            </a:r>
            <a:r>
              <a:rPr lang="ru-RU" sz="2400" b="1" dirty="0" smtClean="0">
                <a:latin typeface="Times New Roman" panose="02020603050405020304" pitchFamily="18" charset="0"/>
                <a:cs typeface="Times New Roman" panose="02020603050405020304" pitchFamily="18" charset="0"/>
              </a:rPr>
              <a:t>Для физкультуры</a:t>
            </a:r>
            <a:br>
              <a:rPr lang="ru-RU" sz="2400" b="1" dirty="0" smtClean="0">
                <a:latin typeface="Times New Roman" panose="02020603050405020304" pitchFamily="18" charset="0"/>
                <a:cs typeface="Times New Roman" panose="02020603050405020304" pitchFamily="18" charset="0"/>
              </a:rPr>
            </a:br>
            <a:r>
              <a:rPr lang="ru-RU" sz="2000" dirty="0">
                <a:latin typeface="Times New Roman" panose="02020603050405020304" pitchFamily="18" charset="0"/>
                <a:cs typeface="Times New Roman" panose="02020603050405020304" pitchFamily="18" charset="0"/>
              </a:rPr>
              <a:t/>
            </a:r>
            <a:br>
              <a:rPr lang="ru-RU" sz="2000" dirty="0">
                <a:latin typeface="Times New Roman" panose="02020603050405020304" pitchFamily="18" charset="0"/>
                <a:cs typeface="Times New Roman" panose="02020603050405020304" pitchFamily="18" charset="0"/>
              </a:rPr>
            </a:br>
            <a:r>
              <a:rPr lang="ru-RU" sz="2000" dirty="0">
                <a:latin typeface="Times New Roman" panose="02020603050405020304" pitchFamily="18" charset="0"/>
                <a:cs typeface="Times New Roman" panose="02020603050405020304" pitchFamily="18" charset="0"/>
              </a:rPr>
              <a:t>Мы к плечам прижали руки</a:t>
            </a:r>
            <a:r>
              <a:rPr lang="ru-RU" sz="2000" dirty="0" smtClean="0">
                <a:latin typeface="Times New Roman" panose="02020603050405020304" pitchFamily="18" charset="0"/>
                <a:cs typeface="Times New Roman" panose="02020603050405020304" pitchFamily="18" charset="0"/>
              </a:rPr>
              <a:t>,                      Руки </a:t>
            </a:r>
            <a:r>
              <a:rPr lang="ru-RU" sz="2000" dirty="0">
                <a:latin typeface="Times New Roman" panose="02020603050405020304" pitchFamily="18" charset="0"/>
                <a:cs typeface="Times New Roman" panose="02020603050405020304" pitchFamily="18" charset="0"/>
              </a:rPr>
              <a:t>к плечам, </a:t>
            </a:r>
            <a:r>
              <a:rPr lang="ru-RU" sz="2000" dirty="0" smtClean="0">
                <a:latin typeface="Times New Roman" panose="02020603050405020304" pitchFamily="18" charset="0"/>
                <a:cs typeface="Times New Roman" panose="02020603050405020304" pitchFamily="18" charset="0"/>
              </a:rPr>
              <a:t>вращение </a:t>
            </a:r>
            <a:r>
              <a:rPr lang="ru-RU" sz="2000" dirty="0">
                <a:latin typeface="Times New Roman" panose="02020603050405020304" pitchFamily="18" charset="0"/>
                <a:cs typeface="Times New Roman" panose="02020603050405020304" pitchFamily="18" charset="0"/>
              </a:rPr>
              <a:t> </a:t>
            </a:r>
            <a:r>
              <a:rPr lang="ru-RU" sz="2000" dirty="0" smtClean="0">
                <a:latin typeface="Times New Roman" panose="02020603050405020304" pitchFamily="18" charset="0"/>
                <a:cs typeface="Times New Roman" panose="02020603050405020304" pitchFamily="18" charset="0"/>
              </a:rPr>
              <a:t/>
            </a:r>
            <a:br>
              <a:rPr lang="ru-RU" sz="2000" dirty="0" smtClean="0">
                <a:latin typeface="Times New Roman" panose="02020603050405020304" pitchFamily="18" charset="0"/>
                <a:cs typeface="Times New Roman" panose="02020603050405020304" pitchFamily="18" charset="0"/>
              </a:rPr>
            </a:br>
            <a:r>
              <a:rPr lang="ru-RU" sz="2000" dirty="0" smtClean="0">
                <a:latin typeface="Times New Roman" panose="02020603050405020304" pitchFamily="18" charset="0"/>
                <a:cs typeface="Times New Roman" panose="02020603050405020304" pitchFamily="18" charset="0"/>
              </a:rPr>
              <a:t>Начинаем </a:t>
            </a:r>
            <a:r>
              <a:rPr lang="ru-RU" sz="2000" dirty="0">
                <a:latin typeface="Times New Roman" panose="02020603050405020304" pitchFamily="18" charset="0"/>
                <a:cs typeface="Times New Roman" panose="02020603050405020304" pitchFamily="18" charset="0"/>
              </a:rPr>
              <a:t>их вращать.                                </a:t>
            </a:r>
            <a:r>
              <a:rPr lang="ru-RU" sz="2000" dirty="0" smtClean="0">
                <a:latin typeface="Times New Roman" panose="02020603050405020304" pitchFamily="18" charset="0"/>
                <a:cs typeface="Times New Roman" panose="02020603050405020304" pitchFamily="18" charset="0"/>
              </a:rPr>
              <a:t>вперед и</a:t>
            </a:r>
            <a:r>
              <a:rPr lang="ru-RU" sz="2000" dirty="0">
                <a:latin typeface="Times New Roman" panose="02020603050405020304" pitchFamily="18" charset="0"/>
                <a:cs typeface="Times New Roman" panose="02020603050405020304" pitchFamily="18" charset="0"/>
              </a:rPr>
              <a:t> назад.</a:t>
            </a:r>
            <a:br>
              <a:rPr lang="ru-RU" sz="2000" dirty="0">
                <a:latin typeface="Times New Roman" panose="02020603050405020304" pitchFamily="18" charset="0"/>
                <a:cs typeface="Times New Roman" panose="02020603050405020304" pitchFamily="18" charset="0"/>
              </a:rPr>
            </a:br>
            <a:r>
              <a:rPr lang="ru-RU" sz="2000" dirty="0">
                <a:latin typeface="Times New Roman" panose="02020603050405020304" pitchFamily="18" charset="0"/>
                <a:cs typeface="Times New Roman" panose="02020603050405020304" pitchFamily="18" charset="0"/>
              </a:rPr>
              <a:t>Прочь усталость, лень и сука,</a:t>
            </a:r>
            <a:br>
              <a:rPr lang="ru-RU" sz="2000" dirty="0">
                <a:latin typeface="Times New Roman" panose="02020603050405020304" pitchFamily="18" charset="0"/>
                <a:cs typeface="Times New Roman" panose="02020603050405020304" pitchFamily="18" charset="0"/>
              </a:rPr>
            </a:br>
            <a:r>
              <a:rPr lang="ru-RU" sz="2000" dirty="0">
                <a:latin typeface="Times New Roman" panose="02020603050405020304" pitchFamily="18" charset="0"/>
                <a:cs typeface="Times New Roman" panose="02020603050405020304" pitchFamily="18" charset="0"/>
              </a:rPr>
              <a:t>Будем мышцы разминать!</a:t>
            </a:r>
            <a:br>
              <a:rPr lang="ru-RU" sz="2000" dirty="0">
                <a:latin typeface="Times New Roman" panose="02020603050405020304" pitchFamily="18" charset="0"/>
                <a:cs typeface="Times New Roman" panose="02020603050405020304" pitchFamily="18" charset="0"/>
              </a:rPr>
            </a:br>
            <a:r>
              <a:rPr lang="ru-RU" sz="2000" dirty="0">
                <a:latin typeface="Times New Roman" panose="02020603050405020304" pitchFamily="18" charset="0"/>
                <a:cs typeface="Times New Roman" panose="02020603050405020304" pitchFamily="18" charset="0"/>
              </a:rPr>
              <a:t>А теперь покрутим шеей,                           </a:t>
            </a:r>
            <a:r>
              <a:rPr lang="ru-RU" sz="2000" dirty="0" smtClean="0">
                <a:latin typeface="Times New Roman" panose="02020603050405020304" pitchFamily="18" charset="0"/>
                <a:cs typeface="Times New Roman" panose="02020603050405020304" pitchFamily="18" charset="0"/>
              </a:rPr>
              <a:t>Приседания</a:t>
            </a:r>
            <a:r>
              <a:rPr lang="ru-RU" sz="2000" dirty="0">
                <a:latin typeface="Times New Roman" panose="02020603050405020304" pitchFamily="18" charset="0"/>
                <a:cs typeface="Times New Roman" panose="02020603050405020304" pitchFamily="18" charset="0"/>
              </a:rPr>
              <a:t>.</a:t>
            </a:r>
            <a:br>
              <a:rPr lang="ru-RU" sz="2000" dirty="0">
                <a:latin typeface="Times New Roman" panose="02020603050405020304" pitchFamily="18" charset="0"/>
                <a:cs typeface="Times New Roman" panose="02020603050405020304" pitchFamily="18" charset="0"/>
              </a:rPr>
            </a:br>
            <a:r>
              <a:rPr lang="ru-RU" sz="2000" dirty="0">
                <a:latin typeface="Times New Roman" panose="02020603050405020304" pitchFamily="18" charset="0"/>
                <a:cs typeface="Times New Roman" panose="02020603050405020304" pitchFamily="18" charset="0"/>
              </a:rPr>
              <a:t>Это мы легко сумеем.</a:t>
            </a:r>
            <a:br>
              <a:rPr lang="ru-RU" sz="2000" dirty="0">
                <a:latin typeface="Times New Roman" panose="02020603050405020304" pitchFamily="18" charset="0"/>
                <a:cs typeface="Times New Roman" panose="02020603050405020304" pitchFamily="18" charset="0"/>
              </a:rPr>
            </a:br>
            <a:r>
              <a:rPr lang="ru-RU" sz="2000" dirty="0">
                <a:latin typeface="Times New Roman" panose="02020603050405020304" pitchFamily="18" charset="0"/>
                <a:cs typeface="Times New Roman" panose="02020603050405020304" pitchFamily="18" charset="0"/>
              </a:rPr>
              <a:t>Как упрямые все дети,</a:t>
            </a:r>
            <a:br>
              <a:rPr lang="ru-RU" sz="2000" dirty="0">
                <a:latin typeface="Times New Roman" panose="02020603050405020304" pitchFamily="18" charset="0"/>
                <a:cs typeface="Times New Roman" panose="02020603050405020304" pitchFamily="18" charset="0"/>
              </a:rPr>
            </a:br>
            <a:r>
              <a:rPr lang="ru-RU" sz="2000" dirty="0">
                <a:latin typeface="Times New Roman" panose="02020603050405020304" pitchFamily="18" charset="0"/>
                <a:cs typeface="Times New Roman" panose="02020603050405020304" pitchFamily="18" charset="0"/>
              </a:rPr>
              <a:t>Скажем «Нет!» на всё на свете.</a:t>
            </a:r>
            <a:br>
              <a:rPr lang="ru-RU" sz="2000" dirty="0">
                <a:latin typeface="Times New Roman" panose="02020603050405020304" pitchFamily="18" charset="0"/>
                <a:cs typeface="Times New Roman" panose="02020603050405020304" pitchFamily="18" charset="0"/>
              </a:rPr>
            </a:br>
            <a:r>
              <a:rPr lang="ru-RU" sz="2000" dirty="0">
                <a:latin typeface="Times New Roman" panose="02020603050405020304" pitchFamily="18" charset="0"/>
                <a:cs typeface="Times New Roman" panose="02020603050405020304" pitchFamily="18" charset="0"/>
              </a:rPr>
              <a:t>А теперь мы приседаем</a:t>
            </a:r>
            <a:br>
              <a:rPr lang="ru-RU" sz="2000" dirty="0">
                <a:latin typeface="Times New Roman" panose="02020603050405020304" pitchFamily="18" charset="0"/>
                <a:cs typeface="Times New Roman" panose="02020603050405020304" pitchFamily="18" charset="0"/>
              </a:rPr>
            </a:br>
            <a:r>
              <a:rPr lang="ru-RU" sz="2000" dirty="0">
                <a:latin typeface="Times New Roman" panose="02020603050405020304" pitchFamily="18" charset="0"/>
                <a:cs typeface="Times New Roman" panose="02020603050405020304" pitchFamily="18" charset="0"/>
              </a:rPr>
              <a:t>И колени разминаем.</a:t>
            </a:r>
            <a:br>
              <a:rPr lang="ru-RU" sz="2000" dirty="0">
                <a:latin typeface="Times New Roman" panose="02020603050405020304" pitchFamily="18" charset="0"/>
                <a:cs typeface="Times New Roman" panose="02020603050405020304" pitchFamily="18" charset="0"/>
              </a:rPr>
            </a:br>
            <a:r>
              <a:rPr lang="ru-RU" sz="2000" dirty="0">
                <a:latin typeface="Times New Roman" panose="02020603050405020304" pitchFamily="18" charset="0"/>
                <a:cs typeface="Times New Roman" panose="02020603050405020304" pitchFamily="18" charset="0"/>
              </a:rPr>
              <a:t>Ноги до конца сгибать!</a:t>
            </a:r>
            <a:br>
              <a:rPr lang="ru-RU" sz="2000" dirty="0">
                <a:latin typeface="Times New Roman" panose="02020603050405020304" pitchFamily="18" charset="0"/>
                <a:cs typeface="Times New Roman" panose="02020603050405020304" pitchFamily="18" charset="0"/>
              </a:rPr>
            </a:br>
            <a:r>
              <a:rPr lang="ru-RU" sz="2000" dirty="0">
                <a:latin typeface="Times New Roman" panose="02020603050405020304" pitchFamily="18" charset="0"/>
                <a:cs typeface="Times New Roman" panose="02020603050405020304" pitchFamily="18" charset="0"/>
              </a:rPr>
              <a:t>Раз, два, три, четыре, пять!</a:t>
            </a:r>
            <a:br>
              <a:rPr lang="ru-RU" sz="2000" dirty="0">
                <a:latin typeface="Times New Roman" panose="02020603050405020304" pitchFamily="18" charset="0"/>
                <a:cs typeface="Times New Roman" panose="02020603050405020304" pitchFamily="18" charset="0"/>
              </a:rPr>
            </a:br>
            <a:r>
              <a:rPr lang="ru-RU" sz="2000" dirty="0">
                <a:latin typeface="Times New Roman" panose="02020603050405020304" pitchFamily="18" charset="0"/>
                <a:cs typeface="Times New Roman" panose="02020603050405020304" pitchFamily="18" charset="0"/>
              </a:rPr>
              <a:t>Напоследок пошагаем,                               </a:t>
            </a:r>
            <a:r>
              <a:rPr lang="ru-RU" sz="2000" dirty="0" smtClean="0">
                <a:latin typeface="Times New Roman" panose="02020603050405020304" pitchFamily="18" charset="0"/>
                <a:cs typeface="Times New Roman" panose="02020603050405020304" pitchFamily="18" charset="0"/>
              </a:rPr>
              <a:t>Ходьба </a:t>
            </a:r>
            <a:r>
              <a:rPr lang="ru-RU" sz="2000" dirty="0">
                <a:latin typeface="Times New Roman" panose="02020603050405020304" pitchFamily="18" charset="0"/>
                <a:cs typeface="Times New Roman" panose="02020603050405020304" pitchFamily="18" charset="0"/>
              </a:rPr>
              <a:t>на месте. </a:t>
            </a:r>
            <a:br>
              <a:rPr lang="ru-RU" sz="2000" dirty="0">
                <a:latin typeface="Times New Roman" panose="02020603050405020304" pitchFamily="18" charset="0"/>
                <a:cs typeface="Times New Roman" panose="02020603050405020304" pitchFamily="18" charset="0"/>
              </a:rPr>
            </a:br>
            <a:r>
              <a:rPr lang="ru-RU" sz="2000" dirty="0">
                <a:latin typeface="Times New Roman" panose="02020603050405020304" pitchFamily="18" charset="0"/>
                <a:cs typeface="Times New Roman" panose="02020603050405020304" pitchFamily="18" charset="0"/>
              </a:rPr>
              <a:t>Выше ноги поднимаем!    </a:t>
            </a:r>
            <a:br>
              <a:rPr lang="ru-RU" sz="2000" dirty="0">
                <a:latin typeface="Times New Roman" panose="02020603050405020304" pitchFamily="18" charset="0"/>
                <a:cs typeface="Times New Roman" panose="02020603050405020304" pitchFamily="18" charset="0"/>
              </a:rPr>
            </a:br>
            <a:r>
              <a:rPr lang="ru-RU" sz="2000" dirty="0">
                <a:latin typeface="Times New Roman" panose="02020603050405020304" pitchFamily="18" charset="0"/>
                <a:cs typeface="Times New Roman" panose="02020603050405020304" pitchFamily="18" charset="0"/>
              </a:rPr>
              <a:t/>
            </a:r>
            <a:br>
              <a:rPr lang="ru-RU" sz="2000" dirty="0">
                <a:latin typeface="Times New Roman" panose="02020603050405020304" pitchFamily="18" charset="0"/>
                <a:cs typeface="Times New Roman" panose="02020603050405020304" pitchFamily="18" charset="0"/>
              </a:rPr>
            </a:br>
            <a:endParaRPr lang="ru-RU"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63551369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descr="C:\Users\user\Desktop\0001-002-.jp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0" y="514"/>
            <a:ext cx="9144000" cy="6856972"/>
          </a:xfrm>
          <a:prstGeom prst="rect">
            <a:avLst/>
          </a:prstGeom>
          <a:noFill/>
          <a:extLst>
            <a:ext uri="{909E8E84-426E-40DD-AFC4-6F175D3DCCD1}">
              <a14:hiddenFill xmlns:a14="http://schemas.microsoft.com/office/drawing/2010/main">
                <a:solidFill>
                  <a:srgbClr val="FFFFFF"/>
                </a:solidFill>
              </a14:hiddenFill>
            </a:ext>
          </a:extLst>
        </p:spPr>
      </p:pic>
      <p:sp>
        <p:nvSpPr>
          <p:cNvPr id="4" name="Заголовок 3"/>
          <p:cNvSpPr>
            <a:spLocks noGrp="1"/>
          </p:cNvSpPr>
          <p:nvPr>
            <p:ph type="title"/>
          </p:nvPr>
        </p:nvSpPr>
        <p:spPr>
          <a:xfrm>
            <a:off x="746229" y="764704"/>
            <a:ext cx="7560840" cy="5184576"/>
          </a:xfrm>
        </p:spPr>
        <p:txBody>
          <a:bodyPr>
            <a:normAutofit fontScale="90000"/>
          </a:bodyPr>
          <a:lstStyle/>
          <a:p>
            <a:pPr algn="l">
              <a:lnSpc>
                <a:spcPct val="150000"/>
              </a:lnSpc>
            </a:pPr>
            <a:r>
              <a:rPr lang="ru-RU" sz="2700" b="1" dirty="0" smtClean="0">
                <a:latin typeface="Times New Roman" panose="02020603050405020304" pitchFamily="18" charset="0"/>
                <a:cs typeface="Times New Roman" panose="02020603050405020304" pitchFamily="18" charset="0"/>
              </a:rPr>
              <a:t>                                   Дни </a:t>
            </a:r>
            <a:r>
              <a:rPr lang="ru-RU" sz="2700" b="1" dirty="0">
                <a:latin typeface="Times New Roman" panose="02020603050405020304" pitchFamily="18" charset="0"/>
                <a:cs typeface="Times New Roman" panose="02020603050405020304" pitchFamily="18" charset="0"/>
              </a:rPr>
              <a:t>недели.</a:t>
            </a:r>
            <a:r>
              <a:rPr lang="ru-RU" sz="2400" dirty="0">
                <a:latin typeface="Times New Roman" panose="02020603050405020304" pitchFamily="18" charset="0"/>
                <a:cs typeface="Times New Roman" panose="02020603050405020304" pitchFamily="18" charset="0"/>
              </a:rPr>
              <a:t/>
            </a:r>
            <a:br>
              <a:rPr lang="ru-RU" sz="2400" dirty="0">
                <a:latin typeface="Times New Roman" panose="02020603050405020304" pitchFamily="18" charset="0"/>
                <a:cs typeface="Times New Roman" panose="02020603050405020304" pitchFamily="18" charset="0"/>
              </a:rPr>
            </a:br>
            <a:r>
              <a:rPr lang="ru-RU" sz="2200" b="1" dirty="0">
                <a:latin typeface="Times New Roman" panose="02020603050405020304" pitchFamily="18" charset="0"/>
                <a:cs typeface="Times New Roman" panose="02020603050405020304" pitchFamily="18" charset="0"/>
              </a:rPr>
              <a:t>В понедельник я купался, </a:t>
            </a:r>
            <a:r>
              <a:rPr lang="ru-RU" sz="2200" dirty="0">
                <a:latin typeface="Times New Roman" panose="02020603050405020304" pitchFamily="18" charset="0"/>
                <a:cs typeface="Times New Roman" panose="02020603050405020304" pitchFamily="18" charset="0"/>
              </a:rPr>
              <a:t> </a:t>
            </a:r>
            <a:r>
              <a:rPr lang="ru-RU" sz="2000" dirty="0">
                <a:latin typeface="Times New Roman" panose="02020603050405020304" pitchFamily="18" charset="0"/>
                <a:cs typeface="Times New Roman" panose="02020603050405020304" pitchFamily="18" charset="0"/>
              </a:rPr>
              <a:t>              </a:t>
            </a:r>
            <a:r>
              <a:rPr lang="ru-RU" sz="2000" dirty="0" smtClean="0">
                <a:latin typeface="Times New Roman" panose="02020603050405020304" pitchFamily="18" charset="0"/>
                <a:cs typeface="Times New Roman" panose="02020603050405020304" pitchFamily="18" charset="0"/>
              </a:rPr>
              <a:t>Изображаем </a:t>
            </a:r>
            <a:r>
              <a:rPr lang="ru-RU" sz="2000" dirty="0">
                <a:latin typeface="Times New Roman" panose="02020603050405020304" pitchFamily="18" charset="0"/>
                <a:cs typeface="Times New Roman" panose="02020603050405020304" pitchFamily="18" charset="0"/>
              </a:rPr>
              <a:t>плавание.</a:t>
            </a:r>
            <a:br>
              <a:rPr lang="ru-RU" sz="2000" dirty="0">
                <a:latin typeface="Times New Roman" panose="02020603050405020304" pitchFamily="18" charset="0"/>
                <a:cs typeface="Times New Roman" panose="02020603050405020304" pitchFamily="18" charset="0"/>
              </a:rPr>
            </a:br>
            <a:r>
              <a:rPr lang="ru-RU" sz="2200" b="1" dirty="0">
                <a:latin typeface="Times New Roman" panose="02020603050405020304" pitchFamily="18" charset="0"/>
                <a:cs typeface="Times New Roman" panose="02020603050405020304" pitchFamily="18" charset="0"/>
              </a:rPr>
              <a:t>А во вторник - рисовал. </a:t>
            </a:r>
            <a:r>
              <a:rPr lang="ru-RU" sz="2000" dirty="0">
                <a:latin typeface="Times New Roman" panose="02020603050405020304" pitchFamily="18" charset="0"/>
                <a:cs typeface="Times New Roman" panose="02020603050405020304" pitchFamily="18" charset="0"/>
              </a:rPr>
              <a:t>                  </a:t>
            </a:r>
            <a:r>
              <a:rPr lang="ru-RU" sz="2000" dirty="0" smtClean="0">
                <a:latin typeface="Times New Roman" panose="02020603050405020304" pitchFamily="18" charset="0"/>
                <a:cs typeface="Times New Roman" panose="02020603050405020304" pitchFamily="18" charset="0"/>
              </a:rPr>
              <a:t> Изображаем </a:t>
            </a:r>
            <a:r>
              <a:rPr lang="ru-RU" sz="2000" dirty="0">
                <a:latin typeface="Times New Roman" panose="02020603050405020304" pitchFamily="18" charset="0"/>
                <a:cs typeface="Times New Roman" panose="02020603050405020304" pitchFamily="18" charset="0"/>
              </a:rPr>
              <a:t>рисование.</a:t>
            </a:r>
            <a:br>
              <a:rPr lang="ru-RU" sz="2000" dirty="0">
                <a:latin typeface="Times New Roman" panose="02020603050405020304" pitchFamily="18" charset="0"/>
                <a:cs typeface="Times New Roman" panose="02020603050405020304" pitchFamily="18" charset="0"/>
              </a:rPr>
            </a:br>
            <a:r>
              <a:rPr lang="ru-RU" sz="2200" b="1" dirty="0">
                <a:latin typeface="Times New Roman" panose="02020603050405020304" pitchFamily="18" charset="0"/>
                <a:cs typeface="Times New Roman" panose="02020603050405020304" pitchFamily="18" charset="0"/>
              </a:rPr>
              <a:t>В среду долго умывался, </a:t>
            </a:r>
            <a:r>
              <a:rPr lang="ru-RU" sz="2200" dirty="0">
                <a:latin typeface="Times New Roman" panose="02020603050405020304" pitchFamily="18" charset="0"/>
                <a:cs typeface="Times New Roman" panose="02020603050405020304" pitchFamily="18" charset="0"/>
              </a:rPr>
              <a:t>    </a:t>
            </a:r>
            <a:r>
              <a:rPr lang="ru-RU" sz="2000" dirty="0">
                <a:latin typeface="Times New Roman" panose="02020603050405020304" pitchFamily="18" charset="0"/>
                <a:cs typeface="Times New Roman" panose="02020603050405020304" pitchFamily="18" charset="0"/>
              </a:rPr>
              <a:t>             </a:t>
            </a:r>
            <a:r>
              <a:rPr lang="ru-RU" sz="2000" dirty="0" smtClean="0">
                <a:latin typeface="Times New Roman" panose="02020603050405020304" pitchFamily="18" charset="0"/>
                <a:cs typeface="Times New Roman" panose="02020603050405020304" pitchFamily="18" charset="0"/>
              </a:rPr>
              <a:t>Умываемся</a:t>
            </a:r>
            <a:r>
              <a:rPr lang="ru-RU" sz="2000" dirty="0">
                <a:latin typeface="Times New Roman" panose="02020603050405020304" pitchFamily="18" charset="0"/>
                <a:cs typeface="Times New Roman" panose="02020603050405020304" pitchFamily="18" charset="0"/>
              </a:rPr>
              <a:t>. </a:t>
            </a:r>
            <a:br>
              <a:rPr lang="ru-RU" sz="2000" dirty="0">
                <a:latin typeface="Times New Roman" panose="02020603050405020304" pitchFamily="18" charset="0"/>
                <a:cs typeface="Times New Roman" panose="02020603050405020304" pitchFamily="18" charset="0"/>
              </a:rPr>
            </a:br>
            <a:r>
              <a:rPr lang="ru-RU" sz="2200" b="1" dirty="0">
                <a:latin typeface="Times New Roman" panose="02020603050405020304" pitchFamily="18" charset="0"/>
                <a:cs typeface="Times New Roman" panose="02020603050405020304" pitchFamily="18" charset="0"/>
              </a:rPr>
              <a:t>А в четверг в футбол играл.  </a:t>
            </a:r>
            <a:r>
              <a:rPr lang="ru-RU" sz="2200" dirty="0">
                <a:latin typeface="Times New Roman" panose="02020603050405020304" pitchFamily="18" charset="0"/>
                <a:cs typeface="Times New Roman" panose="02020603050405020304" pitchFamily="18" charset="0"/>
              </a:rPr>
              <a:t>  </a:t>
            </a:r>
            <a:r>
              <a:rPr lang="ru-RU" sz="2000" dirty="0">
                <a:latin typeface="Times New Roman" panose="02020603050405020304" pitchFamily="18" charset="0"/>
                <a:cs typeface="Times New Roman" panose="02020603050405020304" pitchFamily="18" charset="0"/>
              </a:rPr>
              <a:t>       </a:t>
            </a:r>
            <a:r>
              <a:rPr lang="ru-RU" sz="2000" dirty="0" smtClean="0">
                <a:latin typeface="Times New Roman" panose="02020603050405020304" pitchFamily="18" charset="0"/>
                <a:cs typeface="Times New Roman" panose="02020603050405020304" pitchFamily="18" charset="0"/>
              </a:rPr>
              <a:t>Бег </a:t>
            </a:r>
            <a:r>
              <a:rPr lang="ru-RU" sz="2000" dirty="0">
                <a:latin typeface="Times New Roman" panose="02020603050405020304" pitchFamily="18" charset="0"/>
                <a:cs typeface="Times New Roman" panose="02020603050405020304" pitchFamily="18" charset="0"/>
              </a:rPr>
              <a:t>на месте.</a:t>
            </a:r>
            <a:br>
              <a:rPr lang="ru-RU" sz="2000" dirty="0">
                <a:latin typeface="Times New Roman" panose="02020603050405020304" pitchFamily="18" charset="0"/>
                <a:cs typeface="Times New Roman" panose="02020603050405020304" pitchFamily="18" charset="0"/>
              </a:rPr>
            </a:br>
            <a:r>
              <a:rPr lang="ru-RU" sz="2200" b="1" dirty="0">
                <a:latin typeface="Times New Roman" panose="02020603050405020304" pitchFamily="18" charset="0"/>
                <a:cs typeface="Times New Roman" panose="02020603050405020304" pitchFamily="18" charset="0"/>
              </a:rPr>
              <a:t>В пятницу я прыгал, бегал,  </a:t>
            </a:r>
            <a:r>
              <a:rPr lang="ru-RU" sz="2000" dirty="0">
                <a:latin typeface="Times New Roman" panose="02020603050405020304" pitchFamily="18" charset="0"/>
                <a:cs typeface="Times New Roman" panose="02020603050405020304" pitchFamily="18" charset="0"/>
              </a:rPr>
              <a:t>         </a:t>
            </a:r>
            <a:r>
              <a:rPr lang="ru-RU" sz="2000" dirty="0" smtClean="0">
                <a:latin typeface="Times New Roman" panose="02020603050405020304" pitchFamily="18" charset="0"/>
                <a:cs typeface="Times New Roman" panose="02020603050405020304" pitchFamily="18" charset="0"/>
              </a:rPr>
              <a:t> Прыгаем</a:t>
            </a:r>
            <a:r>
              <a:rPr lang="ru-RU" sz="2000" dirty="0">
                <a:latin typeface="Times New Roman" panose="02020603050405020304" pitchFamily="18" charset="0"/>
                <a:cs typeface="Times New Roman" panose="02020603050405020304" pitchFamily="18" charset="0"/>
              </a:rPr>
              <a:t>. Кружимся на месте.</a:t>
            </a:r>
            <a:br>
              <a:rPr lang="ru-RU" sz="2000" dirty="0">
                <a:latin typeface="Times New Roman" panose="02020603050405020304" pitchFamily="18" charset="0"/>
                <a:cs typeface="Times New Roman" panose="02020603050405020304" pitchFamily="18" charset="0"/>
              </a:rPr>
            </a:br>
            <a:r>
              <a:rPr lang="ru-RU" sz="2200" b="1" dirty="0">
                <a:latin typeface="Times New Roman" panose="02020603050405020304" pitchFamily="18" charset="0"/>
                <a:cs typeface="Times New Roman" panose="02020603050405020304" pitchFamily="18" charset="0"/>
              </a:rPr>
              <a:t>Очень долго танцевал.  </a:t>
            </a:r>
            <a:r>
              <a:rPr lang="ru-RU" sz="2200" dirty="0">
                <a:latin typeface="Times New Roman" panose="02020603050405020304" pitchFamily="18" charset="0"/>
                <a:cs typeface="Times New Roman" panose="02020603050405020304" pitchFamily="18" charset="0"/>
              </a:rPr>
              <a:t> </a:t>
            </a:r>
            <a:r>
              <a:rPr lang="ru-RU" sz="2000" dirty="0">
                <a:latin typeface="Times New Roman" panose="02020603050405020304" pitchFamily="18" charset="0"/>
                <a:cs typeface="Times New Roman" panose="02020603050405020304" pitchFamily="18" charset="0"/>
              </a:rPr>
              <a:t>          </a:t>
            </a:r>
            <a:r>
              <a:rPr lang="ru-RU" sz="2000" dirty="0" smtClean="0">
                <a:latin typeface="Times New Roman" panose="02020603050405020304" pitchFamily="18" charset="0"/>
                <a:cs typeface="Times New Roman" panose="02020603050405020304" pitchFamily="18" charset="0"/>
              </a:rPr>
              <a:t>     </a:t>
            </a:r>
            <a:r>
              <a:rPr lang="ru-RU" sz="2000" dirty="0">
                <a:latin typeface="Times New Roman" panose="02020603050405020304" pitchFamily="18" charset="0"/>
                <a:cs typeface="Times New Roman" panose="02020603050405020304" pitchFamily="18" charset="0"/>
              </a:rPr>
              <a:t> </a:t>
            </a:r>
            <a:r>
              <a:rPr lang="ru-RU" sz="2000" dirty="0" smtClean="0">
                <a:latin typeface="Times New Roman" panose="02020603050405020304" pitchFamily="18" charset="0"/>
                <a:cs typeface="Times New Roman" panose="02020603050405020304" pitchFamily="18" charset="0"/>
              </a:rPr>
              <a:t>  Хлопки в ладоши </a:t>
            </a:r>
            <a:r>
              <a:rPr lang="ru-RU" sz="2000" dirty="0">
                <a:latin typeface="Times New Roman" panose="02020603050405020304" pitchFamily="18" charset="0"/>
                <a:cs typeface="Times New Roman" panose="02020603050405020304" pitchFamily="18" charset="0"/>
              </a:rPr>
              <a:t>                             </a:t>
            </a:r>
            <a:r>
              <a:rPr lang="ru-RU" sz="2000" dirty="0" smtClean="0">
                <a:latin typeface="Times New Roman" panose="02020603050405020304" pitchFamily="18" charset="0"/>
                <a:cs typeface="Times New Roman" panose="02020603050405020304" pitchFamily="18" charset="0"/>
              </a:rPr>
              <a:t/>
            </a:r>
            <a:br>
              <a:rPr lang="ru-RU" sz="2000" dirty="0" smtClean="0">
                <a:latin typeface="Times New Roman" panose="02020603050405020304" pitchFamily="18" charset="0"/>
                <a:cs typeface="Times New Roman" panose="02020603050405020304" pitchFamily="18" charset="0"/>
              </a:rPr>
            </a:br>
            <a:r>
              <a:rPr lang="ru-RU" sz="2200" b="1" dirty="0" smtClean="0">
                <a:latin typeface="Times New Roman" panose="02020603050405020304" pitchFamily="18" charset="0"/>
                <a:cs typeface="Times New Roman" panose="02020603050405020304" pitchFamily="18" charset="0"/>
              </a:rPr>
              <a:t>А </a:t>
            </a:r>
            <a:r>
              <a:rPr lang="ru-RU" sz="2200" b="1" dirty="0">
                <a:latin typeface="Times New Roman" panose="02020603050405020304" pitchFamily="18" charset="0"/>
                <a:cs typeface="Times New Roman" panose="02020603050405020304" pitchFamily="18" charset="0"/>
              </a:rPr>
              <a:t>в субботу, воскресенье </a:t>
            </a:r>
            <a:r>
              <a:rPr lang="ru-RU" sz="2000" b="1" dirty="0">
                <a:latin typeface="Times New Roman" panose="02020603050405020304" pitchFamily="18" charset="0"/>
                <a:cs typeface="Times New Roman" panose="02020603050405020304" pitchFamily="18" charset="0"/>
              </a:rPr>
              <a:t>     </a:t>
            </a:r>
            <a:r>
              <a:rPr lang="ru-RU" sz="2000" dirty="0">
                <a:latin typeface="Times New Roman" panose="02020603050405020304" pitchFamily="18" charset="0"/>
                <a:cs typeface="Times New Roman" panose="02020603050405020304" pitchFamily="18" charset="0"/>
              </a:rPr>
              <a:t>     </a:t>
            </a:r>
            <a:r>
              <a:rPr lang="ru-RU" sz="2000" dirty="0" smtClean="0">
                <a:latin typeface="Times New Roman" panose="02020603050405020304" pitchFamily="18" charset="0"/>
                <a:cs typeface="Times New Roman" panose="02020603050405020304" pitchFamily="18" charset="0"/>
              </a:rPr>
              <a:t>       Дети садятся</a:t>
            </a:r>
            <a:r>
              <a:rPr lang="ru-RU" sz="2000" dirty="0">
                <a:latin typeface="Times New Roman" panose="02020603050405020304" pitchFamily="18" charset="0"/>
                <a:cs typeface="Times New Roman" panose="02020603050405020304" pitchFamily="18" charset="0"/>
              </a:rPr>
              <a:t>                            </a:t>
            </a:r>
            <a:br>
              <a:rPr lang="ru-RU" sz="2000" dirty="0">
                <a:latin typeface="Times New Roman" panose="02020603050405020304" pitchFamily="18" charset="0"/>
                <a:cs typeface="Times New Roman" panose="02020603050405020304" pitchFamily="18" charset="0"/>
              </a:rPr>
            </a:br>
            <a:r>
              <a:rPr lang="ru-RU" sz="2200" b="1" dirty="0">
                <a:latin typeface="Times New Roman" panose="02020603050405020304" pitchFamily="18" charset="0"/>
                <a:cs typeface="Times New Roman" panose="02020603050405020304" pitchFamily="18" charset="0"/>
              </a:rPr>
              <a:t>Целый день я отдыхал. </a:t>
            </a:r>
            <a:r>
              <a:rPr lang="ru-RU" sz="2000" b="1" dirty="0">
                <a:latin typeface="Times New Roman" panose="02020603050405020304" pitchFamily="18" charset="0"/>
                <a:cs typeface="Times New Roman" panose="02020603050405020304" pitchFamily="18" charset="0"/>
              </a:rPr>
              <a:t>  </a:t>
            </a:r>
            <a:r>
              <a:rPr lang="ru-RU" sz="2000" dirty="0">
                <a:latin typeface="Times New Roman" panose="02020603050405020304" pitchFamily="18" charset="0"/>
                <a:cs typeface="Times New Roman" panose="02020603050405020304" pitchFamily="18" charset="0"/>
              </a:rPr>
              <a:t>            </a:t>
            </a:r>
            <a:r>
              <a:rPr lang="ru-RU" sz="2000" dirty="0" smtClean="0">
                <a:latin typeface="Times New Roman" panose="02020603050405020304" pitchFamily="18" charset="0"/>
                <a:cs typeface="Times New Roman" panose="02020603050405020304" pitchFamily="18" charset="0"/>
              </a:rPr>
              <a:t>     Руки под </a:t>
            </a:r>
            <a:r>
              <a:rPr lang="ru-RU" sz="2000" dirty="0">
                <a:latin typeface="Times New Roman" panose="02020603050405020304" pitchFamily="18" charset="0"/>
                <a:cs typeface="Times New Roman" panose="02020603050405020304" pitchFamily="18" charset="0"/>
              </a:rPr>
              <a:t>щеку - засыпают.  </a:t>
            </a:r>
            <a:br>
              <a:rPr lang="ru-RU" sz="2000" dirty="0">
                <a:latin typeface="Times New Roman" panose="02020603050405020304" pitchFamily="18" charset="0"/>
                <a:cs typeface="Times New Roman" panose="02020603050405020304" pitchFamily="18" charset="0"/>
              </a:rPr>
            </a:br>
            <a:endParaRPr lang="ru-RU"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25468504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descr="C:\Users\user\Desktop\0001-002-.jp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0" y="514"/>
            <a:ext cx="9144000" cy="6856972"/>
          </a:xfrm>
          <a:prstGeom prst="rect">
            <a:avLst/>
          </a:prstGeom>
          <a:noFill/>
          <a:extLst>
            <a:ext uri="{909E8E84-426E-40DD-AFC4-6F175D3DCCD1}">
              <a14:hiddenFill xmlns:a14="http://schemas.microsoft.com/office/drawing/2010/main">
                <a:solidFill>
                  <a:srgbClr val="FFFFFF"/>
                </a:solidFill>
              </a14:hiddenFill>
            </a:ext>
          </a:extLst>
        </p:spPr>
      </p:pic>
      <p:sp>
        <p:nvSpPr>
          <p:cNvPr id="4" name="Заголовок 3"/>
          <p:cNvSpPr>
            <a:spLocks noGrp="1"/>
          </p:cNvSpPr>
          <p:nvPr>
            <p:ph type="title"/>
          </p:nvPr>
        </p:nvSpPr>
        <p:spPr>
          <a:xfrm>
            <a:off x="755576" y="188640"/>
            <a:ext cx="7560840" cy="5832648"/>
          </a:xfrm>
        </p:spPr>
        <p:txBody>
          <a:bodyPr>
            <a:normAutofit/>
          </a:bodyPr>
          <a:lstStyle/>
          <a:p>
            <a:pPr algn="l"/>
            <a:r>
              <a:rPr lang="ru-RU" sz="2400" b="1" dirty="0" smtClean="0">
                <a:latin typeface="Times New Roman" panose="02020603050405020304" pitchFamily="18" charset="0"/>
                <a:cs typeface="Times New Roman" panose="02020603050405020304" pitchFamily="18" charset="0"/>
              </a:rPr>
              <a:t/>
            </a:r>
            <a:br>
              <a:rPr lang="ru-RU" sz="2400" b="1" dirty="0" smtClean="0">
                <a:latin typeface="Times New Roman" panose="02020603050405020304" pitchFamily="18" charset="0"/>
                <a:cs typeface="Times New Roman" panose="02020603050405020304" pitchFamily="18" charset="0"/>
              </a:rPr>
            </a:br>
            <a:r>
              <a:rPr lang="ru-RU" sz="2400" b="1" dirty="0" smtClean="0">
                <a:latin typeface="Times New Roman" panose="02020603050405020304" pitchFamily="18" charset="0"/>
                <a:cs typeface="Times New Roman" panose="02020603050405020304" pitchFamily="18" charset="0"/>
              </a:rPr>
              <a:t>                      «Выпал </a:t>
            </a:r>
            <a:r>
              <a:rPr lang="ru-RU" sz="2400" b="1" dirty="0">
                <a:latin typeface="Times New Roman" panose="02020603050405020304" pitchFamily="18" charset="0"/>
                <a:cs typeface="Times New Roman" panose="02020603050405020304" pitchFamily="18" charset="0"/>
              </a:rPr>
              <a:t>беленький </a:t>
            </a:r>
            <a:r>
              <a:rPr lang="ru-RU" sz="2400" b="1" dirty="0" smtClean="0">
                <a:latin typeface="Times New Roman" panose="02020603050405020304" pitchFamily="18" charset="0"/>
                <a:cs typeface="Times New Roman" panose="02020603050405020304" pitchFamily="18" charset="0"/>
              </a:rPr>
              <a:t>снежок»</a:t>
            </a:r>
            <a:br>
              <a:rPr lang="ru-RU" sz="2400" b="1" dirty="0" smtClean="0">
                <a:latin typeface="Times New Roman" panose="02020603050405020304" pitchFamily="18" charset="0"/>
                <a:cs typeface="Times New Roman" panose="02020603050405020304" pitchFamily="18" charset="0"/>
              </a:rPr>
            </a:br>
            <a:r>
              <a:rPr lang="ru-RU" sz="2400" dirty="0">
                <a:latin typeface="Times New Roman" panose="02020603050405020304" pitchFamily="18" charset="0"/>
                <a:cs typeface="Times New Roman" panose="02020603050405020304" pitchFamily="18" charset="0"/>
              </a:rPr>
              <a:t/>
            </a:r>
            <a:br>
              <a:rPr lang="ru-RU" sz="2400" dirty="0">
                <a:latin typeface="Times New Roman" panose="02020603050405020304" pitchFamily="18" charset="0"/>
                <a:cs typeface="Times New Roman" panose="02020603050405020304" pitchFamily="18" charset="0"/>
              </a:rPr>
            </a:br>
            <a:r>
              <a:rPr lang="ru-RU" sz="2200" dirty="0">
                <a:latin typeface="Times New Roman" panose="02020603050405020304" pitchFamily="18" charset="0"/>
                <a:cs typeface="Times New Roman" panose="02020603050405020304" pitchFamily="18" charset="0"/>
              </a:rPr>
              <a:t>Дети стоят кружком, держась за руки.</a:t>
            </a:r>
            <a:br>
              <a:rPr lang="ru-RU" sz="2200" dirty="0">
                <a:latin typeface="Times New Roman" panose="02020603050405020304" pitchFamily="18" charset="0"/>
                <a:cs typeface="Times New Roman" panose="02020603050405020304" pitchFamily="18" charset="0"/>
              </a:rPr>
            </a:br>
            <a:r>
              <a:rPr lang="ru-RU" sz="2200" dirty="0">
                <a:latin typeface="Times New Roman" panose="02020603050405020304" pitchFamily="18" charset="0"/>
                <a:cs typeface="Times New Roman" panose="02020603050405020304" pitchFamily="18" charset="0"/>
              </a:rPr>
              <a:t>Выпал беленький снежок,</a:t>
            </a:r>
            <a:br>
              <a:rPr lang="ru-RU" sz="2200" dirty="0">
                <a:latin typeface="Times New Roman" panose="02020603050405020304" pitchFamily="18" charset="0"/>
                <a:cs typeface="Times New Roman" panose="02020603050405020304" pitchFamily="18" charset="0"/>
              </a:rPr>
            </a:br>
            <a:r>
              <a:rPr lang="ru-RU" sz="2200" dirty="0">
                <a:latin typeface="Times New Roman" panose="02020603050405020304" pitchFamily="18" charset="0"/>
                <a:cs typeface="Times New Roman" panose="02020603050405020304" pitchFamily="18" charset="0"/>
              </a:rPr>
              <a:t>Собираемся в кружок.</a:t>
            </a:r>
            <a:br>
              <a:rPr lang="ru-RU" sz="2200" dirty="0">
                <a:latin typeface="Times New Roman" panose="02020603050405020304" pitchFamily="18" charset="0"/>
                <a:cs typeface="Times New Roman" panose="02020603050405020304" pitchFamily="18" charset="0"/>
              </a:rPr>
            </a:br>
            <a:r>
              <a:rPr lang="ru-RU" sz="2200" dirty="0">
                <a:latin typeface="Times New Roman" panose="02020603050405020304" pitchFamily="18" charset="0"/>
                <a:cs typeface="Times New Roman" panose="02020603050405020304" pitchFamily="18" charset="0"/>
              </a:rPr>
              <a:t>Мы потопаем, мы потопаем!</a:t>
            </a:r>
            <a:br>
              <a:rPr lang="ru-RU" sz="2200" dirty="0">
                <a:latin typeface="Times New Roman" panose="02020603050405020304" pitchFamily="18" charset="0"/>
                <a:cs typeface="Times New Roman" panose="02020603050405020304" pitchFamily="18" charset="0"/>
              </a:rPr>
            </a:br>
            <a:r>
              <a:rPr lang="ru-RU" sz="2200" dirty="0">
                <a:latin typeface="Times New Roman" panose="02020603050405020304" pitchFamily="18" charset="0"/>
                <a:cs typeface="Times New Roman" panose="02020603050405020304" pitchFamily="18" charset="0"/>
              </a:rPr>
              <a:t>Будем весело плясать,</a:t>
            </a:r>
            <a:br>
              <a:rPr lang="ru-RU" sz="2200" dirty="0">
                <a:latin typeface="Times New Roman" panose="02020603050405020304" pitchFamily="18" charset="0"/>
                <a:cs typeface="Times New Roman" panose="02020603050405020304" pitchFamily="18" charset="0"/>
              </a:rPr>
            </a:br>
            <a:r>
              <a:rPr lang="ru-RU" sz="2200" dirty="0">
                <a:latin typeface="Times New Roman" panose="02020603050405020304" pitchFamily="18" charset="0"/>
                <a:cs typeface="Times New Roman" panose="02020603050405020304" pitchFamily="18" charset="0"/>
              </a:rPr>
              <a:t>Будем ручки согревать</a:t>
            </a:r>
            <a:r>
              <a:rPr lang="ru-RU" sz="2200" dirty="0" smtClean="0">
                <a:latin typeface="Times New Roman" panose="02020603050405020304" pitchFamily="18" charset="0"/>
                <a:cs typeface="Times New Roman" panose="02020603050405020304" pitchFamily="18" charset="0"/>
              </a:rPr>
              <a:t>.                     Дети </a:t>
            </a:r>
            <a:r>
              <a:rPr lang="ru-RU" sz="2200" dirty="0">
                <a:latin typeface="Times New Roman" panose="02020603050405020304" pitchFamily="18" charset="0"/>
                <a:cs typeface="Times New Roman" panose="02020603050405020304" pitchFamily="18" charset="0"/>
              </a:rPr>
              <a:t>топают </a:t>
            </a:r>
            <a:r>
              <a:rPr lang="ru-RU" sz="2200" dirty="0" smtClean="0">
                <a:latin typeface="Times New Roman" panose="02020603050405020304" pitchFamily="18" charset="0"/>
                <a:cs typeface="Times New Roman" panose="02020603050405020304" pitchFamily="18" charset="0"/>
              </a:rPr>
              <a:t>ногами</a:t>
            </a:r>
            <a:r>
              <a:rPr lang="ru-RU" sz="2200" dirty="0">
                <a:latin typeface="Times New Roman" panose="02020603050405020304" pitchFamily="18" charset="0"/>
                <a:cs typeface="Times New Roman" panose="02020603050405020304" pitchFamily="18" charset="0"/>
              </a:rPr>
              <a:t/>
            </a:r>
            <a:br>
              <a:rPr lang="ru-RU" sz="2200" dirty="0">
                <a:latin typeface="Times New Roman" panose="02020603050405020304" pitchFamily="18" charset="0"/>
                <a:cs typeface="Times New Roman" panose="02020603050405020304" pitchFamily="18" charset="0"/>
              </a:rPr>
            </a:br>
            <a:r>
              <a:rPr lang="ru-RU" sz="2200" dirty="0">
                <a:latin typeface="Times New Roman" panose="02020603050405020304" pitchFamily="18" charset="0"/>
                <a:cs typeface="Times New Roman" panose="02020603050405020304" pitchFamily="18" charset="0"/>
              </a:rPr>
              <a:t>Мы похлопаем, мы похлопаем</a:t>
            </a:r>
            <a:r>
              <a:rPr lang="ru-RU" sz="2200" dirty="0" smtClean="0">
                <a:latin typeface="Times New Roman" panose="02020603050405020304" pitchFamily="18" charset="0"/>
                <a:cs typeface="Times New Roman" panose="02020603050405020304" pitchFamily="18" charset="0"/>
              </a:rPr>
              <a:t>!        Хлопают </a:t>
            </a:r>
            <a:r>
              <a:rPr lang="ru-RU" sz="2200" dirty="0">
                <a:latin typeface="Times New Roman" panose="02020603050405020304" pitchFamily="18" charset="0"/>
                <a:cs typeface="Times New Roman" panose="02020603050405020304" pitchFamily="18" charset="0"/>
              </a:rPr>
              <a:t>в ладоши</a:t>
            </a:r>
            <a:r>
              <a:rPr lang="ru-RU" sz="2200" dirty="0" smtClean="0">
                <a:latin typeface="Times New Roman" panose="02020603050405020304" pitchFamily="18" charset="0"/>
                <a:cs typeface="Times New Roman" panose="02020603050405020304" pitchFamily="18" charset="0"/>
              </a:rPr>
              <a:t>.</a:t>
            </a:r>
            <a:r>
              <a:rPr lang="ru-RU" sz="2200" dirty="0">
                <a:latin typeface="Times New Roman" panose="02020603050405020304" pitchFamily="18" charset="0"/>
                <a:cs typeface="Times New Roman" panose="02020603050405020304" pitchFamily="18" charset="0"/>
              </a:rPr>
              <a:t/>
            </a:r>
            <a:br>
              <a:rPr lang="ru-RU" sz="2200" dirty="0">
                <a:latin typeface="Times New Roman" panose="02020603050405020304" pitchFamily="18" charset="0"/>
                <a:cs typeface="Times New Roman" panose="02020603050405020304" pitchFamily="18" charset="0"/>
              </a:rPr>
            </a:br>
            <a:r>
              <a:rPr lang="ru-RU" sz="2200" dirty="0">
                <a:latin typeface="Times New Roman" panose="02020603050405020304" pitchFamily="18" charset="0"/>
                <a:cs typeface="Times New Roman" panose="02020603050405020304" pitchFamily="18" charset="0"/>
              </a:rPr>
              <a:t>Будем прыгать веселей,</a:t>
            </a:r>
            <a:br>
              <a:rPr lang="ru-RU" sz="2200" dirty="0">
                <a:latin typeface="Times New Roman" panose="02020603050405020304" pitchFamily="18" charset="0"/>
                <a:cs typeface="Times New Roman" panose="02020603050405020304" pitchFamily="18" charset="0"/>
              </a:rPr>
            </a:br>
            <a:r>
              <a:rPr lang="ru-RU" sz="2200" dirty="0">
                <a:latin typeface="Times New Roman" panose="02020603050405020304" pitchFamily="18" charset="0"/>
                <a:cs typeface="Times New Roman" panose="02020603050405020304" pitchFamily="18" charset="0"/>
              </a:rPr>
              <a:t>Чтобы было потеплей.</a:t>
            </a:r>
            <a:br>
              <a:rPr lang="ru-RU" sz="2200" dirty="0">
                <a:latin typeface="Times New Roman" panose="02020603050405020304" pitchFamily="18" charset="0"/>
                <a:cs typeface="Times New Roman" panose="02020603050405020304" pitchFamily="18" charset="0"/>
              </a:rPr>
            </a:br>
            <a:r>
              <a:rPr lang="ru-RU" sz="2200" dirty="0">
                <a:latin typeface="Times New Roman" panose="02020603050405020304" pitchFamily="18" charset="0"/>
                <a:cs typeface="Times New Roman" panose="02020603050405020304" pitchFamily="18" charset="0"/>
              </a:rPr>
              <a:t>Мы попрыгаем, мы попрыгаем</a:t>
            </a:r>
            <a:r>
              <a:rPr lang="ru-RU" sz="2200" dirty="0" smtClean="0">
                <a:latin typeface="Times New Roman" panose="02020603050405020304" pitchFamily="18" charset="0"/>
                <a:cs typeface="Times New Roman" panose="02020603050405020304" pitchFamily="18" charset="0"/>
              </a:rPr>
              <a:t>!        Прыгают </a:t>
            </a:r>
            <a:r>
              <a:rPr lang="ru-RU" sz="2200" dirty="0">
                <a:latin typeface="Times New Roman" panose="02020603050405020304" pitchFamily="18" charset="0"/>
                <a:cs typeface="Times New Roman" panose="02020603050405020304" pitchFamily="18" charset="0"/>
              </a:rPr>
              <a:t>на </a:t>
            </a:r>
            <a:r>
              <a:rPr lang="ru-RU" sz="2200" dirty="0" smtClean="0">
                <a:latin typeface="Times New Roman" panose="02020603050405020304" pitchFamily="18" charset="0"/>
                <a:cs typeface="Times New Roman" panose="02020603050405020304" pitchFamily="18" charset="0"/>
              </a:rPr>
              <a:t>месте</a:t>
            </a:r>
            <a:r>
              <a:rPr lang="ru-RU" sz="2200" dirty="0">
                <a:latin typeface="Times New Roman" panose="02020603050405020304" pitchFamily="18" charset="0"/>
                <a:cs typeface="Times New Roman" panose="02020603050405020304" pitchFamily="18" charset="0"/>
              </a:rPr>
              <a:t/>
            </a:r>
            <a:br>
              <a:rPr lang="ru-RU" sz="2200" dirty="0">
                <a:latin typeface="Times New Roman" panose="02020603050405020304" pitchFamily="18" charset="0"/>
                <a:cs typeface="Times New Roman" panose="02020603050405020304" pitchFamily="18" charset="0"/>
              </a:rPr>
            </a:br>
            <a:endParaRPr lang="ru-RU" sz="22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01675262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descr="C:\Users\user\Desktop\0001-002-.jp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0" y="514"/>
            <a:ext cx="9144000" cy="6856972"/>
          </a:xfrm>
          <a:prstGeom prst="rect">
            <a:avLst/>
          </a:prstGeom>
          <a:noFill/>
          <a:extLst>
            <a:ext uri="{909E8E84-426E-40DD-AFC4-6F175D3DCCD1}">
              <a14:hiddenFill xmlns:a14="http://schemas.microsoft.com/office/drawing/2010/main">
                <a:solidFill>
                  <a:srgbClr val="FFFFFF"/>
                </a:solidFill>
              </a14:hiddenFill>
            </a:ext>
          </a:extLst>
        </p:spPr>
      </p:pic>
      <p:sp>
        <p:nvSpPr>
          <p:cNvPr id="4" name="Заголовок 3"/>
          <p:cNvSpPr>
            <a:spLocks noGrp="1"/>
          </p:cNvSpPr>
          <p:nvPr>
            <p:ph type="title"/>
          </p:nvPr>
        </p:nvSpPr>
        <p:spPr>
          <a:xfrm>
            <a:off x="755576" y="692696"/>
            <a:ext cx="7848872" cy="5328592"/>
          </a:xfrm>
        </p:spPr>
        <p:txBody>
          <a:bodyPr>
            <a:noAutofit/>
          </a:bodyPr>
          <a:lstStyle/>
          <a:p>
            <a:pPr algn="l"/>
            <a:r>
              <a:rPr lang="ru-RU" sz="2000" b="1" dirty="0" smtClean="0">
                <a:latin typeface="Times New Roman" panose="02020603050405020304" pitchFamily="18" charset="0"/>
                <a:cs typeface="Times New Roman" panose="02020603050405020304" pitchFamily="18" charset="0"/>
              </a:rPr>
              <a:t>                                           </a:t>
            </a:r>
            <a:r>
              <a:rPr lang="ru-RU" sz="2000" b="1" u="sng" dirty="0" smtClean="0">
                <a:latin typeface="Times New Roman" panose="02020603050405020304" pitchFamily="18" charset="0"/>
                <a:cs typeface="Times New Roman" panose="02020603050405020304" pitchFamily="18" charset="0"/>
              </a:rPr>
              <a:t>«На водопой»</a:t>
            </a:r>
            <a:br>
              <a:rPr lang="ru-RU" sz="2000" b="1" u="sng" dirty="0" smtClean="0">
                <a:latin typeface="Times New Roman" panose="02020603050405020304" pitchFamily="18" charset="0"/>
                <a:cs typeface="Times New Roman" panose="02020603050405020304" pitchFamily="18" charset="0"/>
              </a:rPr>
            </a:br>
            <a:r>
              <a:rPr lang="ru-RU" sz="2000" dirty="0">
                <a:latin typeface="Times New Roman" panose="02020603050405020304" pitchFamily="18" charset="0"/>
                <a:cs typeface="Times New Roman" panose="02020603050405020304" pitchFamily="18" charset="0"/>
              </a:rPr>
              <a:t/>
            </a:r>
            <a:br>
              <a:rPr lang="ru-RU" sz="2000" dirty="0">
                <a:latin typeface="Times New Roman" panose="02020603050405020304" pitchFamily="18" charset="0"/>
                <a:cs typeface="Times New Roman" panose="02020603050405020304" pitchFamily="18" charset="0"/>
              </a:rPr>
            </a:br>
            <a:r>
              <a:rPr lang="ru-RU" sz="2000" dirty="0">
                <a:latin typeface="Times New Roman" panose="02020603050405020304" pitchFamily="18" charset="0"/>
                <a:cs typeface="Times New Roman" panose="02020603050405020304" pitchFamily="18" charset="0"/>
              </a:rPr>
              <a:t>Звери шли на водопой.      </a:t>
            </a:r>
            <a:br>
              <a:rPr lang="ru-RU" sz="2000" dirty="0">
                <a:latin typeface="Times New Roman" panose="02020603050405020304" pitchFamily="18" charset="0"/>
                <a:cs typeface="Times New Roman" panose="02020603050405020304" pitchFamily="18" charset="0"/>
              </a:rPr>
            </a:br>
            <a:r>
              <a:rPr lang="ru-RU" sz="2000" dirty="0">
                <a:latin typeface="Times New Roman" panose="02020603050405020304" pitchFamily="18" charset="0"/>
                <a:cs typeface="Times New Roman" panose="02020603050405020304" pitchFamily="18" charset="0"/>
              </a:rPr>
              <a:t>За мамой-лосихой топал лосёнок,             </a:t>
            </a:r>
            <a:r>
              <a:rPr lang="ru-RU" sz="2000" dirty="0" smtClean="0">
                <a:latin typeface="Times New Roman" panose="02020603050405020304" pitchFamily="18" charset="0"/>
                <a:cs typeface="Times New Roman" panose="02020603050405020304" pitchFamily="18" charset="0"/>
              </a:rPr>
              <a:t>Идут </a:t>
            </a:r>
            <a:r>
              <a:rPr lang="ru-RU" sz="2000" dirty="0">
                <a:latin typeface="Times New Roman" panose="02020603050405020304" pitchFamily="18" charset="0"/>
                <a:cs typeface="Times New Roman" panose="02020603050405020304" pitchFamily="18" charset="0"/>
              </a:rPr>
              <a:t>громко топая</a:t>
            </a:r>
            <a:r>
              <a:rPr lang="ru-RU" sz="2000" dirty="0" smtClean="0">
                <a:latin typeface="Times New Roman" panose="02020603050405020304" pitchFamily="18" charset="0"/>
                <a:cs typeface="Times New Roman" panose="02020603050405020304" pitchFamily="18" charset="0"/>
              </a:rPr>
              <a:t>.</a:t>
            </a:r>
            <a:r>
              <a:rPr lang="ru-RU" sz="2000" dirty="0">
                <a:latin typeface="Times New Roman" panose="02020603050405020304" pitchFamily="18" charset="0"/>
                <a:cs typeface="Times New Roman" panose="02020603050405020304" pitchFamily="18" charset="0"/>
              </a:rPr>
              <a:t/>
            </a:r>
            <a:br>
              <a:rPr lang="ru-RU" sz="2000" dirty="0">
                <a:latin typeface="Times New Roman" panose="02020603050405020304" pitchFamily="18" charset="0"/>
                <a:cs typeface="Times New Roman" panose="02020603050405020304" pitchFamily="18" charset="0"/>
              </a:rPr>
            </a:br>
            <a:r>
              <a:rPr lang="ru-RU" sz="2000" dirty="0">
                <a:latin typeface="Times New Roman" panose="02020603050405020304" pitchFamily="18" charset="0"/>
                <a:cs typeface="Times New Roman" panose="02020603050405020304" pitchFamily="18" charset="0"/>
              </a:rPr>
              <a:t>За мамой-лисицей крался лисенок,           </a:t>
            </a:r>
            <a:r>
              <a:rPr lang="ru-RU" sz="2000" dirty="0" smtClean="0">
                <a:latin typeface="Times New Roman" panose="02020603050405020304" pitchFamily="18" charset="0"/>
                <a:cs typeface="Times New Roman" panose="02020603050405020304" pitchFamily="18" charset="0"/>
              </a:rPr>
              <a:t>Крадутся </a:t>
            </a:r>
            <a:r>
              <a:rPr lang="ru-RU" sz="2000" dirty="0">
                <a:latin typeface="Times New Roman" panose="02020603050405020304" pitchFamily="18" charset="0"/>
                <a:cs typeface="Times New Roman" panose="02020603050405020304" pitchFamily="18" charset="0"/>
              </a:rPr>
              <a:t>на носочках</a:t>
            </a:r>
            <a:r>
              <a:rPr lang="ru-RU" sz="2000" dirty="0" smtClean="0">
                <a:latin typeface="Times New Roman" panose="02020603050405020304" pitchFamily="18" charset="0"/>
                <a:cs typeface="Times New Roman" panose="02020603050405020304" pitchFamily="18" charset="0"/>
              </a:rPr>
              <a:t>.</a:t>
            </a:r>
            <a:r>
              <a:rPr lang="ru-RU" sz="2000" dirty="0">
                <a:latin typeface="Times New Roman" panose="02020603050405020304" pitchFamily="18" charset="0"/>
                <a:cs typeface="Times New Roman" panose="02020603050405020304" pitchFamily="18" charset="0"/>
              </a:rPr>
              <a:t/>
            </a:r>
            <a:br>
              <a:rPr lang="ru-RU" sz="2000" dirty="0">
                <a:latin typeface="Times New Roman" panose="02020603050405020304" pitchFamily="18" charset="0"/>
                <a:cs typeface="Times New Roman" panose="02020603050405020304" pitchFamily="18" charset="0"/>
              </a:rPr>
            </a:br>
            <a:r>
              <a:rPr lang="ru-RU" sz="2000" dirty="0">
                <a:latin typeface="Times New Roman" panose="02020603050405020304" pitchFamily="18" charset="0"/>
                <a:cs typeface="Times New Roman" panose="02020603050405020304" pitchFamily="18" charset="0"/>
              </a:rPr>
              <a:t>За мамой-ежихой катился ежонок,            </a:t>
            </a:r>
            <a:r>
              <a:rPr lang="ru-RU" sz="2000" dirty="0" smtClean="0">
                <a:latin typeface="Times New Roman" panose="02020603050405020304" pitchFamily="18" charset="0"/>
                <a:cs typeface="Times New Roman" panose="02020603050405020304" pitchFamily="18" charset="0"/>
              </a:rPr>
              <a:t>Приседают</a:t>
            </a:r>
            <a:r>
              <a:rPr lang="ru-RU" sz="2000" dirty="0">
                <a:latin typeface="Times New Roman" panose="02020603050405020304" pitchFamily="18" charset="0"/>
                <a:cs typeface="Times New Roman" panose="02020603050405020304" pitchFamily="18" charset="0"/>
              </a:rPr>
              <a:t>, медленно двигаются вперед.)</a:t>
            </a:r>
            <a:br>
              <a:rPr lang="ru-RU" sz="2000" dirty="0">
                <a:latin typeface="Times New Roman" panose="02020603050405020304" pitchFamily="18" charset="0"/>
                <a:cs typeface="Times New Roman" panose="02020603050405020304" pitchFamily="18" charset="0"/>
              </a:rPr>
            </a:br>
            <a:r>
              <a:rPr lang="ru-RU" sz="2000" dirty="0">
                <a:latin typeface="Times New Roman" panose="02020603050405020304" pitchFamily="18" charset="0"/>
                <a:cs typeface="Times New Roman" panose="02020603050405020304" pitchFamily="18" charset="0"/>
              </a:rPr>
              <a:t>За мамой-медведицей шел медвежонок, </a:t>
            </a:r>
            <a:r>
              <a:rPr lang="ru-RU" sz="2000" dirty="0" smtClean="0">
                <a:latin typeface="Times New Roman" panose="02020603050405020304" pitchFamily="18" charset="0"/>
                <a:cs typeface="Times New Roman" panose="02020603050405020304" pitchFamily="18" charset="0"/>
              </a:rPr>
              <a:t>  Идут </a:t>
            </a:r>
            <a:r>
              <a:rPr lang="ru-RU" sz="2000" dirty="0">
                <a:latin typeface="Times New Roman" panose="02020603050405020304" pitchFamily="18" charset="0"/>
                <a:cs typeface="Times New Roman" panose="02020603050405020304" pitchFamily="18" charset="0"/>
              </a:rPr>
              <a:t>вперевалку</a:t>
            </a:r>
            <a:r>
              <a:rPr lang="ru-RU" sz="2000" dirty="0" smtClean="0">
                <a:latin typeface="Times New Roman" panose="02020603050405020304" pitchFamily="18" charset="0"/>
                <a:cs typeface="Times New Roman" panose="02020603050405020304" pitchFamily="18" charset="0"/>
              </a:rPr>
              <a:t>.</a:t>
            </a:r>
            <a:r>
              <a:rPr lang="ru-RU" sz="2000" dirty="0">
                <a:latin typeface="Times New Roman" panose="02020603050405020304" pitchFamily="18" charset="0"/>
                <a:cs typeface="Times New Roman" panose="02020603050405020304" pitchFamily="18" charset="0"/>
              </a:rPr>
              <a:t/>
            </a:r>
            <a:br>
              <a:rPr lang="ru-RU" sz="2000" dirty="0">
                <a:latin typeface="Times New Roman" panose="02020603050405020304" pitchFamily="18" charset="0"/>
                <a:cs typeface="Times New Roman" panose="02020603050405020304" pitchFamily="18" charset="0"/>
              </a:rPr>
            </a:br>
            <a:r>
              <a:rPr lang="ru-RU" sz="2000" dirty="0">
                <a:latin typeface="Times New Roman" panose="02020603050405020304" pitchFamily="18" charset="0"/>
                <a:cs typeface="Times New Roman" panose="02020603050405020304" pitchFamily="18" charset="0"/>
              </a:rPr>
              <a:t>За мамою-белкой скакали бельчата,          </a:t>
            </a:r>
            <a:r>
              <a:rPr lang="ru-RU" sz="2000" dirty="0" smtClean="0">
                <a:latin typeface="Times New Roman" panose="02020603050405020304" pitchFamily="18" charset="0"/>
                <a:cs typeface="Times New Roman" panose="02020603050405020304" pitchFamily="18" charset="0"/>
              </a:rPr>
              <a:t>Скачут </a:t>
            </a:r>
            <a:r>
              <a:rPr lang="ru-RU" sz="2000" dirty="0">
                <a:latin typeface="Times New Roman" panose="02020603050405020304" pitchFamily="18" charset="0"/>
                <a:cs typeface="Times New Roman" panose="02020603050405020304" pitchFamily="18" charset="0"/>
              </a:rPr>
              <a:t>вприсядку</a:t>
            </a:r>
            <a:r>
              <a:rPr lang="ru-RU" sz="2000" dirty="0" smtClean="0">
                <a:latin typeface="Times New Roman" panose="02020603050405020304" pitchFamily="18" charset="0"/>
                <a:cs typeface="Times New Roman" panose="02020603050405020304" pitchFamily="18" charset="0"/>
              </a:rPr>
              <a:t>.</a:t>
            </a:r>
            <a:r>
              <a:rPr lang="ru-RU" sz="2000" dirty="0">
                <a:latin typeface="Times New Roman" panose="02020603050405020304" pitchFamily="18" charset="0"/>
                <a:cs typeface="Times New Roman" panose="02020603050405020304" pitchFamily="18" charset="0"/>
              </a:rPr>
              <a:t/>
            </a:r>
            <a:br>
              <a:rPr lang="ru-RU" sz="2000" dirty="0">
                <a:latin typeface="Times New Roman" panose="02020603050405020304" pitchFamily="18" charset="0"/>
                <a:cs typeface="Times New Roman" panose="02020603050405020304" pitchFamily="18" charset="0"/>
              </a:rPr>
            </a:br>
            <a:r>
              <a:rPr lang="ru-RU" sz="2000" dirty="0">
                <a:latin typeface="Times New Roman" panose="02020603050405020304" pitchFamily="18" charset="0"/>
                <a:cs typeface="Times New Roman" panose="02020603050405020304" pitchFamily="18" charset="0"/>
              </a:rPr>
              <a:t>За мамой-зайчихой – косые зайчата,         </a:t>
            </a:r>
            <a:r>
              <a:rPr lang="ru-RU" sz="2000" dirty="0" smtClean="0">
                <a:latin typeface="Times New Roman" panose="02020603050405020304" pitchFamily="18" charset="0"/>
                <a:cs typeface="Times New Roman" panose="02020603050405020304" pitchFamily="18" charset="0"/>
              </a:rPr>
              <a:t>Скачут </a:t>
            </a:r>
            <a:r>
              <a:rPr lang="ru-RU" sz="2000" dirty="0">
                <a:latin typeface="Times New Roman" panose="02020603050405020304" pitchFamily="18" charset="0"/>
                <a:cs typeface="Times New Roman" panose="02020603050405020304" pitchFamily="18" charset="0"/>
              </a:rPr>
              <a:t>на прямых ногах</a:t>
            </a:r>
            <a:r>
              <a:rPr lang="ru-RU" sz="2000" dirty="0" smtClean="0">
                <a:latin typeface="Times New Roman" panose="02020603050405020304" pitchFamily="18" charset="0"/>
                <a:cs typeface="Times New Roman" panose="02020603050405020304" pitchFamily="18" charset="0"/>
              </a:rPr>
              <a:t>.</a:t>
            </a:r>
            <a:r>
              <a:rPr lang="ru-RU" sz="2000" dirty="0">
                <a:latin typeface="Times New Roman" panose="02020603050405020304" pitchFamily="18" charset="0"/>
                <a:cs typeface="Times New Roman" panose="02020603050405020304" pitchFamily="18" charset="0"/>
              </a:rPr>
              <a:t/>
            </a:r>
            <a:br>
              <a:rPr lang="ru-RU" sz="2000" dirty="0">
                <a:latin typeface="Times New Roman" panose="02020603050405020304" pitchFamily="18" charset="0"/>
                <a:cs typeface="Times New Roman" panose="02020603050405020304" pitchFamily="18" charset="0"/>
              </a:rPr>
            </a:br>
            <a:r>
              <a:rPr lang="ru-RU" sz="2000" dirty="0">
                <a:latin typeface="Times New Roman" panose="02020603050405020304" pitchFamily="18" charset="0"/>
                <a:cs typeface="Times New Roman" panose="02020603050405020304" pitchFamily="18" charset="0"/>
              </a:rPr>
              <a:t>Волчица вела за собою волчат,                  </a:t>
            </a:r>
            <a:r>
              <a:rPr lang="ru-RU" sz="2000" dirty="0" smtClean="0">
                <a:latin typeface="Times New Roman" panose="02020603050405020304" pitchFamily="18" charset="0"/>
                <a:cs typeface="Times New Roman" panose="02020603050405020304" pitchFamily="18" charset="0"/>
              </a:rPr>
              <a:t>Идут </a:t>
            </a:r>
            <a:r>
              <a:rPr lang="ru-RU" sz="2000" dirty="0">
                <a:latin typeface="Times New Roman" panose="02020603050405020304" pitchFamily="18" charset="0"/>
                <a:cs typeface="Times New Roman" panose="02020603050405020304" pitchFamily="18" charset="0"/>
              </a:rPr>
              <a:t>на четвереньках</a:t>
            </a:r>
            <a:r>
              <a:rPr lang="ru-RU" sz="2000" dirty="0" smtClean="0">
                <a:latin typeface="Times New Roman" panose="02020603050405020304" pitchFamily="18" charset="0"/>
                <a:cs typeface="Times New Roman" panose="02020603050405020304" pitchFamily="18" charset="0"/>
              </a:rPr>
              <a:t>.</a:t>
            </a:r>
            <a:r>
              <a:rPr lang="ru-RU" sz="2000" dirty="0">
                <a:latin typeface="Times New Roman" panose="02020603050405020304" pitchFamily="18" charset="0"/>
                <a:cs typeface="Times New Roman" panose="02020603050405020304" pitchFamily="18" charset="0"/>
              </a:rPr>
              <a:t/>
            </a:r>
            <a:br>
              <a:rPr lang="ru-RU" sz="2000" dirty="0">
                <a:latin typeface="Times New Roman" panose="02020603050405020304" pitchFamily="18" charset="0"/>
                <a:cs typeface="Times New Roman" panose="02020603050405020304" pitchFamily="18" charset="0"/>
              </a:rPr>
            </a:br>
            <a:r>
              <a:rPr lang="ru-RU" sz="2000" dirty="0">
                <a:latin typeface="Times New Roman" panose="02020603050405020304" pitchFamily="18" charset="0"/>
                <a:cs typeface="Times New Roman" panose="02020603050405020304" pitchFamily="18" charset="0"/>
              </a:rPr>
              <a:t>Все мамы и дети напиться хотят.          </a:t>
            </a:r>
            <a:r>
              <a:rPr lang="ru-RU" sz="2000" dirty="0" smtClean="0">
                <a:latin typeface="Times New Roman" panose="02020603050405020304" pitchFamily="18" charset="0"/>
                <a:cs typeface="Times New Roman" panose="02020603050405020304" pitchFamily="18" charset="0"/>
              </a:rPr>
              <a:t>  </a:t>
            </a:r>
            <a:r>
              <a:rPr lang="ru-RU" sz="2000" dirty="0">
                <a:latin typeface="Times New Roman" panose="02020603050405020304" pitchFamily="18" charset="0"/>
                <a:cs typeface="Times New Roman" panose="02020603050405020304" pitchFamily="18" charset="0"/>
              </a:rPr>
              <a:t>  </a:t>
            </a:r>
            <a:r>
              <a:rPr lang="ru-RU" sz="2000" dirty="0" smtClean="0">
                <a:latin typeface="Times New Roman" panose="02020603050405020304" pitchFamily="18" charset="0"/>
                <a:cs typeface="Times New Roman" panose="02020603050405020304" pitchFamily="18" charset="0"/>
              </a:rPr>
              <a:t>Лицом </a:t>
            </a:r>
            <a:r>
              <a:rPr lang="ru-RU" sz="2000" dirty="0">
                <a:latin typeface="Times New Roman" panose="02020603050405020304" pitchFamily="18" charset="0"/>
                <a:cs typeface="Times New Roman" panose="02020603050405020304" pitchFamily="18" charset="0"/>
              </a:rPr>
              <a:t>в круг, </a:t>
            </a:r>
            <a:r>
              <a:rPr lang="ru-RU" sz="2000" dirty="0" smtClean="0">
                <a:latin typeface="Times New Roman" panose="02020603050405020304" pitchFamily="18" charset="0"/>
                <a:cs typeface="Times New Roman" panose="02020603050405020304" pitchFamily="18" charset="0"/>
              </a:rPr>
              <a:t>делают</a:t>
            </a:r>
            <a:r>
              <a:rPr lang="ru-RU" sz="2000" dirty="0">
                <a:latin typeface="Times New Roman" panose="02020603050405020304" pitchFamily="18" charset="0"/>
                <a:cs typeface="Times New Roman" panose="02020603050405020304" pitchFamily="18" charset="0"/>
              </a:rPr>
              <a:t/>
            </a:r>
            <a:br>
              <a:rPr lang="ru-RU" sz="2000" dirty="0">
                <a:latin typeface="Times New Roman" panose="02020603050405020304" pitchFamily="18" charset="0"/>
                <a:cs typeface="Times New Roman" panose="02020603050405020304" pitchFamily="18" charset="0"/>
              </a:rPr>
            </a:br>
            <a:r>
              <a:rPr lang="ru-RU" sz="2000" dirty="0" smtClean="0">
                <a:latin typeface="Times New Roman" panose="02020603050405020304" pitchFamily="18" charset="0"/>
                <a:cs typeface="Times New Roman" panose="02020603050405020304" pitchFamily="18" charset="0"/>
              </a:rPr>
              <a:t>                                                                      движения языком «лакают»</a:t>
            </a:r>
            <a:r>
              <a:rPr lang="ru-RU" sz="2800" dirty="0"/>
              <a:t/>
            </a:r>
            <a:br>
              <a:rPr lang="ru-RU" sz="2800" dirty="0"/>
            </a:br>
            <a:endParaRPr lang="ru-RU" sz="28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65027513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descr="C:\Users\user\Desktop\0001-002-.jp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0" y="514"/>
            <a:ext cx="9144000" cy="6856972"/>
          </a:xfrm>
          <a:prstGeom prst="rect">
            <a:avLst/>
          </a:prstGeom>
          <a:noFill/>
          <a:extLst>
            <a:ext uri="{909E8E84-426E-40DD-AFC4-6F175D3DCCD1}">
              <a14:hiddenFill xmlns:a14="http://schemas.microsoft.com/office/drawing/2010/main">
                <a:solidFill>
                  <a:srgbClr val="FFFFFF"/>
                </a:solidFill>
              </a14:hiddenFill>
            </a:ext>
          </a:extLst>
        </p:spPr>
      </p:pic>
      <p:sp>
        <p:nvSpPr>
          <p:cNvPr id="4" name="Заголовок 3"/>
          <p:cNvSpPr>
            <a:spLocks noGrp="1"/>
          </p:cNvSpPr>
          <p:nvPr>
            <p:ph type="title"/>
          </p:nvPr>
        </p:nvSpPr>
        <p:spPr>
          <a:xfrm>
            <a:off x="683568" y="-459432"/>
            <a:ext cx="8208912" cy="6480720"/>
          </a:xfrm>
        </p:spPr>
        <p:txBody>
          <a:bodyPr>
            <a:normAutofit/>
          </a:bodyPr>
          <a:lstStyle/>
          <a:p>
            <a:pPr algn="l">
              <a:lnSpc>
                <a:spcPct val="150000"/>
              </a:lnSpc>
            </a:pPr>
            <a:r>
              <a:rPr lang="ru-RU" sz="2000" b="1" dirty="0" smtClean="0">
                <a:latin typeface="Times New Roman" panose="02020603050405020304" pitchFamily="18" charset="0"/>
                <a:cs typeface="Times New Roman" panose="02020603050405020304" pitchFamily="18" charset="0"/>
              </a:rPr>
              <a:t>                                            «</a:t>
            </a:r>
            <a:r>
              <a:rPr lang="ru-RU" sz="2000" b="1" u="sng" dirty="0">
                <a:latin typeface="Times New Roman" panose="02020603050405020304" pitchFamily="18" charset="0"/>
                <a:cs typeface="Times New Roman" panose="02020603050405020304" pitchFamily="18" charset="0"/>
              </a:rPr>
              <a:t>Игрушки»</a:t>
            </a:r>
            <a:r>
              <a:rPr lang="ru-RU" sz="2000" dirty="0">
                <a:latin typeface="Times New Roman" panose="02020603050405020304" pitchFamily="18" charset="0"/>
                <a:cs typeface="Times New Roman" panose="02020603050405020304" pitchFamily="18" charset="0"/>
              </a:rPr>
              <a:t/>
            </a:r>
            <a:br>
              <a:rPr lang="ru-RU" sz="2000" dirty="0">
                <a:latin typeface="Times New Roman" panose="02020603050405020304" pitchFamily="18" charset="0"/>
                <a:cs typeface="Times New Roman" panose="02020603050405020304" pitchFamily="18" charset="0"/>
              </a:rPr>
            </a:br>
            <a:r>
              <a:rPr lang="ru-RU" sz="2000" dirty="0">
                <a:latin typeface="Times New Roman" panose="02020603050405020304" pitchFamily="18" charset="0"/>
                <a:cs typeface="Times New Roman" panose="02020603050405020304" pitchFamily="18" charset="0"/>
              </a:rPr>
              <a:t>Вот большая пирамидка </a:t>
            </a:r>
            <a:r>
              <a:rPr lang="ru-RU" sz="2000" dirty="0" smtClean="0">
                <a:latin typeface="Times New Roman" panose="02020603050405020304" pitchFamily="18" charset="0"/>
                <a:cs typeface="Times New Roman" panose="02020603050405020304" pitchFamily="18" charset="0"/>
              </a:rPr>
              <a:t>              потянуться вверх</a:t>
            </a:r>
            <a:r>
              <a:rPr lang="ru-RU" sz="2000" dirty="0">
                <a:latin typeface="Times New Roman" panose="02020603050405020304" pitchFamily="18" charset="0"/>
                <a:cs typeface="Times New Roman" panose="02020603050405020304" pitchFamily="18" charset="0"/>
              </a:rPr>
              <a:t/>
            </a:r>
            <a:br>
              <a:rPr lang="ru-RU" sz="2000" dirty="0">
                <a:latin typeface="Times New Roman" panose="02020603050405020304" pitchFamily="18" charset="0"/>
                <a:cs typeface="Times New Roman" panose="02020603050405020304" pitchFamily="18" charset="0"/>
              </a:rPr>
            </a:br>
            <a:r>
              <a:rPr lang="ru-RU" sz="2000" dirty="0">
                <a:latin typeface="Times New Roman" panose="02020603050405020304" pitchFamily="18" charset="0"/>
                <a:cs typeface="Times New Roman" panose="02020603050405020304" pitchFamily="18" charset="0"/>
              </a:rPr>
              <a:t>И веселый мячик </a:t>
            </a:r>
            <a:r>
              <a:rPr lang="ru-RU" sz="2000" dirty="0" smtClean="0">
                <a:latin typeface="Times New Roman" panose="02020603050405020304" pitchFamily="18" charset="0"/>
                <a:cs typeface="Times New Roman" panose="02020603050405020304" pitchFamily="18" charset="0"/>
              </a:rPr>
              <a:t>звонкий            прыжки </a:t>
            </a:r>
            <a:r>
              <a:rPr lang="ru-RU" sz="2000" dirty="0">
                <a:latin typeface="Times New Roman" panose="02020603050405020304" pitchFamily="18" charset="0"/>
                <a:cs typeface="Times New Roman" panose="02020603050405020304" pitchFamily="18" charset="0"/>
              </a:rPr>
              <a:t>на </a:t>
            </a:r>
            <a:r>
              <a:rPr lang="ru-RU" sz="2000" dirty="0" smtClean="0">
                <a:latin typeface="Times New Roman" panose="02020603050405020304" pitchFamily="18" charset="0"/>
                <a:cs typeface="Times New Roman" panose="02020603050405020304" pitchFamily="18" charset="0"/>
              </a:rPr>
              <a:t>месте</a:t>
            </a:r>
            <a:r>
              <a:rPr lang="ru-RU" sz="2000" dirty="0">
                <a:latin typeface="Times New Roman" panose="02020603050405020304" pitchFamily="18" charset="0"/>
                <a:cs typeface="Times New Roman" panose="02020603050405020304" pitchFamily="18" charset="0"/>
              </a:rPr>
              <a:t/>
            </a:r>
            <a:br>
              <a:rPr lang="ru-RU" sz="2000" dirty="0">
                <a:latin typeface="Times New Roman" panose="02020603050405020304" pitchFamily="18" charset="0"/>
                <a:cs typeface="Times New Roman" panose="02020603050405020304" pitchFamily="18" charset="0"/>
              </a:rPr>
            </a:br>
            <a:r>
              <a:rPr lang="ru-RU" sz="2000" dirty="0">
                <a:latin typeface="Times New Roman" panose="02020603050405020304" pitchFamily="18" charset="0"/>
                <a:cs typeface="Times New Roman" panose="02020603050405020304" pitchFamily="18" charset="0"/>
              </a:rPr>
              <a:t>Мягкий мишка </a:t>
            </a:r>
            <a:r>
              <a:rPr lang="ru-RU" sz="2000" dirty="0" smtClean="0">
                <a:latin typeface="Times New Roman" panose="02020603050405020304" pitchFamily="18" charset="0"/>
                <a:cs typeface="Times New Roman" panose="02020603050405020304" pitchFamily="18" charset="0"/>
              </a:rPr>
              <a:t>косолапый      шаги </a:t>
            </a:r>
            <a:r>
              <a:rPr lang="ru-RU" sz="2000" dirty="0">
                <a:latin typeface="Times New Roman" panose="02020603050405020304" pitchFamily="18" charset="0"/>
                <a:cs typeface="Times New Roman" panose="02020603050405020304" pitchFamily="18" charset="0"/>
              </a:rPr>
              <a:t>на месте, на внешней стороне </a:t>
            </a:r>
            <a:r>
              <a:rPr lang="ru-RU" sz="2000" dirty="0" smtClean="0">
                <a:latin typeface="Times New Roman" panose="02020603050405020304" pitchFamily="18" charset="0"/>
                <a:cs typeface="Times New Roman" panose="02020603050405020304" pitchFamily="18" charset="0"/>
              </a:rPr>
              <a:t>стопы</a:t>
            </a:r>
            <a:r>
              <a:rPr lang="ru-RU" sz="2000" dirty="0">
                <a:latin typeface="Times New Roman" panose="02020603050405020304" pitchFamily="18" charset="0"/>
                <a:cs typeface="Times New Roman" panose="02020603050405020304" pitchFamily="18" charset="0"/>
              </a:rPr>
              <a:t/>
            </a:r>
            <a:br>
              <a:rPr lang="ru-RU" sz="2000" dirty="0">
                <a:latin typeface="Times New Roman" panose="02020603050405020304" pitchFamily="18" charset="0"/>
                <a:cs typeface="Times New Roman" panose="02020603050405020304" pitchFamily="18" charset="0"/>
              </a:rPr>
            </a:br>
            <a:r>
              <a:rPr lang="ru-RU" sz="2000" dirty="0">
                <a:latin typeface="Times New Roman" panose="02020603050405020304" pitchFamily="18" charset="0"/>
                <a:cs typeface="Times New Roman" panose="02020603050405020304" pitchFamily="18" charset="0"/>
              </a:rPr>
              <a:t>Все живут в большой коробке </a:t>
            </a:r>
            <a:r>
              <a:rPr lang="ru-RU" sz="2000" dirty="0" smtClean="0">
                <a:latin typeface="Times New Roman" panose="02020603050405020304" pitchFamily="18" charset="0"/>
                <a:cs typeface="Times New Roman" panose="02020603050405020304" pitchFamily="18" charset="0"/>
              </a:rPr>
              <a:t>    показать </a:t>
            </a:r>
            <a:r>
              <a:rPr lang="ru-RU" sz="2000" dirty="0">
                <a:latin typeface="Times New Roman" panose="02020603050405020304" pitchFamily="18" charset="0"/>
                <a:cs typeface="Times New Roman" panose="02020603050405020304" pitchFamily="18" charset="0"/>
              </a:rPr>
              <a:t>большой </a:t>
            </a:r>
            <a:r>
              <a:rPr lang="ru-RU" sz="2000" dirty="0" smtClean="0">
                <a:latin typeface="Times New Roman" panose="02020603050405020304" pitchFamily="18" charset="0"/>
                <a:cs typeface="Times New Roman" panose="02020603050405020304" pitchFamily="18" charset="0"/>
              </a:rPr>
              <a:t>квадрат</a:t>
            </a:r>
            <a:r>
              <a:rPr lang="ru-RU" sz="2000" dirty="0">
                <a:latin typeface="Times New Roman" panose="02020603050405020304" pitchFamily="18" charset="0"/>
                <a:cs typeface="Times New Roman" panose="02020603050405020304" pitchFamily="18" charset="0"/>
              </a:rPr>
              <a:t/>
            </a:r>
            <a:br>
              <a:rPr lang="ru-RU" sz="2000" dirty="0">
                <a:latin typeface="Times New Roman" panose="02020603050405020304" pitchFamily="18" charset="0"/>
                <a:cs typeface="Times New Roman" panose="02020603050405020304" pitchFamily="18" charset="0"/>
              </a:rPr>
            </a:br>
            <a:r>
              <a:rPr lang="ru-RU" sz="2000" dirty="0">
                <a:latin typeface="Times New Roman" panose="02020603050405020304" pitchFamily="18" charset="0"/>
                <a:cs typeface="Times New Roman" panose="02020603050405020304" pitchFamily="18" charset="0"/>
              </a:rPr>
              <a:t>Но когда ложусь я спать </a:t>
            </a:r>
            <a:r>
              <a:rPr lang="ru-RU" sz="2000" dirty="0" smtClean="0">
                <a:latin typeface="Times New Roman" panose="02020603050405020304" pitchFamily="18" charset="0"/>
                <a:cs typeface="Times New Roman" panose="02020603050405020304" pitchFamily="18" charset="0"/>
              </a:rPr>
              <a:t>              руки </a:t>
            </a:r>
            <a:r>
              <a:rPr lang="ru-RU" sz="2000" dirty="0">
                <a:latin typeface="Times New Roman" panose="02020603050405020304" pitchFamily="18" charset="0"/>
                <a:cs typeface="Times New Roman" panose="02020603050405020304" pitchFamily="18" charset="0"/>
              </a:rPr>
              <a:t>под щеку, закрыть </a:t>
            </a:r>
            <a:r>
              <a:rPr lang="ru-RU" sz="2000" dirty="0" smtClean="0">
                <a:latin typeface="Times New Roman" panose="02020603050405020304" pitchFamily="18" charset="0"/>
                <a:cs typeface="Times New Roman" panose="02020603050405020304" pitchFamily="18" charset="0"/>
              </a:rPr>
              <a:t>глаза</a:t>
            </a:r>
            <a:r>
              <a:rPr lang="ru-RU" sz="2000" dirty="0">
                <a:latin typeface="Times New Roman" panose="02020603050405020304" pitchFamily="18" charset="0"/>
                <a:cs typeface="Times New Roman" panose="02020603050405020304" pitchFamily="18" charset="0"/>
              </a:rPr>
              <a:t/>
            </a:r>
            <a:br>
              <a:rPr lang="ru-RU" sz="2000" dirty="0">
                <a:latin typeface="Times New Roman" panose="02020603050405020304" pitchFamily="18" charset="0"/>
                <a:cs typeface="Times New Roman" panose="02020603050405020304" pitchFamily="18" charset="0"/>
              </a:rPr>
            </a:br>
            <a:r>
              <a:rPr lang="ru-RU" sz="2000" dirty="0">
                <a:latin typeface="Times New Roman" panose="02020603050405020304" pitchFamily="18" charset="0"/>
                <a:cs typeface="Times New Roman" panose="02020603050405020304" pitchFamily="18" charset="0"/>
              </a:rPr>
              <a:t>Начинают все играть </a:t>
            </a:r>
            <a:r>
              <a:rPr lang="ru-RU" sz="2000" dirty="0" smtClean="0">
                <a:latin typeface="Times New Roman" panose="02020603050405020304" pitchFamily="18" charset="0"/>
                <a:cs typeface="Times New Roman" panose="02020603050405020304" pitchFamily="18" charset="0"/>
              </a:rPr>
              <a:t>                   изобразить </a:t>
            </a:r>
            <a:r>
              <a:rPr lang="ru-RU" sz="2000" dirty="0">
                <a:latin typeface="Times New Roman" panose="02020603050405020304" pitchFamily="18" charset="0"/>
                <a:cs typeface="Times New Roman" panose="02020603050405020304" pitchFamily="18" charset="0"/>
              </a:rPr>
              <a:t>любое </a:t>
            </a:r>
            <a:r>
              <a:rPr lang="ru-RU" sz="2000" dirty="0" smtClean="0">
                <a:latin typeface="Times New Roman" panose="02020603050405020304" pitchFamily="18" charset="0"/>
                <a:cs typeface="Times New Roman" panose="02020603050405020304" pitchFamily="18" charset="0"/>
              </a:rPr>
              <a:t>движение</a:t>
            </a:r>
            <a:endParaRPr lang="ru-RU" sz="1800" dirty="0"/>
          </a:p>
        </p:txBody>
      </p:sp>
    </p:spTree>
    <p:extLst>
      <p:ext uri="{BB962C8B-B14F-4D97-AF65-F5344CB8AC3E}">
        <p14:creationId xmlns:p14="http://schemas.microsoft.com/office/powerpoint/2010/main" val="178301305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descr="C:\Users\user\Desktop\0001-002-.jp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0" y="514"/>
            <a:ext cx="9144000" cy="6856972"/>
          </a:xfrm>
          <a:prstGeom prst="rect">
            <a:avLst/>
          </a:prstGeom>
          <a:noFill/>
          <a:extLst>
            <a:ext uri="{909E8E84-426E-40DD-AFC4-6F175D3DCCD1}">
              <a14:hiddenFill xmlns:a14="http://schemas.microsoft.com/office/drawing/2010/main">
                <a:solidFill>
                  <a:srgbClr val="FFFFFF"/>
                </a:solidFill>
              </a14:hiddenFill>
            </a:ext>
          </a:extLst>
        </p:spPr>
      </p:pic>
      <p:sp>
        <p:nvSpPr>
          <p:cNvPr id="4" name="Заголовок 3"/>
          <p:cNvSpPr>
            <a:spLocks noGrp="1"/>
          </p:cNvSpPr>
          <p:nvPr>
            <p:ph type="title"/>
          </p:nvPr>
        </p:nvSpPr>
        <p:spPr>
          <a:xfrm>
            <a:off x="755576" y="836712"/>
            <a:ext cx="7848872" cy="5184576"/>
          </a:xfrm>
        </p:spPr>
        <p:txBody>
          <a:bodyPr>
            <a:normAutofit fontScale="90000"/>
          </a:bodyPr>
          <a:lstStyle/>
          <a:p>
            <a:pPr algn="l">
              <a:lnSpc>
                <a:spcPct val="150000"/>
              </a:lnSpc>
            </a:pPr>
            <a:r>
              <a:rPr lang="ru-RU" sz="2000" b="1" dirty="0" smtClean="0">
                <a:latin typeface="Times New Roman" panose="02020603050405020304" pitchFamily="18" charset="0"/>
                <a:cs typeface="Times New Roman" panose="02020603050405020304" pitchFamily="18" charset="0"/>
              </a:rPr>
              <a:t>                                        Тема</a:t>
            </a:r>
            <a:r>
              <a:rPr lang="ru-RU" sz="2000" b="1" dirty="0">
                <a:latin typeface="Times New Roman" panose="02020603050405020304" pitchFamily="18" charset="0"/>
                <a:cs typeface="Times New Roman" panose="02020603050405020304" pitchFamily="18" charset="0"/>
              </a:rPr>
              <a:t>: «Наш быт»</a:t>
            </a:r>
            <a:r>
              <a:rPr lang="ru-RU" sz="2000" dirty="0">
                <a:latin typeface="Times New Roman" panose="02020603050405020304" pitchFamily="18" charset="0"/>
                <a:cs typeface="Times New Roman" panose="02020603050405020304" pitchFamily="18" charset="0"/>
              </a:rPr>
              <a:t/>
            </a:r>
            <a:br>
              <a:rPr lang="ru-RU" sz="2000" dirty="0">
                <a:latin typeface="Times New Roman" panose="02020603050405020304" pitchFamily="18" charset="0"/>
                <a:cs typeface="Times New Roman" panose="02020603050405020304" pitchFamily="18" charset="0"/>
              </a:rPr>
            </a:br>
            <a:r>
              <a:rPr lang="ru-RU" sz="2000" dirty="0" smtClean="0">
                <a:latin typeface="Times New Roman" panose="02020603050405020304" pitchFamily="18" charset="0"/>
                <a:cs typeface="Times New Roman" panose="02020603050405020304" pitchFamily="18" charset="0"/>
              </a:rPr>
              <a:t>                                                </a:t>
            </a:r>
            <a:r>
              <a:rPr lang="ru-RU" sz="2000" b="1" dirty="0" smtClean="0">
                <a:latin typeface="Times New Roman" panose="02020603050405020304" pitchFamily="18" charset="0"/>
                <a:cs typeface="Times New Roman" panose="02020603050405020304" pitchFamily="18" charset="0"/>
              </a:rPr>
              <a:t>«</a:t>
            </a:r>
            <a:r>
              <a:rPr lang="ru-RU" sz="2000" b="1" dirty="0">
                <a:latin typeface="Times New Roman" panose="02020603050405020304" pitchFamily="18" charset="0"/>
                <a:cs typeface="Times New Roman" panose="02020603050405020304" pitchFamily="18" charset="0"/>
              </a:rPr>
              <a:t>Посуда»</a:t>
            </a:r>
            <a:r>
              <a:rPr lang="ru-RU" sz="2000" dirty="0">
                <a:latin typeface="Times New Roman" panose="02020603050405020304" pitchFamily="18" charset="0"/>
                <a:cs typeface="Times New Roman" panose="02020603050405020304" pitchFamily="18" charset="0"/>
              </a:rPr>
              <a:t/>
            </a:r>
            <a:br>
              <a:rPr lang="ru-RU" sz="2000" dirty="0">
                <a:latin typeface="Times New Roman" panose="02020603050405020304" pitchFamily="18" charset="0"/>
                <a:cs typeface="Times New Roman" panose="02020603050405020304" pitchFamily="18" charset="0"/>
              </a:rPr>
            </a:br>
            <a:r>
              <a:rPr lang="ru-RU" sz="2000" dirty="0">
                <a:latin typeface="Times New Roman" panose="02020603050405020304" pitchFamily="18" charset="0"/>
                <a:cs typeface="Times New Roman" panose="02020603050405020304" pitchFamily="18" charset="0"/>
              </a:rPr>
              <a:t>Вот большой стеклянный чайник</a:t>
            </a:r>
            <a:r>
              <a:rPr lang="ru-RU" sz="2000" dirty="0" smtClean="0">
                <a:latin typeface="Times New Roman" panose="02020603050405020304" pitchFamily="18" charset="0"/>
                <a:cs typeface="Times New Roman" panose="02020603050405020304" pitchFamily="18" charset="0"/>
              </a:rPr>
              <a:t>, </a:t>
            </a:r>
            <a:r>
              <a:rPr lang="ru-RU" sz="2000" dirty="0">
                <a:latin typeface="Times New Roman" panose="02020603050405020304" pitchFamily="18" charset="0"/>
                <a:cs typeface="Times New Roman" panose="02020603050405020304" pitchFamily="18" charset="0"/>
              </a:rPr>
              <a:t>«надуть» живот</a:t>
            </a:r>
            <a:r>
              <a:rPr lang="ru-RU" sz="2000" dirty="0" smtClean="0">
                <a:latin typeface="Times New Roman" panose="02020603050405020304" pitchFamily="18" charset="0"/>
                <a:cs typeface="Times New Roman" panose="02020603050405020304" pitchFamily="18" charset="0"/>
              </a:rPr>
              <a:t>, одна </a:t>
            </a:r>
            <a:r>
              <a:rPr lang="ru-RU" sz="2000" dirty="0">
                <a:latin typeface="Times New Roman" panose="02020603050405020304" pitchFamily="18" charset="0"/>
                <a:cs typeface="Times New Roman" panose="02020603050405020304" pitchFamily="18" charset="0"/>
              </a:rPr>
              <a:t>рука на поясе,</a:t>
            </a:r>
            <a:br>
              <a:rPr lang="ru-RU" sz="2000" dirty="0">
                <a:latin typeface="Times New Roman" panose="02020603050405020304" pitchFamily="18" charset="0"/>
                <a:cs typeface="Times New Roman" panose="02020603050405020304" pitchFamily="18" charset="0"/>
              </a:rPr>
            </a:br>
            <a:r>
              <a:rPr lang="ru-RU" sz="2000" dirty="0">
                <a:latin typeface="Times New Roman" panose="02020603050405020304" pitchFamily="18" charset="0"/>
                <a:cs typeface="Times New Roman" panose="02020603050405020304" pitchFamily="18" charset="0"/>
              </a:rPr>
              <a:t>Очень важный, как начальник. </a:t>
            </a:r>
            <a:r>
              <a:rPr lang="ru-RU" sz="2000" dirty="0" smtClean="0">
                <a:latin typeface="Times New Roman" panose="02020603050405020304" pitchFamily="18" charset="0"/>
                <a:cs typeface="Times New Roman" panose="02020603050405020304" pitchFamily="18" charset="0"/>
              </a:rPr>
              <a:t>        другая </a:t>
            </a:r>
            <a:r>
              <a:rPr lang="ru-RU" sz="2000" dirty="0">
                <a:latin typeface="Times New Roman" panose="02020603050405020304" pitchFamily="18" charset="0"/>
                <a:cs typeface="Times New Roman" panose="02020603050405020304" pitchFamily="18" charset="0"/>
              </a:rPr>
              <a:t>- изогнута, как носик</a:t>
            </a:r>
            <a:br>
              <a:rPr lang="ru-RU" sz="2000" dirty="0">
                <a:latin typeface="Times New Roman" panose="02020603050405020304" pitchFamily="18" charset="0"/>
                <a:cs typeface="Times New Roman" panose="02020603050405020304" pitchFamily="18" charset="0"/>
              </a:rPr>
            </a:br>
            <a:r>
              <a:rPr lang="ru-RU" sz="2000" dirty="0">
                <a:latin typeface="Times New Roman" panose="02020603050405020304" pitchFamily="18" charset="0"/>
                <a:cs typeface="Times New Roman" panose="02020603050405020304" pitchFamily="18" charset="0"/>
              </a:rPr>
              <a:t>Вот фарфоровые чашки</a:t>
            </a:r>
            <a:r>
              <a:rPr lang="ru-RU" sz="2000" dirty="0" smtClean="0">
                <a:latin typeface="Times New Roman" panose="02020603050405020304" pitchFamily="18" charset="0"/>
                <a:cs typeface="Times New Roman" panose="02020603050405020304" pitchFamily="18" charset="0"/>
              </a:rPr>
              <a:t>,                    </a:t>
            </a:r>
            <a:r>
              <a:rPr lang="ru-RU" sz="2000" dirty="0">
                <a:latin typeface="Times New Roman" panose="02020603050405020304" pitchFamily="18" charset="0"/>
                <a:cs typeface="Times New Roman" panose="02020603050405020304" pitchFamily="18" charset="0"/>
              </a:rPr>
              <a:t>приседать</a:t>
            </a:r>
            <a:br>
              <a:rPr lang="ru-RU" sz="2000" dirty="0">
                <a:latin typeface="Times New Roman" panose="02020603050405020304" pitchFamily="18" charset="0"/>
                <a:cs typeface="Times New Roman" panose="02020603050405020304" pitchFamily="18" charset="0"/>
              </a:rPr>
            </a:br>
            <a:r>
              <a:rPr lang="ru-RU" sz="2000" dirty="0">
                <a:latin typeface="Times New Roman" panose="02020603050405020304" pitchFamily="18" charset="0"/>
                <a:cs typeface="Times New Roman" panose="02020603050405020304" pitchFamily="18" charset="0"/>
              </a:rPr>
              <a:t>Очень хрупкие, бедняжки. </a:t>
            </a:r>
            <a:r>
              <a:rPr lang="ru-RU" sz="2000" dirty="0" smtClean="0">
                <a:latin typeface="Times New Roman" panose="02020603050405020304" pitchFamily="18" charset="0"/>
                <a:cs typeface="Times New Roman" panose="02020603050405020304" pitchFamily="18" charset="0"/>
              </a:rPr>
              <a:t>               руки </a:t>
            </a:r>
            <a:r>
              <a:rPr lang="ru-RU" sz="2000" dirty="0">
                <a:latin typeface="Times New Roman" panose="02020603050405020304" pitchFamily="18" charset="0"/>
                <a:cs typeface="Times New Roman" panose="02020603050405020304" pitchFamily="18" charset="0"/>
              </a:rPr>
              <a:t>на поясе</a:t>
            </a:r>
            <a:br>
              <a:rPr lang="ru-RU" sz="2000" dirty="0">
                <a:latin typeface="Times New Roman" panose="02020603050405020304" pitchFamily="18" charset="0"/>
                <a:cs typeface="Times New Roman" panose="02020603050405020304" pitchFamily="18" charset="0"/>
              </a:rPr>
            </a:br>
            <a:r>
              <a:rPr lang="ru-RU" sz="2000" dirty="0">
                <a:latin typeface="Times New Roman" panose="02020603050405020304" pitchFamily="18" charset="0"/>
                <a:cs typeface="Times New Roman" panose="02020603050405020304" pitchFamily="18" charset="0"/>
              </a:rPr>
              <a:t>Вот фарфоровые блюдца, </a:t>
            </a:r>
            <a:r>
              <a:rPr lang="ru-RU" sz="2000" dirty="0" smtClean="0">
                <a:latin typeface="Times New Roman" panose="02020603050405020304" pitchFamily="18" charset="0"/>
                <a:cs typeface="Times New Roman" panose="02020603050405020304" pitchFamily="18" charset="0"/>
              </a:rPr>
              <a:t>                 кружиться</a:t>
            </a:r>
            <a:r>
              <a:rPr lang="ru-RU" sz="2000" dirty="0">
                <a:latin typeface="Times New Roman" panose="02020603050405020304" pitchFamily="18" charset="0"/>
                <a:cs typeface="Times New Roman" panose="02020603050405020304" pitchFamily="18" charset="0"/>
              </a:rPr>
              <a:t>,</a:t>
            </a:r>
            <a:br>
              <a:rPr lang="ru-RU" sz="2000" dirty="0">
                <a:latin typeface="Times New Roman" panose="02020603050405020304" pitchFamily="18" charset="0"/>
                <a:cs typeface="Times New Roman" panose="02020603050405020304" pitchFamily="18" charset="0"/>
              </a:rPr>
            </a:br>
            <a:r>
              <a:rPr lang="ru-RU" sz="2000" dirty="0">
                <a:latin typeface="Times New Roman" panose="02020603050405020304" pitchFamily="18" charset="0"/>
                <a:cs typeface="Times New Roman" panose="02020603050405020304" pitchFamily="18" charset="0"/>
              </a:rPr>
              <a:t>Только стукни - разобьются</a:t>
            </a:r>
            <a:r>
              <a:rPr lang="ru-RU" sz="2000" dirty="0" smtClean="0">
                <a:latin typeface="Times New Roman" panose="02020603050405020304" pitchFamily="18" charset="0"/>
                <a:cs typeface="Times New Roman" panose="02020603050405020304" pitchFamily="18" charset="0"/>
              </a:rPr>
              <a:t>.             </a:t>
            </a:r>
            <a:r>
              <a:rPr lang="ru-RU" sz="2000" dirty="0">
                <a:latin typeface="Times New Roman" panose="02020603050405020304" pitchFamily="18" charset="0"/>
                <a:cs typeface="Times New Roman" panose="02020603050405020304" pitchFamily="18" charset="0"/>
              </a:rPr>
              <a:t>рисуя руками круг</a:t>
            </a:r>
            <a:br>
              <a:rPr lang="ru-RU" sz="2000" dirty="0">
                <a:latin typeface="Times New Roman" panose="02020603050405020304" pitchFamily="18" charset="0"/>
                <a:cs typeface="Times New Roman" panose="02020603050405020304" pitchFamily="18" charset="0"/>
              </a:rPr>
            </a:br>
            <a:r>
              <a:rPr lang="ru-RU" sz="2000" dirty="0">
                <a:latin typeface="Times New Roman" panose="02020603050405020304" pitchFamily="18" charset="0"/>
                <a:cs typeface="Times New Roman" panose="02020603050405020304" pitchFamily="18" charset="0"/>
              </a:rPr>
              <a:t>Вот серебряные ложки, </a:t>
            </a:r>
            <a:r>
              <a:rPr lang="ru-RU" sz="2000" dirty="0" smtClean="0">
                <a:latin typeface="Times New Roman" panose="02020603050405020304" pitchFamily="18" charset="0"/>
                <a:cs typeface="Times New Roman" panose="02020603050405020304" pitchFamily="18" charset="0"/>
              </a:rPr>
              <a:t>                    потянуться</a:t>
            </a:r>
            <a:r>
              <a:rPr lang="ru-RU" sz="2000" dirty="0">
                <a:latin typeface="Times New Roman" panose="02020603050405020304" pitchFamily="18" charset="0"/>
                <a:cs typeface="Times New Roman" panose="02020603050405020304" pitchFamily="18" charset="0"/>
              </a:rPr>
              <a:t>, руки сомкнуть над головой</a:t>
            </a:r>
            <a:br>
              <a:rPr lang="ru-RU" sz="2000" dirty="0">
                <a:latin typeface="Times New Roman" panose="02020603050405020304" pitchFamily="18" charset="0"/>
                <a:cs typeface="Times New Roman" panose="02020603050405020304" pitchFamily="18" charset="0"/>
              </a:rPr>
            </a:br>
            <a:r>
              <a:rPr lang="ru-RU" sz="2000" dirty="0">
                <a:latin typeface="Times New Roman" panose="02020603050405020304" pitchFamily="18" charset="0"/>
                <a:cs typeface="Times New Roman" panose="02020603050405020304" pitchFamily="18" charset="0"/>
              </a:rPr>
              <a:t>Вот пластмассовый поднос -</a:t>
            </a:r>
            <a:br>
              <a:rPr lang="ru-RU" sz="2000" dirty="0">
                <a:latin typeface="Times New Roman" panose="02020603050405020304" pitchFamily="18" charset="0"/>
                <a:cs typeface="Times New Roman" panose="02020603050405020304" pitchFamily="18" charset="0"/>
              </a:rPr>
            </a:br>
            <a:r>
              <a:rPr lang="ru-RU" sz="2000" dirty="0">
                <a:latin typeface="Times New Roman" panose="02020603050405020304" pitchFamily="18" charset="0"/>
                <a:cs typeface="Times New Roman" panose="02020603050405020304" pitchFamily="18" charset="0"/>
              </a:rPr>
              <a:t>Он посуду нам принес. </a:t>
            </a:r>
            <a:r>
              <a:rPr lang="ru-RU" sz="2000" dirty="0" smtClean="0">
                <a:latin typeface="Times New Roman" panose="02020603050405020304" pitchFamily="18" charset="0"/>
                <a:cs typeface="Times New Roman" panose="02020603050405020304" pitchFamily="18" charset="0"/>
              </a:rPr>
              <a:t>                     сделать </a:t>
            </a:r>
            <a:r>
              <a:rPr lang="ru-RU" sz="2000" dirty="0">
                <a:latin typeface="Times New Roman" panose="02020603050405020304" pitchFamily="18" charset="0"/>
                <a:cs typeface="Times New Roman" panose="02020603050405020304" pitchFamily="18" charset="0"/>
              </a:rPr>
              <a:t>большой круг</a:t>
            </a:r>
            <a:br>
              <a:rPr lang="ru-RU" sz="2000" dirty="0">
                <a:latin typeface="Times New Roman" panose="02020603050405020304" pitchFamily="18" charset="0"/>
                <a:cs typeface="Times New Roman" panose="02020603050405020304" pitchFamily="18" charset="0"/>
              </a:rPr>
            </a:br>
            <a:endParaRPr lang="ru-RU"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975869145"/>
      </p:ext>
    </p:extLst>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787</TotalTime>
  <Words>358</Words>
  <Application>Microsoft Office PowerPoint</Application>
  <PresentationFormat>Экран (4:3)</PresentationFormat>
  <Paragraphs>72</Paragraphs>
  <Slides>32</Slides>
  <Notes>1</Notes>
  <HiddenSlides>0</HiddenSlides>
  <MMClips>0</MMClips>
  <ScaleCrop>false</ScaleCrop>
  <HeadingPairs>
    <vt:vector size="6" baseType="variant">
      <vt:variant>
        <vt:lpstr>Использованные шрифты</vt:lpstr>
      </vt:variant>
      <vt:variant>
        <vt:i4>4</vt:i4>
      </vt:variant>
      <vt:variant>
        <vt:lpstr>Тема</vt:lpstr>
      </vt:variant>
      <vt:variant>
        <vt:i4>1</vt:i4>
      </vt:variant>
      <vt:variant>
        <vt:lpstr>Заголовки слайдов</vt:lpstr>
      </vt:variant>
      <vt:variant>
        <vt:i4>32</vt:i4>
      </vt:variant>
    </vt:vector>
  </HeadingPairs>
  <TitlesOfParts>
    <vt:vector size="37" baseType="lpstr">
      <vt:lpstr>Arial</vt:lpstr>
      <vt:lpstr>Calibri</vt:lpstr>
      <vt:lpstr>Dotum</vt:lpstr>
      <vt:lpstr>Times New Roman</vt:lpstr>
      <vt:lpstr>Тема Office</vt:lpstr>
      <vt:lpstr>Динамические игры для детей  средней группы</vt:lpstr>
      <vt:lpstr>                               Тема: «Космос»                                 «Космонавт»  В небе ясном солнце светит,      поднять руки вверх и помахать) Космонавт летит в ракете.        потягивания — руки вверх) А внизу леса, поля —                 (приставить козырек и посмотреть вниз) Расстилается земля.                   (низкий наклон вперёд,                                                         (руки разводятся в стороны.  </vt:lpstr>
      <vt:lpstr>       Тема: «Праздник весны и труда»                          «Солнышко» Вот как солнышко встает,    Поднять руки вверх. Выше, выше, выше.              Потянуться К ночи солнышко зайдет      Присесть на корточки Ниже, ниже, ниже.                Руки опустить на пол Хорошо, хорошо,                   Хлопать в ладоши. Солнышко смеется.               Улыбаться покачивая головой) А под солнышком нам          Помахать руками Весело живется.                    Прыжки на месте. </vt:lpstr>
      <vt:lpstr>                                                                                       Для физкультуры  Мы к плечам прижали руки,                      Руки к плечам, вращение   Начинаем их вращать.                                вперед и назад. Прочь усталость, лень и сука, Будем мышцы разминать! А теперь покрутим шеей,                           Приседания. Это мы легко сумеем. Как упрямые все дети, Скажем «Нет!» на всё на свете. А теперь мы приседаем И колени разминаем. Ноги до конца сгибать! Раз, два, три, четыре, пять! Напоследок пошагаем,                               Ходьба на месте.  Выше ноги поднимаем!      </vt:lpstr>
      <vt:lpstr>                                   Дни недели. В понедельник я купался,                Изображаем плавание. А во вторник - рисовал.                    Изображаем рисование. В среду долго умывался,                  Умываемся.  А в четверг в футбол играл.           Бег на месте. В пятницу я прыгал, бегал,            Прыгаем. Кружимся на месте. Очень долго танцевал.                     Хлопки в ладоши                               А в субботу, воскресенье                  Дети садятся                             Целый день я отдыхал.                    Руки под щеку - засыпают.   </vt:lpstr>
      <vt:lpstr>                       «Выпал беленький снежок»  Дети стоят кружком, держась за руки. Выпал беленький снежок, Собираемся в кружок. Мы потопаем, мы потопаем! Будем весело плясать, Будем ручки согревать.                     Дети топают ногами Мы похлопаем, мы похлопаем!        Хлопают в ладоши. Будем прыгать веселей, Чтобы было потеплей. Мы попрыгаем, мы попрыгаем!        Прыгают на месте </vt:lpstr>
      <vt:lpstr>                                           «На водопой»  Звери шли на водопой.       За мамой-лосихой топал лосёнок,             Идут громко топая. За мамой-лисицей крался лисенок,           Крадутся на носочках. За мамой-ежихой катился ежонок,            Приседают, медленно двигаются вперед.) За мамой-медведицей шел медвежонок,   Идут вперевалку. За мамою-белкой скакали бельчата,          Скачут вприсядку. За мамой-зайчихой – косые зайчата,         Скачут на прямых ногах. Волчица вела за собою волчат,                  Идут на четвереньках. Все мамы и дети напиться хотят.              Лицом в круг, делают                                                                       движения языком «лакают» </vt:lpstr>
      <vt:lpstr>                                            «Игрушки» Вот большая пирамидка               потянуться вверх И веселый мячик звонкий            прыжки на месте Мягкий мишка косолапый      шаги на месте, на внешней стороне стопы Все живут в большой коробке     показать большой квадрат Но когда ложусь я спать               руки под щеку, закрыть глаза Начинают все играть                    изобразить любое движение</vt:lpstr>
      <vt:lpstr>                                        Тема: «Наш быт»                                                 «Посуда» Вот большой стеклянный чайник, «надуть» живот, одна рука на поясе, Очень важный, как начальник.         другая - изогнута, как носик Вот фарфоровые чашки,                    приседать Очень хрупкие, бедняжки.                руки на поясе Вот фарфоровые блюдца,                  кружиться, Только стукни - разобьются.             рисуя руками круг Вот серебряные ложки,                     потянуться, руки сомкнуть над головой Вот пластмассовый поднос - Он посуду нам принес.                      сделать большой круг </vt:lpstr>
      <vt:lpstr>                             БАБОЧКА Спал цветок и вдруг проснулся,  Туловище вправо, влево. Больше спать не захотел,             Туловище вперед, назад. Шевельнулся, потянулся,             Руки вверх, потянуться. Взвился вверх и полетел.             Руки вверх, вправо, влево. Солнце утром лишь проснется.  Бабочка кружит и вьется.</vt:lpstr>
      <vt:lpstr>                         Тема: «Азбука безопасности»                              «Я однажды потерялся» Я однажды потерялся,                   изобразить испуг Только быстро догадался,             слегка ударить себя по лбу, Посмотрел туда-сюда,                   повороты Нету мамы – вот беда                    развести руки в стороны внизу Побежал направо я                        бег на месте Мама не нашлась моя                    руку «козырьком» Побежал налево я                          бег на месте, Мама не нашлась моя                    руку “козырьком” Повернулся я вокруг                      поворот вокруг себя Может быть увижу вдруг              руку “козырьком” Нету. Я решил стоять                     руки скрестить на груди И на месте маму ждать.                 руки на пояс, топнуть ногой </vt:lpstr>
      <vt:lpstr>ВОТ ЛЕТИТ БОЛЬШАЯ ПТИЦА Вот летит большая птица,  плавно кружит над рекой. (Движения руками ,  имитирующие махи крыльями.) Наконец, она садится  на корягу над водой. (Дети садятся на несколько  секунд в глубокий присед.</vt:lpstr>
      <vt:lpstr> </vt:lpstr>
      <vt:lpstr>                              ВЫШЛИ УТОЧКИ НА ЛУГ Вышли уточки на луг, Кря-кря-кря!   Шагаем. Пролетел веселый жук, Ж-ж-ж!          Машем руками-крыльями. Гуси шеи выгибают, Га-га-га!             Круговые вращения шеей. Клювом перья расправляют.               Повороты туловища влево-вправо Ветер ветки раскачал?                         Качаем поднятыми вверх руками Шарик тоже зарычал, Р-р-р!                        Руки на поясе, наклонились вперед, смотрим перед собой. Зашептал в воде камыш, Ш-ш-ш!                                                 Подняли вверх руки, потянулись И опять настала тишь, Ш-ш-ш.          Присели.</vt:lpstr>
      <vt:lpstr>                               «Мячик» Яркий красный мячик,  прыгает как зайчик  .                  прыжки на месте Покатился по дорожке,              бег на месте Подождал меня немножко.        остановиться Наклонюсь, возьму его              наклониться И подброшу высоко.                  имитация движения  </vt:lpstr>
      <vt:lpstr>                         ТРИ МЕДВЕДЯ Три медведя шли домой.             ходьба на месте вперевалочку Папа был большой-большой,     руки поднять над головой, потянуться Мама с ним поменьше ростом,  руки на уровне груди А сынок – малютка просто.       присесть Очень маленький он был,          присесть и покачаться С погремушкою ходил,              руки перед грудью сжать в кулаки Дзинь-дзинь,  Дзинь-дзинь.      имитация игры на погремушке)</vt:lpstr>
      <vt:lpstr> ГУБЫ ДРУЖНО ОКРУГЛЯЕМ Губы дружно округляем . Руки кверху поднимаем, Губы трубочкой вперед, и руки вперед. (соответствующие движения) Две сестрицы, две руки – Левая и правая (показ рук поочередно) Рубят, строят, роют (показ) Рвут на грядке сорняки и друг дружку моют. Две сестрицы, две руки - левая и правая, Воду, море и реки загребают, плавая.</vt:lpstr>
      <vt:lpstr>                                   </vt:lpstr>
      <vt:lpstr>Тема: «Город мастеров» «Инструменты» Ор-ор-ор, держим мы в руках топор. Ом-ом-ом, дрова мы рубим топором. Ток-ток-ток, взяли в руки молоток. Ток-ток-ток, бьет по шляпке молоток. Часто - нередко, не мимо, а метко. (слова дети сопровождают движениями) </vt:lpstr>
      <vt:lpstr>В ОГОРОД ПОЙДЕМ В огород пойдем урожай соберем. Мы морковки натаскаем И картошки накопаем. Срежем мы кочан капусты, Круглый, сочный, очень вкусный, Щавеля нарвем немножко. И вернемся по дорожке. (Дети маршируют на месте, идут по кругу, взявшись за руки, таскают», «копают», «срезают», показывают руками, «рвут», идут по кругу, взявшись за руки.)</vt:lpstr>
      <vt:lpstr>ПРОДУКТЫ Жили-были сыр, котлеты,  Мармелад, зефир, конфеты,  Соки, овощи и фрукты, Называем их — продукты,  Называем их — еда, Очень любим их всегда! Проговариваем с детьми, сопровождая речь хлопками  (на каждую строчку — четыре хлопка).</vt:lpstr>
      <vt:lpstr>                                Снежок Раз, два, три, четыре. Мы с тобой снежок лепили.                Имитируют лепку снежка. Круглый, крепкий, очень гладкий,     Рисуют в воздухе круг. Но совсем-совсем не сладкий.           Грозят указательным пальцем Раз — подбросим,                               Поднимают руки. Два — поймаем,                                  Опускают руки. Три — уроним,                      Наклоняются, дотрагиваются до пола И сломаем.                                            Подпрыгивают.</vt:lpstr>
      <vt:lpstr>                          Тема: «Мое тело» У меня,                          Показывают руками на себя У тебя                           Разводят руки, показывая на соседей Блестящие глазки,       Показывают глазки У меня, у тебя — чистые ушки.                               Показывают ушки Мы с тобой, мы с тобой хлопаем в ладошки.         Хлопают в ладоши Мы с тобой, мы с тобой прыгаем на ножке.           Прыгают на месте У меня, у тебя аленькие губки,                                Показывают глазки У меня, у тебя розовые щечки. Мы с тобой, мы с тобой хлопаем в ладошки. Мы с тобой, мы с тобой прыгаем на ножке.</vt:lpstr>
      <vt:lpstr>                 Пропавшие ручки У меня пропали ручки.                  Прячут руки за спину.) Где вы, рученьки мои?                  Смотрят по сторонам.) Раз, два, три, четыре, пять,  покажитесь мне опять.  (Показывают руки, вытягивают вперед, вертят ими.) У меня пропали ножки.                  Присаживаются.) Где вы, ноженьки мои?                  Охватывают ноги руками.) Раз, два, три, четыре, пять. Покажитесь мне опять.                  Встают, прыгают на месте.)</vt:lpstr>
      <vt:lpstr>                       Тема: «В гостях у сказки»                                 «Кошкин дом» Тили-бом! Тили-бом!                           прыжки на двух ногах Загорелся кошкин дом,                        руки вверх помотать Идёт дым столбом!                              «как мотор у самолёта» Кошка выскочила,                                подпрыгнуть руки в стороны Глаза выпучила,                                   показать глаза Бежит курочка с ведром                      бег на месте Заливать кошкин дом,                         руки вверх вниз поочередно А лошадка – с фонарём,                      «фонарики» А собачка – с помелом,                       «имитация подметания» Серый заюшка – с листом.                  две руки вверх, вниз Раз! Раз! Раз! Раз!                                4 хлопка И огонь погас!                                     Присесть </vt:lpstr>
      <vt:lpstr>         Я мячом круги катаю Я мячом круги катаю            между ладоней по кругу Взад-вперед его гоняю         движения вверх-вниз Им поглажу я ладошку, А потом сожму немножко. Каждым пальцем мяч прижму И другой рукой начну. А теперь последний трюк - Мяч летает между рук          переброс мяча из руки в руку </vt:lpstr>
      <vt:lpstr>                                          Зима Солнце землю греет слабо,            Руки вверх и вниз. По ночам трещит мороз,                Руки на пояс, наклоны в стороны. Во дворе у Снежной Бабы             Руки на пояс, поворот вокруг себя. Побелел морковный нос.               Дети показывают нос. В речке стала вдруг вода Неподвижна и тверда,                    Прыжки на месте. Вьюга злится, снег кружится,       Дети кружатся. Заметает все кругом белоснежным серебром.  Имитируют движения руками. </vt:lpstr>
      <vt:lpstr>                                              СНЕГОВИК Давай, дружок, смелей, дружок,     Хлопки Кати по снегу свой снежок -            Показать руками, как лепим  снег                 Он превратится в толстый ком        Сомкнуть и округлить кисти рук И станет ком снеговиком.             Обвести руками в воздухе два круга Его улыбка так светла!                     Хлопки) Два глаза… шляпа…нос…метла… Показывать по тексту Но солнце припечет слегка -              Ладонь правой руки приложить к левой пальцы растопырить Увы! – и нет снеговика.                    Развести руками </vt:lpstr>
      <vt:lpstr>               Мамам дружно помогаем Мамам дружно помогаем: Сами в тазике стираем. И рубашки, и носочки Для сыночка и для дочки.            Наклоны вперёд, движения                                                          руками, имитирующие полоскание Через двор растянем ловко Для одежды три верёвки.             Потягивания — руки в стороны. Светит солнышко-ромашка, Скоро высохнут рубашки.           Потягивания — руки вверх. </vt:lpstr>
      <vt:lpstr>                             Мой дом Я хочу построить дом,                  Руки над головой «домиком» Чтоб окошко было в нём,              Руки перед глазами,  концы                                              пальцев рук сомкнуты в окошко Чтоб у дома дверь была,              Ладони повёрнуты к себе, сомкнуты боковыми частями  Рядом чтоб сосна росла               Пальцы растопырены. Руки                                                         тянем вверх Чтоб вокруг забор стоял,             Руки перед собой кольцом, пальцы                                                        соединены Пёс ворота охранял.                     Одна рука "пёс", мизинец                                                        отсоединить от других пальцев Солнце было,               Скрестить кисти рук, пальцы растопырены. Дождик шёл,               "Стряхивающие" движения И тюльпан в саду расцвёл          Предплечья прижаты.                                                        лепестки смотрят вверх </vt:lpstr>
      <vt:lpstr>              Кто живет у нас в квартире? Раз, два, три, четыре,                    Хлопаем в ладоши. Кто живет у нас в квартире?        Шагаем на месте. Раз, два, три, четыре, пять           Прыжки на месте. Всех могу пересчитать:               Шагаем на месте. Папа, мама, брат, сестра,             Хлопаем в ладоши. Кошка Мурка, два котенка,         Наклоны туловища влево-вправо. Мой сверчок, щегол и я —          Повороты туловища влево-вправо. Вот и вся моя семья,                    Хлопаем в ладоши.  </vt:lpstr>
      <vt:lpstr>Презентация PowerPoint</vt:lpstr>
    </vt:vector>
  </TitlesOfParts>
  <Company>Krokoz™ Inc.</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Динамические игры с детьми.  Динамические игры включают в себя упражнения для развития мелкой моторики, различные виды пальчиковых игр. Пальчиковые игры оригинальны и интересны тем, что представляют собой миниатюрный театр, где актёрами являются пальцы. Они развивают мышечный аппарат, мелкую моторику, тактильную чувствительность, направлены на развитие чувства ритма, дикционной моторики речи, выразительно-речевого интонирования, координации движений   В динамических играх применяется принцип «говорю и делаю». Сочетание речевого материала с движением (использование различных текстов с музыкальным сопровождением, пальчиковые игры, массаж) - являются залогом успеха развития всех компонентов речи у детей.  Предлагаем вам практический материал для игр с детьми. За консультацией по их исполнению обращайтесь к музыкальному руководителю.</dc:title>
  <dc:creator>user</dc:creator>
  <cp:lastModifiedBy>Evgeny Zotov</cp:lastModifiedBy>
  <cp:revision>69</cp:revision>
  <cp:lastPrinted>2018-11-03T14:35:07Z</cp:lastPrinted>
  <dcterms:created xsi:type="dcterms:W3CDTF">2018-11-02T07:25:37Z</dcterms:created>
  <dcterms:modified xsi:type="dcterms:W3CDTF">2020-04-08T08:06:59Z</dcterms:modified>
</cp:coreProperties>
</file>