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5" r:id="rId11"/>
    <p:sldId id="266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595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15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9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83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169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855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93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09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189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334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522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80FB7-F146-4976-9DCD-802ABCA125D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2DCEF-F768-422E-9E38-B7E680F0A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40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157" y="783771"/>
            <a:ext cx="10983686" cy="220762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Тема недели: «Цветы первоцветы»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3500845"/>
            <a:ext cx="10515600" cy="287205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Старшая группа «</a:t>
            </a:r>
            <a:r>
              <a:rPr lang="ru-RU" dirty="0" err="1" smtClean="0"/>
              <a:t>Смешарики</a:t>
            </a:r>
            <a:r>
              <a:rPr lang="ru-RU" dirty="0" smtClean="0"/>
              <a:t>»</a:t>
            </a: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ru-RU" dirty="0" smtClean="0"/>
              <a:t>Воспитатель </a:t>
            </a:r>
            <a:r>
              <a:rPr lang="ru-RU" dirty="0"/>
              <a:t>ГБДОУ№117 </a:t>
            </a:r>
          </a:p>
          <a:p>
            <a:pPr marL="0" indent="0" algn="ctr">
              <a:buNone/>
            </a:pPr>
            <a:r>
              <a:rPr lang="ru-RU" dirty="0"/>
              <a:t>Лапшина Марина Алексеевна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85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408" y="1344060"/>
            <a:ext cx="5255046" cy="40255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/>
                </a:solidFill>
                <a:latin typeface="+mn-lt"/>
              </a:rPr>
              <a:t>П</a:t>
            </a:r>
            <a:r>
              <a:rPr lang="ru-RU" b="1" dirty="0" smtClean="0">
                <a:solidFill>
                  <a:schemeClr val="accent6"/>
                </a:solidFill>
                <a:latin typeface="+mn-lt"/>
              </a:rPr>
              <a:t>альчиковая гимнастика «Цветы растут»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776" y="1454227"/>
            <a:ext cx="8207566" cy="4722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4"/>
                </a:solidFill>
              </a:rPr>
              <a:t>Высокие</a:t>
            </a:r>
            <a:r>
              <a:rPr lang="ru-RU" dirty="0">
                <a:solidFill>
                  <a:schemeClr val="accent4"/>
                </a:solidFill>
              </a:rPr>
              <a:t>, красивые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i="1" dirty="0"/>
              <a:t>(Скрещенные руки с широко расставленными пальцами медленно опускаются.)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FF0000"/>
                </a:solidFill>
              </a:rPr>
              <a:t>Цветы у нас растут.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/>
              <a:t>(Ладони вместе соприкасаются пальцами и запястьями.)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А корни под землею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i="1" dirty="0"/>
              <a:t>(Руки вверх, ладони с сомкнутыми пальцами, соприкасаются запястьями.)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Для них водичку пьют</a:t>
            </a:r>
            <a:r>
              <a:rPr lang="ru-RU" dirty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i="1" dirty="0"/>
              <a:t>(Руки опустить вниз, ладони соединить обратной стороной, широко расставить пальцы.)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64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6"/>
                </a:solidFill>
                <a:latin typeface="+mn-lt"/>
              </a:rPr>
              <a:t>Беседа «</a:t>
            </a:r>
            <a:r>
              <a:rPr lang="ru-RU" b="1" i="1" dirty="0">
                <a:solidFill>
                  <a:schemeClr val="accent6"/>
                </a:solidFill>
                <a:latin typeface="+mn-lt"/>
              </a:rPr>
              <a:t>Береги первоцветы</a:t>
            </a:r>
            <a:r>
              <a:rPr lang="ru-RU" b="1" dirty="0">
                <a:solidFill>
                  <a:schemeClr val="accent6"/>
                </a:solidFill>
                <a:latin typeface="+mn-lt"/>
              </a:rPr>
              <a:t>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573" y="1123720"/>
            <a:ext cx="6367749" cy="505324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600" dirty="0" smtClean="0"/>
              <a:t>К сожалению, жизнь первоцветов недолговечна. Часто люди срывают первые цветы, не задумываясь о том, что они очень скоро погибнут.</a:t>
            </a:r>
            <a:br>
              <a:rPr lang="ru-RU" sz="2600" dirty="0" smtClean="0"/>
            </a:br>
            <a:r>
              <a:rPr lang="ru-RU" sz="2600" dirty="0" smtClean="0"/>
              <a:t>В </a:t>
            </a:r>
            <a:r>
              <a:rPr lang="ru-RU" sz="2600" dirty="0"/>
              <a:t>Красной книге записано: «Не истреби, не сорви, не затопчи». Эти слова звучат, словно наказ людям: «Сбереги, дай вырасти - и ты станешь богаче не только лесами, лугами, но и душой</a:t>
            </a:r>
            <a:r>
              <a:rPr lang="ru-RU" sz="2600" dirty="0" smtClean="0"/>
              <a:t>».</a:t>
            </a:r>
          </a:p>
          <a:p>
            <a:pPr marL="0" indent="0">
              <a:buNone/>
            </a:pPr>
            <a:endParaRPr lang="ru-RU" sz="2600" dirty="0"/>
          </a:p>
          <a:p>
            <a:r>
              <a:rPr lang="ru-RU" sz="2600" dirty="0"/>
              <a:t>почему фиалки стонали? Если бы они умели говорить, что бы они нам сказали? Что мы можем им пообещать?</a:t>
            </a:r>
          </a:p>
          <a:p>
            <a:r>
              <a:rPr lang="ru-RU" sz="2600" dirty="0"/>
              <a:t>Если я сорву цветок, если ты сорвешь цветок,</a:t>
            </a:r>
          </a:p>
          <a:p>
            <a:r>
              <a:rPr lang="ru-RU" sz="2600" dirty="0"/>
              <a:t>Если все: и я, и ты, если мы сорвем цветы,</a:t>
            </a:r>
          </a:p>
          <a:p>
            <a:r>
              <a:rPr lang="ru-RU" sz="2600" dirty="0"/>
              <a:t>Опустеют все поляны и не будет красоты.</a:t>
            </a:r>
          </a:p>
          <a:p>
            <a:pPr marL="0" indent="0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17464" y="1123720"/>
            <a:ext cx="5574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7030A0"/>
                </a:solidFill>
                <a:effectLst/>
                <a:latin typeface="PT Sans"/>
              </a:rPr>
              <a:t>«</a:t>
            </a:r>
            <a:r>
              <a:rPr lang="ru-RU" b="1" i="1" dirty="0" smtClean="0">
                <a:solidFill>
                  <a:srgbClr val="7030A0"/>
                </a:solidFill>
                <a:effectLst/>
                <a:latin typeface="PT Sans"/>
              </a:rPr>
              <a:t>Букет фиалок</a:t>
            </a:r>
            <a:r>
              <a:rPr lang="ru-RU" b="1" i="0" dirty="0" smtClean="0">
                <a:solidFill>
                  <a:srgbClr val="7030A0"/>
                </a:solidFill>
                <a:effectLst/>
                <a:latin typeface="PT Sans"/>
              </a:rPr>
              <a:t>»</a:t>
            </a:r>
            <a:endParaRPr lang="ru-RU" b="0" i="0" dirty="0" smtClean="0">
              <a:solidFill>
                <a:srgbClr val="7030A0"/>
              </a:solidFill>
              <a:effectLst/>
              <a:latin typeface="PT Sans"/>
            </a:endParaRPr>
          </a:p>
          <a:p>
            <a:pPr algn="ctr"/>
            <a:r>
              <a:rPr lang="ru-RU" b="0" i="1" dirty="0" smtClean="0">
                <a:solidFill>
                  <a:srgbClr val="000000"/>
                </a:solidFill>
                <a:effectLst/>
              </a:rPr>
              <a:t>Сквозь иглы темной хвои веселый лился свет.</a:t>
            </a:r>
          </a:p>
          <a:p>
            <a:pPr algn="ctr"/>
            <a:endParaRPr lang="ru-RU" b="0" i="1" dirty="0" smtClean="0">
              <a:solidFill>
                <a:srgbClr val="000000"/>
              </a:solidFill>
              <a:effectLst/>
            </a:endParaRPr>
          </a:p>
          <a:p>
            <a:pPr algn="ctr"/>
            <a:r>
              <a:rPr lang="ru-RU" b="0" i="1" dirty="0" smtClean="0">
                <a:solidFill>
                  <a:srgbClr val="000000"/>
                </a:solidFill>
                <a:effectLst/>
              </a:rPr>
              <a:t>Я шла лесной тропою и вдруг нашла букет.</a:t>
            </a:r>
          </a:p>
          <a:p>
            <a:pPr algn="ctr"/>
            <a:endParaRPr lang="ru-RU" b="0" i="1" dirty="0" smtClean="0">
              <a:solidFill>
                <a:srgbClr val="000000"/>
              </a:solidFill>
              <a:effectLst/>
            </a:endParaRPr>
          </a:p>
          <a:p>
            <a:pPr algn="ctr"/>
            <a:r>
              <a:rPr lang="ru-RU" b="0" i="1" dirty="0" smtClean="0">
                <a:solidFill>
                  <a:srgbClr val="000000"/>
                </a:solidFill>
                <a:effectLst/>
              </a:rPr>
              <a:t>Букет лесных фиалок лежал на мшистом пне.</a:t>
            </a:r>
          </a:p>
          <a:p>
            <a:pPr algn="ctr"/>
            <a:endParaRPr lang="ru-RU" b="0" i="1" dirty="0" smtClean="0">
              <a:solidFill>
                <a:srgbClr val="000000"/>
              </a:solidFill>
              <a:effectLst/>
            </a:endParaRPr>
          </a:p>
          <a:p>
            <a:pPr algn="ctr"/>
            <a:r>
              <a:rPr lang="ru-RU" b="0" i="1" dirty="0" smtClean="0">
                <a:solidFill>
                  <a:srgbClr val="000000"/>
                </a:solidFill>
                <a:effectLst/>
              </a:rPr>
              <a:t>И стало мне их жалко, и грустно стало мне.</a:t>
            </a:r>
          </a:p>
          <a:p>
            <a:pPr algn="ctr"/>
            <a:endParaRPr lang="ru-RU" b="0" i="1" dirty="0" smtClean="0">
              <a:solidFill>
                <a:srgbClr val="000000"/>
              </a:solidFill>
              <a:effectLst/>
            </a:endParaRPr>
          </a:p>
          <a:p>
            <a:pPr algn="ctr"/>
            <a:r>
              <a:rPr lang="ru-RU" b="0" i="1" dirty="0" smtClean="0">
                <a:solidFill>
                  <a:srgbClr val="000000"/>
                </a:solidFill>
                <a:effectLst/>
              </a:rPr>
              <a:t>Цветы уже увяли, поникли лепестки.</a:t>
            </a:r>
          </a:p>
          <a:p>
            <a:pPr algn="ctr"/>
            <a:endParaRPr lang="ru-RU" b="0" i="1" dirty="0" smtClean="0">
              <a:solidFill>
                <a:srgbClr val="000000"/>
              </a:solidFill>
              <a:effectLst/>
            </a:endParaRPr>
          </a:p>
          <a:p>
            <a:pPr algn="ctr"/>
            <a:r>
              <a:rPr lang="ru-RU" b="0" i="1" dirty="0" smtClean="0">
                <a:solidFill>
                  <a:srgbClr val="000000"/>
                </a:solidFill>
                <a:effectLst/>
              </a:rPr>
              <a:t>Зачем же их сорвали, сломали стебельки?</a:t>
            </a:r>
          </a:p>
          <a:p>
            <a:pPr algn="ctr"/>
            <a:endParaRPr lang="ru-RU" b="0" i="1" dirty="0" smtClean="0">
              <a:solidFill>
                <a:srgbClr val="000000"/>
              </a:solidFill>
              <a:effectLst/>
            </a:endParaRPr>
          </a:p>
          <a:p>
            <a:pPr algn="ctr"/>
            <a:r>
              <a:rPr lang="ru-RU" b="0" i="1" dirty="0" smtClean="0">
                <a:solidFill>
                  <a:srgbClr val="000000"/>
                </a:solidFill>
                <a:effectLst/>
              </a:rPr>
              <a:t>Казалось мне, я слышу фиалок слабый стон,</a:t>
            </a:r>
          </a:p>
          <a:p>
            <a:pPr algn="ctr"/>
            <a:endParaRPr lang="ru-RU" b="0" i="1" dirty="0" smtClean="0">
              <a:solidFill>
                <a:srgbClr val="000000"/>
              </a:solidFill>
              <a:effectLst/>
            </a:endParaRPr>
          </a:p>
          <a:p>
            <a:pPr algn="ctr"/>
            <a:r>
              <a:rPr lang="ru-RU" b="0" i="1" dirty="0" smtClean="0">
                <a:solidFill>
                  <a:srgbClr val="000000"/>
                </a:solidFill>
                <a:effectLst/>
              </a:rPr>
              <a:t>Он делался все тише, но сердце ранил он.</a:t>
            </a:r>
            <a:endParaRPr lang="ru-RU" b="0" i="1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0724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764" y="2930487"/>
            <a:ext cx="5045723" cy="37842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5422"/>
            <a:ext cx="10515600" cy="5901541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Помни правила:</a:t>
            </a:r>
          </a:p>
          <a:p>
            <a:pPr marL="0" indent="0" algn="ctr">
              <a:buNone/>
            </a:pPr>
            <a:endParaRPr lang="ru-RU" sz="4800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Не рви цветы в лесу, на лугу. Пусть красивые растения остаются в природе.</a:t>
            </a:r>
          </a:p>
          <a:p>
            <a:r>
              <a:rPr lang="ru-RU" dirty="0" smtClean="0"/>
              <a:t>Помни, что букеты можно составлять только из тех растений, которые выращены человеком.</a:t>
            </a:r>
          </a:p>
          <a:p>
            <a:r>
              <a:rPr lang="ru-RU" dirty="0" smtClean="0"/>
              <a:t>Посади первоцветы в саду и ухаживай за ними.</a:t>
            </a:r>
          </a:p>
          <a:p>
            <a:r>
              <a:rPr lang="ru-RU" dirty="0" smtClean="0"/>
              <a:t>Расскажи друзьям и близким об охране первоцветов.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46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94764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Предлагаю сделать вместе с детьми данную поделку в технике оригами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44" y="1801851"/>
            <a:ext cx="4973469" cy="47091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113" y="1801851"/>
            <a:ext cx="6892887" cy="2781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112" y="4388778"/>
            <a:ext cx="6892887" cy="246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6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5860973" cy="32830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69" y="3329044"/>
            <a:ext cx="6331030" cy="35289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71" y="-1"/>
            <a:ext cx="6331029" cy="32830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29044"/>
            <a:ext cx="5860970" cy="352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78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175" y="2962274"/>
            <a:ext cx="3800475" cy="38004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Прочитайте стихотворение-загадку: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7248525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Протянуло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лучики солнце золотое,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Засияло радостно небо голубое.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Вся природа ожила, щедро улыбнулась.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Птички весело запели и земля проснулась.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О каком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времени года говорится в стихотворении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?</a:t>
            </a:r>
          </a:p>
          <a:p>
            <a:pPr marL="0" indent="0" algn="ctr">
              <a:buNone/>
            </a:pPr>
            <a:r>
              <a:rPr lang="ru-RU" i="1" dirty="0" smtClean="0"/>
              <a:t>(</a:t>
            </a:r>
            <a:r>
              <a:rPr lang="ru-RU" i="1" dirty="0"/>
              <a:t>ответ </a:t>
            </a:r>
            <a:r>
              <a:rPr lang="ru-RU" i="1" dirty="0" smtClean="0"/>
              <a:t>ребенка)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99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3650" y="447675"/>
            <a:ext cx="8820150" cy="5729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Поиграйте  и напомните ребенку признаки весны. Игра  «Букет весенних слов». Что происходит в природе с приходом весны? </a:t>
            </a:r>
            <a:r>
              <a:rPr lang="ru-RU" sz="2400" dirty="0" smtClean="0"/>
              <a:t>Начинает игру взрослый, а ребенок продолжает.</a:t>
            </a:r>
            <a:r>
              <a:rPr lang="ru-RU" sz="2400" dirty="0"/>
              <a:t> </a:t>
            </a:r>
            <a:r>
              <a:rPr lang="ru-RU" sz="2400" dirty="0" smtClean="0"/>
              <a:t>Пример: </a:t>
            </a:r>
            <a:r>
              <a:rPr lang="ru-RU" sz="2400" i="1" dirty="0" smtClean="0"/>
              <a:t>На </a:t>
            </a:r>
            <a:r>
              <a:rPr lang="ru-RU" sz="2400" i="1" dirty="0"/>
              <a:t>улице стало теплее(передаю солнышко</a:t>
            </a:r>
            <a:r>
              <a:rPr lang="ru-RU" sz="2400" i="1" dirty="0" smtClean="0"/>
              <a:t>).</a:t>
            </a:r>
          </a:p>
          <a:p>
            <a:pPr marL="0" indent="0" algn="ctr">
              <a:buNone/>
            </a:pPr>
            <a:endParaRPr lang="ru-RU" sz="2400" i="1" dirty="0"/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Расскажите ребенку что такое первоцветы. </a:t>
            </a:r>
            <a:r>
              <a:rPr lang="ru-RU" sz="2400" dirty="0" smtClean="0"/>
              <a:t>Первоцветы </a:t>
            </a:r>
            <a:r>
              <a:rPr lang="ru-RU" sz="2400" dirty="0"/>
              <a:t>– это цветы, которые первыми расцветают после зимы на лугах и в лесах. Это первые весенние цветы. Каждый удивителен своей красотой, а так же восхищает нас своим тонким ароматом. Но первоцветов с каждым годом становится все меньше и меньше, так как за зиму люди настолько скучают по первой зелени, что весной, увидев первые цветы, срывают их, не задумываясь о том, что на этом месте такой цветок может больше не вырасти. Большинство первоцветов занесены в Красную книгу.</a:t>
            </a:r>
            <a:endParaRPr lang="ru-RU" sz="24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9152" y="2295526"/>
            <a:ext cx="4240078" cy="315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7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890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+mn-lt"/>
              </a:rPr>
              <a:t>Слайды-загадки:</a:t>
            </a:r>
            <a:endParaRPr lang="ru-RU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1150" y="1085850"/>
            <a:ext cx="5962650" cy="520065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Видим цветики весны: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Беленькие, нежные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Первые</a:t>
            </a:r>
            <a:r>
              <a:rPr lang="ru-RU" dirty="0" smtClean="0"/>
              <a:t>... </a:t>
            </a:r>
            <a:r>
              <a:rPr lang="ru-RU" i="1" dirty="0" smtClean="0">
                <a:solidFill>
                  <a:schemeClr val="accent6"/>
                </a:solidFill>
              </a:rPr>
              <a:t>(Подснежники)</a:t>
            </a:r>
          </a:p>
          <a:p>
            <a:pPr marL="0" indent="0" algn="ctr">
              <a:buNone/>
            </a:pPr>
            <a:r>
              <a:rPr lang="ru-RU" sz="2300" i="1" dirty="0"/>
              <a:t>Этот удивительный цветок растет и развивается зимой под теплым снежным покрывалом, с началом весны появляется из-под снега его светло-зеленый стебелек с бутонами. В марте, когда на деревьях еще нет листьев, под яркими лучами солнца расцветают подснежники.</a:t>
            </a:r>
          </a:p>
          <a:p>
            <a:pPr marL="0" indent="0" algn="ctr">
              <a:buNone/>
            </a:pPr>
            <a:r>
              <a:rPr lang="ru-RU" sz="2300" i="1" dirty="0"/>
              <a:t>Немало легенд сложено о подснежнике. Говорят, что подснежники – это «</a:t>
            </a:r>
            <a:r>
              <a:rPr lang="ru-RU" sz="2300" i="1" dirty="0" err="1"/>
              <a:t>снегурочкины</a:t>
            </a:r>
            <a:r>
              <a:rPr lang="ru-RU" sz="2300" i="1" dirty="0"/>
              <a:t> слезы». Плакала Снегурочка, зиму провожая. Шла она по лесу печальная, и там, где </a:t>
            </a:r>
            <a:r>
              <a:rPr lang="ru-RU" sz="2300" i="1" dirty="0" err="1"/>
              <a:t>снегурочкины</a:t>
            </a:r>
            <a:r>
              <a:rPr lang="ru-RU" sz="2300" i="1" dirty="0"/>
              <a:t> слезы падали на землю, и вырастали подснежники.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03" y="971549"/>
            <a:ext cx="5001547" cy="498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46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1699" y="590550"/>
            <a:ext cx="5934075" cy="558641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2900" dirty="0"/>
              <a:t>Лишь головку к солнцу приподнял –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900" dirty="0"/>
              <a:t>Сам похож на солнышко он стал.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900" dirty="0"/>
              <a:t>Маленькие солнышки земли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900" dirty="0"/>
              <a:t>Мать – и – мачехой в народе нарекли</a:t>
            </a:r>
            <a:r>
              <a:rPr lang="ru-RU" sz="2900" dirty="0" smtClean="0"/>
              <a:t>.</a:t>
            </a:r>
          </a:p>
          <a:p>
            <a:pPr marL="0" indent="0" algn="ctr">
              <a:lnSpc>
                <a:spcPct val="120000"/>
              </a:lnSpc>
              <a:buNone/>
            </a:pPr>
            <a:endParaRPr lang="ru-RU" sz="3400" dirty="0" smtClean="0"/>
          </a:p>
          <a:p>
            <a:pPr marL="0" indent="0" algn="ctr">
              <a:buNone/>
            </a:pPr>
            <a:r>
              <a:rPr lang="ru-RU" i="1" dirty="0" smtClean="0"/>
              <a:t>У </a:t>
            </a:r>
            <a:r>
              <a:rPr lang="ru-RU" i="1" dirty="0"/>
              <a:t>него желтые лепестки, похожие на лучики солнца. Серединка тоже желтая, похожа на корзиночку. Пчелки очень любят собирать нектар цветов мать – и – мачехи. Дети, посмотрите внимательно на листочки. Нижняя сторона листочка мягкая, теплая и нежная, как ладошки вашей мамы. А верхняя сторона холодная и неприятная. Поэтому это растение называется мать – и – мачеха. Мать – и – мачеха – лекарственное растение. Листочки и цветы заваривают и пьют во время болезни. Поэтому к этим цветам нужно относиться очень бережно, полюбоваться и уйти.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" y="466726"/>
            <a:ext cx="5686425" cy="562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09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9429" y="594909"/>
            <a:ext cx="4382206" cy="171662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600" dirty="0">
                <a:latin typeface="+mn-lt"/>
              </a:rPr>
              <a:t>Под забором, у калитки,</a:t>
            </a:r>
            <a:r>
              <a:rPr lang="ru-RU" sz="2600" dirty="0" smtClean="0">
                <a:latin typeface="+mn-lt"/>
              </a:rPr>
              <a:t/>
            </a:r>
            <a:br>
              <a:rPr lang="ru-RU" sz="2600" dirty="0" smtClean="0">
                <a:latin typeface="+mn-lt"/>
              </a:rPr>
            </a:br>
            <a:r>
              <a:rPr lang="ru-RU" sz="2600" dirty="0">
                <a:latin typeface="+mn-lt"/>
              </a:rPr>
              <a:t>Вот, смотри и не дыши:</a:t>
            </a:r>
            <a:r>
              <a:rPr lang="ru-RU" sz="2600" dirty="0" smtClean="0">
                <a:latin typeface="+mn-lt"/>
              </a:rPr>
              <a:t/>
            </a:r>
            <a:br>
              <a:rPr lang="ru-RU" sz="2600" dirty="0" smtClean="0">
                <a:latin typeface="+mn-lt"/>
              </a:rPr>
            </a:br>
            <a:r>
              <a:rPr lang="ru-RU" sz="2600" dirty="0">
                <a:latin typeface="+mn-lt"/>
              </a:rPr>
              <a:t>Как горошины на нитке</a:t>
            </a:r>
            <a:r>
              <a:rPr lang="ru-RU" sz="2600" dirty="0" smtClean="0">
                <a:latin typeface="+mn-lt"/>
              </a:rPr>
              <a:t/>
            </a:r>
            <a:br>
              <a:rPr lang="ru-RU" sz="2600" dirty="0" smtClean="0">
                <a:latin typeface="+mn-lt"/>
              </a:rPr>
            </a:br>
            <a:r>
              <a:rPr lang="ru-RU" sz="2600" dirty="0">
                <a:latin typeface="+mn-lt"/>
              </a:rPr>
              <a:t>Беленькие</a:t>
            </a:r>
            <a:r>
              <a:rPr lang="ru-RU" sz="2600" i="1" dirty="0" smtClean="0">
                <a:latin typeface="+mn-lt"/>
              </a:rPr>
              <a:t>..</a:t>
            </a:r>
            <a:r>
              <a:rPr lang="ru-RU" sz="2600" i="1" dirty="0" smtClean="0">
                <a:solidFill>
                  <a:schemeClr val="accent6"/>
                </a:solidFill>
                <a:latin typeface="+mn-lt"/>
              </a:rPr>
              <a:t>(Ландыши)</a:t>
            </a:r>
            <a:endParaRPr lang="ru-RU" sz="2600" i="1" dirty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58" y="514943"/>
            <a:ext cx="6172200" cy="56294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9947" y="3040656"/>
            <a:ext cx="4902505" cy="2500829"/>
          </a:xfrm>
        </p:spPr>
        <p:txBody>
          <a:bodyPr>
            <a:noAutofit/>
          </a:bodyPr>
          <a:lstStyle/>
          <a:p>
            <a:r>
              <a:rPr lang="ru-RU" sz="2000" dirty="0"/>
              <a:t>Ландыш – лекарственное, декоративное растение. Запах ландыша настолько притягателен, что не может оставить равнодушным никого. Его применяют при изготовлении духов. А еще листья и цветы заготавливают в качестве лекарственного сырья. Все части растения, особенно его ягоды, ядовиты для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7829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20287" y="297455"/>
            <a:ext cx="5188947" cy="22874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600" b="1" dirty="0" smtClean="0">
                <a:latin typeface="+mn-lt"/>
              </a:rPr>
              <a:t/>
            </a:r>
            <a:br>
              <a:rPr lang="ru-RU" sz="2600" b="1" dirty="0" smtClean="0">
                <a:latin typeface="+mn-lt"/>
              </a:rPr>
            </a:br>
            <a:r>
              <a:rPr lang="ru-RU" sz="2600" b="1" dirty="0">
                <a:latin typeface="+mn-lt"/>
              </a:rPr>
              <a:t/>
            </a:r>
            <a:br>
              <a:rPr lang="ru-RU" sz="2600" b="1" dirty="0">
                <a:latin typeface="+mn-lt"/>
              </a:rPr>
            </a:br>
            <a:r>
              <a:rPr lang="ru-RU" sz="2600" b="1" dirty="0" smtClean="0">
                <a:latin typeface="+mn-lt"/>
              </a:rPr>
              <a:t/>
            </a:r>
            <a:br>
              <a:rPr lang="ru-RU" sz="2600" b="1" dirty="0" smtClean="0">
                <a:latin typeface="+mn-lt"/>
              </a:rPr>
            </a:br>
            <a:r>
              <a:rPr lang="ru-RU" sz="2600" b="1" dirty="0">
                <a:latin typeface="+mn-lt"/>
              </a:rPr>
              <a:t/>
            </a:r>
            <a:br>
              <a:rPr lang="ru-RU" sz="2600" b="1" dirty="0">
                <a:latin typeface="+mn-lt"/>
              </a:rPr>
            </a:br>
            <a:r>
              <a:rPr lang="ru-RU" sz="2600" b="1" dirty="0" smtClean="0">
                <a:latin typeface="+mn-lt"/>
              </a:rPr>
              <a:t>П</a:t>
            </a:r>
            <a:r>
              <a:rPr lang="ru-RU" sz="2600" dirty="0" smtClean="0">
                <a:latin typeface="+mn-lt"/>
              </a:rPr>
              <a:t>ервые </a:t>
            </a:r>
            <a:r>
              <a:rPr lang="ru-RU" sz="2600" dirty="0">
                <a:latin typeface="+mn-lt"/>
              </a:rPr>
              <a:t>цветочки,</a:t>
            </a:r>
            <a:br>
              <a:rPr lang="ru-RU" sz="2600" dirty="0">
                <a:latin typeface="+mn-lt"/>
              </a:rPr>
            </a:br>
            <a:r>
              <a:rPr lang="ru-RU" sz="2600" dirty="0">
                <a:latin typeface="+mn-lt"/>
              </a:rPr>
              <a:t>Выросли в </a:t>
            </a:r>
            <a:r>
              <a:rPr lang="ru-RU" sz="2600" dirty="0" err="1">
                <a:latin typeface="+mn-lt"/>
              </a:rPr>
              <a:t>садочке</a:t>
            </a:r>
            <a:r>
              <a:rPr lang="ru-RU" sz="2600" dirty="0">
                <a:latin typeface="+mn-lt"/>
              </a:rPr>
              <a:t/>
            </a:r>
            <a:br>
              <a:rPr lang="ru-RU" sz="2600" dirty="0">
                <a:latin typeface="+mn-lt"/>
              </a:rPr>
            </a:br>
            <a:r>
              <a:rPr lang="ru-RU" sz="2600" dirty="0">
                <a:latin typeface="+mn-lt"/>
              </a:rPr>
              <a:t>Белые и жёлтые,</a:t>
            </a:r>
            <a:br>
              <a:rPr lang="ru-RU" sz="2600" dirty="0">
                <a:latin typeface="+mn-lt"/>
              </a:rPr>
            </a:br>
            <a:r>
              <a:rPr lang="ru-RU" sz="2600" dirty="0">
                <a:latin typeface="+mn-lt"/>
              </a:rPr>
              <a:t>На голове с коронами</a:t>
            </a:r>
            <a:r>
              <a:rPr lang="ru-RU" sz="2600" dirty="0" smtClean="0">
                <a:latin typeface="+mn-lt"/>
              </a:rPr>
              <a:t>!</a:t>
            </a:r>
            <a:br>
              <a:rPr lang="ru-RU" sz="2600" dirty="0" smtClean="0">
                <a:latin typeface="+mn-lt"/>
              </a:rPr>
            </a:br>
            <a:r>
              <a:rPr lang="ru-RU" sz="2600" i="1" dirty="0" smtClean="0">
                <a:solidFill>
                  <a:schemeClr val="accent6"/>
                </a:solidFill>
                <a:latin typeface="+mn-lt"/>
              </a:rPr>
              <a:t>(Нарцисс)</a:t>
            </a:r>
            <a:r>
              <a:rPr lang="ru-RU" sz="2600" dirty="0" smtClean="0">
                <a:latin typeface="+mn-lt"/>
              </a:rPr>
              <a:t/>
            </a:r>
            <a:br>
              <a:rPr lang="ru-RU" sz="2600" dirty="0" smtClean="0">
                <a:latin typeface="+mn-lt"/>
              </a:rPr>
            </a:br>
            <a:r>
              <a:rPr lang="ru-RU" sz="2600" dirty="0">
                <a:latin typeface="+mn-lt"/>
              </a:rPr>
              <a:t/>
            </a:r>
            <a:br>
              <a:rPr lang="ru-RU" sz="2600" dirty="0">
                <a:latin typeface="+mn-lt"/>
              </a:rPr>
            </a:br>
            <a:r>
              <a:rPr lang="ru-RU" dirty="0"/>
              <a:t/>
            </a:r>
            <a:br>
              <a:rPr lang="ru-RU" dirty="0"/>
            </a:br>
            <a:endParaRPr lang="ru-RU" sz="2200" i="1" dirty="0">
              <a:latin typeface="+mn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40" y="631298"/>
            <a:ext cx="5002311" cy="5427979"/>
          </a:xfrm>
        </p:spPr>
      </p:pic>
      <p:sp>
        <p:nvSpPr>
          <p:cNvPr id="9" name="Прямоугольник 8"/>
          <p:cNvSpPr/>
          <p:nvPr/>
        </p:nvSpPr>
        <p:spPr>
          <a:xfrm>
            <a:off x="6720287" y="2673023"/>
            <a:ext cx="53101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Этим цветком восхищаются не только потому, что он очень красивый и изящный Главной причиной широкой известности этого растения, считают сложившийся про него еще в глубокой древности миф. Назвать кого-нибудь «нарциссом», как известно, все равно, что сказать: этот человек влюблен в самого себя.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5997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61812" y="690888"/>
            <a:ext cx="4831814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 палисадниках растут,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разноцветные,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Летом были бы они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незаметными,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весною так желанны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Нам </a:t>
            </a:r>
            <a:r>
              <a:rPr lang="ru-RU" dirty="0" smtClean="0"/>
              <a:t>нарциссы </a:t>
            </a:r>
            <a:r>
              <a:rPr lang="ru-RU" dirty="0"/>
              <a:t>и</a:t>
            </a:r>
            <a:r>
              <a:rPr lang="ru-RU" i="1" dirty="0" smtClean="0"/>
              <a:t>...</a:t>
            </a:r>
            <a:r>
              <a:rPr lang="ru-RU" i="1" dirty="0" smtClean="0">
                <a:solidFill>
                  <a:schemeClr val="accent6"/>
                </a:solidFill>
              </a:rPr>
              <a:t>(Тюльпаны)</a:t>
            </a:r>
            <a:endParaRPr lang="ru-RU" i="1" dirty="0">
              <a:solidFill>
                <a:schemeClr val="accent6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33" y="360804"/>
            <a:ext cx="4902965" cy="60399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687239" y="3474111"/>
            <a:ext cx="54202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</a:rPr>
              <a:t>Они бывают разных цветов, разной формы. Чтобы тюльпан расцвел весной, его луковицу нужно посадить в конце лета.</a:t>
            </a:r>
            <a:r>
              <a:rPr lang="ru-RU" sz="2000" dirty="0"/>
              <a:t> Родиной тюльпана является страна Голландия. В нашей стране их тоже очень много. Почти около каждого дома весной пестреют эти цветы.</a:t>
            </a:r>
          </a:p>
        </p:txBody>
      </p:sp>
    </p:spTree>
    <p:extLst>
      <p:ext uri="{BB962C8B-B14F-4D97-AF65-F5344CB8AC3E}">
        <p14:creationId xmlns:p14="http://schemas.microsoft.com/office/powerpoint/2010/main" val="400213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3682" y="486310"/>
            <a:ext cx="5030118" cy="132556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</a:rPr>
              <a:t>Горел в траве росистой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>Фонарик золотистый.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>Потом померк, потух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>И превратился в пух</a:t>
            </a:r>
            <a:r>
              <a:rPr lang="ru-RU" sz="2400" dirty="0" smtClean="0">
                <a:latin typeface="+mn-lt"/>
              </a:rPr>
              <a:t>. </a:t>
            </a:r>
            <a:r>
              <a:rPr lang="ru-RU" sz="2400" dirty="0" smtClean="0">
                <a:solidFill>
                  <a:schemeClr val="accent6"/>
                </a:solidFill>
                <a:latin typeface="+mn-lt"/>
              </a:rPr>
              <a:t>(Одуванчик)</a:t>
            </a:r>
            <a:endParaRPr lang="ru-RU" sz="24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3682" y="2225407"/>
            <a:ext cx="5508434" cy="3951556"/>
          </a:xfrm>
        </p:spPr>
        <p:txBody>
          <a:bodyPr>
            <a:normAutofit fontScale="85000" lnSpcReduction="20000"/>
          </a:bodyPr>
          <a:lstStyle/>
          <a:p>
            <a:pPr marL="0" indent="0" fontAlgn="base">
              <a:buNone/>
            </a:pPr>
            <a:r>
              <a:rPr lang="ru-RU" dirty="0"/>
              <a:t> </a:t>
            </a:r>
            <a:r>
              <a:rPr lang="ru-RU" dirty="0" smtClean="0"/>
              <a:t>Из </a:t>
            </a:r>
            <a:r>
              <a:rPr lang="ru-RU" dirty="0"/>
              <a:t>молодых листьев и стеблей одуванчика делают вкусный салат. А из цветков этого растения, оказывается можно приготовить варенье. Поджаренные корни одуванчика могут с успехом заменить кофе.</a:t>
            </a:r>
          </a:p>
          <a:p>
            <a:pPr marL="0" indent="0" fontAlgn="base">
              <a:buNone/>
            </a:pPr>
            <a:r>
              <a:rPr lang="ru-RU" dirty="0"/>
              <a:t>Используют одуванчик и в медицине. Причем используются и корни, и листья и сок растения. Препараты на основе одуванчика помогают от многих болезней и обладают, например, антивирусными, антиканцерогенными и противодиабетическими свойствами.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53" y="583894"/>
            <a:ext cx="6070294" cy="528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1069</Words>
  <Application>Microsoft Office PowerPoint</Application>
  <PresentationFormat>Широкоэкранный</PresentationFormat>
  <Paragraphs>68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PT Sans</vt:lpstr>
      <vt:lpstr>Тема Office</vt:lpstr>
      <vt:lpstr>Тема недели: «Цветы первоцветы»</vt:lpstr>
      <vt:lpstr>Прочитайте стихотворение-загадку:</vt:lpstr>
      <vt:lpstr>Презентация PowerPoint</vt:lpstr>
      <vt:lpstr>Слайды-загадки:</vt:lpstr>
      <vt:lpstr>Презентация PowerPoint</vt:lpstr>
      <vt:lpstr>Под забором, у калитки, Вот, смотри и не дыши: Как горошины на нитке Беленькие..(Ландыши)</vt:lpstr>
      <vt:lpstr>    Первые цветочки, Выросли в садочке Белые и жёлтые, На голове с коронами! (Нарцисс)   </vt:lpstr>
      <vt:lpstr>Презентация PowerPoint</vt:lpstr>
      <vt:lpstr>Горел в траве росистой Фонарик золотистый. Потом померк, потух И превратился в пух. (Одуванчик)</vt:lpstr>
      <vt:lpstr>Пальчиковая гимнастика «Цветы растут» </vt:lpstr>
      <vt:lpstr>Беседа «Береги первоцветы!» </vt:lpstr>
      <vt:lpstr>Презентация PowerPoint</vt:lpstr>
      <vt:lpstr>Предлагаю сделать вместе с детьми данную поделку в технике оригами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недели: «Цветы первоцветы»</dc:title>
  <dc:creator>Лапшин Андрей Дмитриевич</dc:creator>
  <cp:lastModifiedBy>Лапшин Андрей Дмитриевич</cp:lastModifiedBy>
  <cp:revision>18</cp:revision>
  <dcterms:created xsi:type="dcterms:W3CDTF">2020-04-07T20:34:40Z</dcterms:created>
  <dcterms:modified xsi:type="dcterms:W3CDTF">2020-04-08T11:48:51Z</dcterms:modified>
</cp:coreProperties>
</file>