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4"/>
  </p:notesMasterIdLst>
  <p:sldIdLst>
    <p:sldId id="257" r:id="rId2"/>
    <p:sldId id="277" r:id="rId3"/>
    <p:sldId id="278" r:id="rId4"/>
    <p:sldId id="270" r:id="rId5"/>
    <p:sldId id="275" r:id="rId6"/>
    <p:sldId id="274" r:id="rId7"/>
    <p:sldId id="271" r:id="rId8"/>
    <p:sldId id="272" r:id="rId9"/>
    <p:sldId id="260" r:id="rId10"/>
    <p:sldId id="265" r:id="rId11"/>
    <p:sldId id="264" r:id="rId12"/>
    <p:sldId id="276" r:id="rId13"/>
    <p:sldId id="285" r:id="rId14"/>
    <p:sldId id="279" r:id="rId15"/>
    <p:sldId id="280" r:id="rId16"/>
    <p:sldId id="281" r:id="rId17"/>
    <p:sldId id="286" r:id="rId18"/>
    <p:sldId id="282" r:id="rId19"/>
    <p:sldId id="287" r:id="rId20"/>
    <p:sldId id="283" r:id="rId21"/>
    <p:sldId id="288" r:id="rId22"/>
    <p:sldId id="284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0000FF"/>
    <a:srgbClr val="85DFFF"/>
    <a:srgbClr val="FFFF00"/>
    <a:srgbClr val="33CC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42" autoAdjust="0"/>
    <p:restoredTop sz="94660"/>
  </p:normalViewPr>
  <p:slideViewPr>
    <p:cSldViewPr>
      <p:cViewPr>
        <p:scale>
          <a:sx n="90" d="100"/>
          <a:sy n="90" d="100"/>
        </p:scale>
        <p:origin x="-816" y="2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46BBE9-7157-4B27-8D88-26BFEC68EBE9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627946-4899-4BDD-81A4-6396904172A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871191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627946-4899-4BDD-81A4-6396904172AE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971664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8C4FF4-6EE1-4A76-9B8F-B2F594D6C87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08.04.2020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4BD201-5F9C-4593-BEFD-74C971F0B55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08.04.2020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22E6F0-797A-404D-B2F0-96032D2C16E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7A3035-02C7-4538-A480-C6887B19F5A6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08.04.2020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18664C-3B03-4311-A452-8E87A1DF2E36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52DDE1-E9F2-4B50-AB95-1A36B28481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08.04.2020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011FA9-72D4-4D0D-AA04-5200C8F96D1C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08.04.2020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CBFCBB-F7D8-4AD9-B5F9-93687358CA6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8AA105-3B9A-485F-A7BD-B3B1C1BFF99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08.04.2020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217202-91A5-4841-8837-12B3422A9C1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003E727-7E97-4B76-A273-97C117DFD6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08.04.2020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F140D1-42AB-456C-B3EB-2E58162D29C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2FDA9A-A9AF-4522-BA4E-959710ABA8F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08.04.2020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1C31E6-6AC6-4E62-806B-D0CB1E8C626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08.04.2020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9E59BE0-226E-4980-AAF5-F1A9DF7C7AE8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08.04.2020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D8319C-EFFD-43A6-A723-9E31BBA50F6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194FB44-2B3A-4EA5-B708-4FEB9F41BBF1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08.04.2020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51498-F984-481A-8E8C-4DDFA9BC918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0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6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7.jpeg"/><Relationship Id="rId4" Type="http://schemas.openxmlformats.org/officeDocument/2006/relationships/image" Target="../media/image56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2.jpeg"/><Relationship Id="rId5" Type="http://schemas.openxmlformats.org/officeDocument/2006/relationships/image" Target="../media/image61.png"/><Relationship Id="rId4" Type="http://schemas.openxmlformats.org/officeDocument/2006/relationships/image" Target="../media/image60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6"/>
          <p:cNvGrpSpPr/>
          <p:nvPr/>
        </p:nvGrpSpPr>
        <p:grpSpPr>
          <a:xfrm>
            <a:off x="609600" y="1087663"/>
            <a:ext cx="7200800" cy="2465028"/>
            <a:chOff x="755392" y="1196516"/>
            <a:chExt cx="7165477" cy="3218514"/>
          </a:xfrm>
        </p:grpSpPr>
        <p:sp>
          <p:nvSpPr>
            <p:cNvPr id="3" name="Прямоугольник 2"/>
            <p:cNvSpPr/>
            <p:nvPr/>
          </p:nvSpPr>
          <p:spPr>
            <a:xfrm>
              <a:off x="755392" y="1196516"/>
              <a:ext cx="7165477" cy="229057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5400" b="1" i="1" dirty="0">
                  <a:solidFill>
                    <a:srgbClr val="7030A0"/>
                  </a:solidFill>
                  <a:latin typeface="Monotype Corsiva" pitchFamily="66" charset="0"/>
                  <a:ea typeface="+mj-ea"/>
                  <a:cs typeface="+mj-cs"/>
                </a:rPr>
                <a:t>«Мы </a:t>
              </a:r>
              <a:r>
                <a:rPr lang="ru-RU" sz="5400" b="1" i="1" dirty="0" smtClean="0">
                  <a:solidFill>
                    <a:srgbClr val="7030A0"/>
                  </a:solidFill>
                  <a:latin typeface="Monotype Corsiva" pitchFamily="66" charset="0"/>
                  <a:ea typeface="+mj-ea"/>
                  <a:cs typeface="+mj-cs"/>
                </a:rPr>
                <a:t>рядом, значит - мы </a:t>
              </a:r>
              <a:r>
                <a:rPr lang="ru-RU" sz="5400" b="1" i="1" dirty="0">
                  <a:solidFill>
                    <a:srgbClr val="7030A0"/>
                  </a:solidFill>
                  <a:latin typeface="Monotype Corsiva" pitchFamily="66" charset="0"/>
                  <a:ea typeface="+mj-ea"/>
                  <a:cs typeface="+mj-cs"/>
                </a:rPr>
                <a:t>вместе»</a:t>
              </a:r>
              <a:endParaRPr lang="ru-RU" sz="6000" b="1" dirty="0">
                <a:ln w="19050">
                  <a:solidFill>
                    <a:prstClr val="white"/>
                  </a:solidFill>
                  <a:prstDash val="solid"/>
                </a:ln>
                <a:solidFill>
                  <a:schemeClr val="accent1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  <a:cs typeface="Arial" charset="0"/>
              </a:endParaRPr>
            </a:p>
          </p:txBody>
        </p:sp>
        <p:sp>
          <p:nvSpPr>
            <p:cNvPr id="4" name="Прямоугольник 3"/>
            <p:cNvSpPr/>
            <p:nvPr/>
          </p:nvSpPr>
          <p:spPr>
            <a:xfrm>
              <a:off x="2156001" y="3932804"/>
              <a:ext cx="5084703" cy="48222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dirty="0">
                <a:solidFill>
                  <a:schemeClr val="accent1"/>
                </a:solidFill>
                <a:latin typeface="Arial" charset="0"/>
                <a:cs typeface="Arial" charset="0"/>
              </a:endParaRPr>
            </a:p>
          </p:txBody>
        </p:sp>
      </p:grpSp>
      <p:sp>
        <p:nvSpPr>
          <p:cNvPr id="5" name="Прямоугольник 4"/>
          <p:cNvSpPr/>
          <p:nvPr/>
        </p:nvSpPr>
        <p:spPr>
          <a:xfrm>
            <a:off x="2289542" y="438834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dirty="0" err="1">
                <a:solidFill>
                  <a:schemeClr val="accent4">
                    <a:lumMod val="75000"/>
                  </a:schemeClr>
                </a:solidFill>
              </a:rPr>
              <a:t>Чернцкое</a:t>
            </a:r>
            <a:r>
              <a:rPr lang="ru-RU" dirty="0">
                <a:solidFill>
                  <a:schemeClr val="accent4">
                    <a:lumMod val="75000"/>
                  </a:schemeClr>
                </a:solidFill>
              </a:rPr>
              <a:t>  муниципальное дошкольное образовательное учреждение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2743200"/>
            <a:ext cx="4683642" cy="35120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72386" y="533400"/>
            <a:ext cx="8229600" cy="1143000"/>
          </a:xfrm>
        </p:spPr>
        <p:txBody>
          <a:bodyPr/>
          <a:lstStyle/>
          <a:p>
            <a:r>
              <a:rPr lang="ru-RU" sz="3200" b="1" i="1" dirty="0" smtClean="0">
                <a:solidFill>
                  <a:srgbClr val="0070C0"/>
                </a:solidFill>
              </a:rPr>
              <a:t>Мастер-класс «Кукла- Травница», </a:t>
            </a:r>
            <a:br>
              <a:rPr lang="ru-RU" sz="3200" b="1" i="1" dirty="0" smtClean="0">
                <a:solidFill>
                  <a:srgbClr val="0070C0"/>
                </a:solidFill>
              </a:rPr>
            </a:br>
            <a:r>
              <a:rPr lang="ru-RU" sz="3200" b="1" i="1" dirty="0" smtClean="0">
                <a:solidFill>
                  <a:srgbClr val="0070C0"/>
                </a:solidFill>
              </a:rPr>
              <a:t>«Кукла-</a:t>
            </a:r>
            <a:r>
              <a:rPr lang="ru-RU" sz="3200" b="1" i="1" dirty="0" err="1" smtClean="0">
                <a:solidFill>
                  <a:srgbClr val="0070C0"/>
                </a:solidFill>
              </a:rPr>
              <a:t>Успешница</a:t>
            </a:r>
            <a:r>
              <a:rPr lang="ru-RU" sz="3200" b="1" i="1" dirty="0" smtClean="0">
                <a:solidFill>
                  <a:srgbClr val="0070C0"/>
                </a:solidFill>
              </a:rPr>
              <a:t>».</a:t>
            </a:r>
            <a:endParaRPr lang="ru-RU" sz="3200" b="1" i="1" dirty="0">
              <a:solidFill>
                <a:srgbClr val="0070C0"/>
              </a:solidFill>
            </a:endParaRPr>
          </a:p>
        </p:txBody>
      </p:sp>
      <p:pic>
        <p:nvPicPr>
          <p:cNvPr id="3074" name="Picture 2" descr="https://portal.iv-edu.ru/dep/mouoshuyarn/chernci_mbdou/DocLib/%D0%BE%D1%82%D0%BA%D1%80%D1%8B%D1%82%D0%BE%D0%B5%20%D0%B7%D0%B0%D0%BD%D1%8F%D1%82%D0%B8%D0%B5,%20%D1%81%D0%BE%D0%B1%D1%80%D0%B0%D0%BD%D0%B8%D0%B5,%20%D0%BC%D0%B0%D1%81%D1%82%D0%B5%D1%80%20%D0%BA%D0%BB%D0%B0%D1%81%D1%81/%D0%BC%D0%B0%D1%81%D1%82%D0%B5%D1%80%20%D0%BA%D0%BB%D0%B0%D1%81%D1%81%20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1562986"/>
            <a:ext cx="4267200" cy="218122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562987"/>
            <a:ext cx="3886200" cy="21859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3886200"/>
            <a:ext cx="4267200" cy="24003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460" y="3886200"/>
            <a:ext cx="4267200" cy="24003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2655103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portal.iv-edu.ru/dep/mouoshuyarn/chernci_mbdou/DocLib/%D0%BE%D1%82%D0%BA%D1%80%D1%8B%D1%82%D0%BE%D0%B5%20%D0%B7%D0%B0%D0%BD%D1%8F%D1%82%D0%B8%D0%B5,%20%D1%81%D0%BE%D0%B1%D1%80%D0%B0%D0%BD%D0%B8%D0%B5,%20%D0%BC%D0%B0%D1%81%D1%82%D0%B5%D1%80%20%D0%BA%D0%BB%D0%B0%D1%81%D1%81/%D0%BC%D0%B0%D1%81%D1%82%D0%B5%D1%80%20%D0%BA%D0%BB%D0%B0%D1%81%D1%81%20%D0%A1%D1%83%D1%88%D0%B8%D0%BD%D0%B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474" y="1752600"/>
            <a:ext cx="2714625" cy="340042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1017478"/>
            <a:ext cx="5027649" cy="282805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0516" y="4038600"/>
            <a:ext cx="4267200" cy="24003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i="1" dirty="0" smtClean="0">
                <a:solidFill>
                  <a:srgbClr val="FF0000"/>
                </a:solidFill>
              </a:rPr>
              <a:t>Мастер-класс рисунок одного дня «Одуванчики»</a:t>
            </a:r>
            <a:endParaRPr lang="ru-RU" sz="2800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262804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599" y="2019594"/>
            <a:ext cx="1700213" cy="30226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9144" y="1892594"/>
            <a:ext cx="1843087" cy="32766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Открытые занятия совместно с родителями</a:t>
            </a:r>
            <a:endParaRPr lang="ru-RU" sz="3600" b="1" dirty="0">
              <a:solidFill>
                <a:srgbClr val="C00000"/>
              </a:solidFill>
            </a:endParaRPr>
          </a:p>
        </p:txBody>
      </p:sp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8907" y="1524000"/>
            <a:ext cx="4155362" cy="233739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 descr="https://images.assetsdelivery.com/compings_v2/solgas/solgas1208/solgas120800003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3916325"/>
            <a:ext cx="1981200" cy="199449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608219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/>
          <a:lstStyle/>
          <a:p>
            <a:r>
              <a:rPr lang="ru-RU" sz="3600" dirty="0" smtClean="0">
                <a:solidFill>
                  <a:srgbClr val="0000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Группа «</a:t>
            </a:r>
            <a:r>
              <a:rPr lang="ru-RU" sz="3600" dirty="0" err="1" smtClean="0">
                <a:solidFill>
                  <a:srgbClr val="0000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Подготовишки</a:t>
            </a:r>
            <a:r>
              <a:rPr lang="ru-RU" sz="3600" dirty="0" smtClean="0">
                <a:solidFill>
                  <a:srgbClr val="0000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» в </a:t>
            </a:r>
            <a:r>
              <a:rPr lang="en-US" sz="3600" dirty="0" err="1" smtClean="0">
                <a:solidFill>
                  <a:srgbClr val="0000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WhatsApp</a:t>
            </a:r>
            <a:endParaRPr lang="ru-RU" sz="3600" dirty="0">
              <a:solidFill>
                <a:srgbClr val="0000FF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685" y="1933353"/>
            <a:ext cx="2562225" cy="42672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1905000"/>
            <a:ext cx="2562225" cy="426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3910" y="1282996"/>
            <a:ext cx="2562225" cy="42672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527407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00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Социум </a:t>
            </a:r>
            <a:endParaRPr lang="ru-RU" dirty="0">
              <a:solidFill>
                <a:srgbClr val="0000FF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3429000" y="3276600"/>
            <a:ext cx="2057400" cy="1600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Ребенок, педагоги,</a:t>
            </a:r>
          </a:p>
          <a:p>
            <a:pPr algn="ctr"/>
            <a:r>
              <a:rPr lang="ru-RU" dirty="0" smtClean="0"/>
              <a:t>родители</a:t>
            </a:r>
            <a:endParaRPr lang="ru-RU" dirty="0"/>
          </a:p>
        </p:txBody>
      </p:sp>
      <p:sp>
        <p:nvSpPr>
          <p:cNvPr id="5" name="Овал 4"/>
          <p:cNvSpPr/>
          <p:nvPr/>
        </p:nvSpPr>
        <p:spPr>
          <a:xfrm>
            <a:off x="1366284" y="4693387"/>
            <a:ext cx="2057400" cy="1600200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школа</a:t>
            </a:r>
            <a:endParaRPr lang="ru-RU" dirty="0"/>
          </a:p>
        </p:txBody>
      </p:sp>
      <p:sp>
        <p:nvSpPr>
          <p:cNvPr id="6" name="Овал 5"/>
          <p:cNvSpPr/>
          <p:nvPr/>
        </p:nvSpPr>
        <p:spPr>
          <a:xfrm>
            <a:off x="5714114" y="4372639"/>
            <a:ext cx="2590800" cy="19812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Администрация Введенского сельского поселения</a:t>
            </a:r>
            <a:endParaRPr lang="ru-RU" dirty="0"/>
          </a:p>
        </p:txBody>
      </p:sp>
      <p:sp>
        <p:nvSpPr>
          <p:cNvPr id="7" name="Овал 6"/>
          <p:cNvSpPr/>
          <p:nvPr/>
        </p:nvSpPr>
        <p:spPr>
          <a:xfrm>
            <a:off x="762000" y="1778295"/>
            <a:ext cx="2057400" cy="1600200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библиотека</a:t>
            </a:r>
            <a:endParaRPr lang="ru-RU" dirty="0"/>
          </a:p>
        </p:txBody>
      </p:sp>
      <p:sp>
        <p:nvSpPr>
          <p:cNvPr id="8" name="Овал 7"/>
          <p:cNvSpPr/>
          <p:nvPr/>
        </p:nvSpPr>
        <p:spPr>
          <a:xfrm>
            <a:off x="6096000" y="1792472"/>
            <a:ext cx="2057400" cy="1600200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/>
              <a:t>Николо-Шартомский</a:t>
            </a:r>
            <a:r>
              <a:rPr lang="ru-RU" dirty="0" smtClean="0"/>
              <a:t> монастырь</a:t>
            </a:r>
            <a:endParaRPr lang="ru-RU" dirty="0"/>
          </a:p>
        </p:txBody>
      </p:sp>
      <p:sp>
        <p:nvSpPr>
          <p:cNvPr id="9" name="Овал 8"/>
          <p:cNvSpPr/>
          <p:nvPr/>
        </p:nvSpPr>
        <p:spPr>
          <a:xfrm>
            <a:off x="3429000" y="1143000"/>
            <a:ext cx="2057400" cy="1600200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Жители села </a:t>
            </a:r>
            <a:r>
              <a:rPr lang="ru-RU" dirty="0" err="1" smtClean="0"/>
              <a:t>Чернцы</a:t>
            </a:r>
            <a:endParaRPr lang="ru-RU" dirty="0"/>
          </a:p>
        </p:txBody>
      </p:sp>
      <p:cxnSp>
        <p:nvCxnSpPr>
          <p:cNvPr id="13" name="Прямая со стрелкой 12"/>
          <p:cNvCxnSpPr>
            <a:endCxn id="7" idx="5"/>
          </p:cNvCxnSpPr>
          <p:nvPr/>
        </p:nvCxnSpPr>
        <p:spPr>
          <a:xfrm flipH="1" flipV="1">
            <a:off x="2518101" y="3144151"/>
            <a:ext cx="910899" cy="589649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>
            <a:stCxn id="3" idx="0"/>
            <a:endCxn id="9" idx="4"/>
          </p:cNvCxnSpPr>
          <p:nvPr/>
        </p:nvCxnSpPr>
        <p:spPr>
          <a:xfrm flipV="1">
            <a:off x="4457700" y="2743200"/>
            <a:ext cx="0" cy="5334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>
            <a:endCxn id="8" idx="3"/>
          </p:cNvCxnSpPr>
          <p:nvPr/>
        </p:nvCxnSpPr>
        <p:spPr>
          <a:xfrm flipV="1">
            <a:off x="5486400" y="3158328"/>
            <a:ext cx="910899" cy="57547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>
            <a:stCxn id="3" idx="5"/>
          </p:cNvCxnSpPr>
          <p:nvPr/>
        </p:nvCxnSpPr>
        <p:spPr>
          <a:xfrm>
            <a:off x="5185101" y="4642456"/>
            <a:ext cx="682299" cy="23434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>
            <a:stCxn id="3" idx="3"/>
            <a:endCxn id="5" idx="7"/>
          </p:cNvCxnSpPr>
          <p:nvPr/>
        </p:nvCxnSpPr>
        <p:spPr>
          <a:xfrm flipH="1">
            <a:off x="3122385" y="4642456"/>
            <a:ext cx="607914" cy="285275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1442347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 smtClean="0">
                <a:solidFill>
                  <a:srgbClr val="0000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Митинг, посвященный празднованию Дня Победы.</a:t>
            </a:r>
            <a:endParaRPr lang="ru-RU" sz="4000" dirty="0">
              <a:solidFill>
                <a:srgbClr val="0000FF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1026" name="Picture 2" descr="C:\Users\пользователь\Desktop\мо\DSCN107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600200"/>
            <a:ext cx="4267200" cy="32004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5026" y="3581400"/>
            <a:ext cx="3581400" cy="26860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 descr="https://sun9-34.userapi.com/c846120/v846120412/1f99b6/lujZtI1QU5U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5726" y="1599315"/>
            <a:ext cx="2539999" cy="1905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105457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dirty="0" smtClean="0">
                <a:solidFill>
                  <a:srgbClr val="0000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День села </a:t>
            </a:r>
            <a:r>
              <a:rPr lang="ru-RU" sz="3600" b="1" dirty="0" err="1" smtClean="0">
                <a:solidFill>
                  <a:srgbClr val="0000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Чернцы</a:t>
            </a:r>
            <a:r>
              <a:rPr lang="ru-RU" sz="3600" b="1" dirty="0" smtClean="0">
                <a:solidFill>
                  <a:srgbClr val="0000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br>
              <a:rPr lang="ru-RU" sz="3600" b="1" dirty="0" smtClean="0">
                <a:solidFill>
                  <a:srgbClr val="0000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ru-RU" sz="3600" b="1" dirty="0" smtClean="0">
                <a:solidFill>
                  <a:srgbClr val="0000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День защиты детей.</a:t>
            </a:r>
            <a:endParaRPr lang="ru-RU" sz="3600" b="1" dirty="0">
              <a:solidFill>
                <a:srgbClr val="0000FF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2050" name="Picture 2" descr="C:\Users\пользователь\Desktop\мо\20190601_12190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428750"/>
            <a:ext cx="4267200" cy="24003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пользователь\Desktop\мо\IMG-20190811-WA001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8712" y="2362200"/>
            <a:ext cx="4267200" cy="32004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пользователь\Desktop\мо\танец лялечка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4419600"/>
            <a:ext cx="4267200" cy="19240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18584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dirty="0" smtClean="0">
                <a:solidFill>
                  <a:srgbClr val="0000FF"/>
                </a:solidFill>
                <a:latin typeface="+mn-lt"/>
                <a:cs typeface="Aharoni" pitchFamily="2" charset="-79"/>
              </a:rPr>
              <a:t>Новогодняя ёлка Администрации Введенского сельского поселения </a:t>
            </a:r>
            <a:endParaRPr lang="ru-RU" sz="3600" b="1" dirty="0">
              <a:solidFill>
                <a:srgbClr val="0000FF"/>
              </a:solidFill>
              <a:latin typeface="+mn-lt"/>
              <a:cs typeface="Aharoni" pitchFamily="2" charset="-79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065" y="1371600"/>
            <a:ext cx="4267200" cy="31623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3124200"/>
            <a:ext cx="4267200" cy="31623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50118199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пользователь\Desktop\мо\DSCN114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636" y="1752600"/>
            <a:ext cx="4267200" cy="32004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479635" y="2967335"/>
            <a:ext cx="1847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endParaRPr lang="ru-RU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3836" y="3429000"/>
            <a:ext cx="4112964" cy="3048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873196" y="609600"/>
            <a:ext cx="7412607" cy="95410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Совместные мероприятия с Администрацией </a:t>
            </a:r>
          </a:p>
          <a:p>
            <a:pPr algn="ctr"/>
            <a:r>
              <a:rPr lang="ru-RU" sz="2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и детской библиотекой с. Дунилово</a:t>
            </a:r>
            <a:endParaRPr lang="ru-RU" sz="28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44651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пользователь\Downloads\20200110_101146 (1)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2621891"/>
            <a:ext cx="2743200" cy="36576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2381251"/>
            <a:ext cx="2948933" cy="393191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4" descr="https://zkan.com.ua/wp-content/uploads/a/images_38/samie_krasivie_hrami_i_monastiri_v_rossii_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5184" y="381000"/>
            <a:ext cx="3299380" cy="21336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030944" y="2381251"/>
            <a:ext cx="24384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1400" b="1" cap="all" dirty="0" err="1">
                <a:ln w="0"/>
                <a:gradFill flip="none">
                  <a:gsLst>
                    <a:gs pos="0">
                      <a:srgbClr val="4F81BD">
                        <a:tint val="75000"/>
                        <a:shade val="75000"/>
                        <a:satMod val="170000"/>
                      </a:srgbClr>
                    </a:gs>
                    <a:gs pos="49000">
                      <a:srgbClr val="4F81BD">
                        <a:tint val="88000"/>
                        <a:shade val="65000"/>
                        <a:satMod val="172000"/>
                      </a:srgbClr>
                    </a:gs>
                    <a:gs pos="50000">
                      <a:srgbClr val="4F81BD">
                        <a:shade val="65000"/>
                        <a:satMod val="130000"/>
                      </a:srgbClr>
                    </a:gs>
                    <a:gs pos="92000">
                      <a:srgbClr val="4F81BD">
                        <a:shade val="50000"/>
                        <a:satMod val="120000"/>
                      </a:srgbClr>
                    </a:gs>
                    <a:gs pos="100000">
                      <a:srgbClr val="4F81BD">
                        <a:shade val="48000"/>
                        <a:satMod val="120000"/>
                      </a:srgb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Н</a:t>
            </a:r>
            <a:r>
              <a:rPr lang="ru-RU" sz="1400" b="1" cap="all" dirty="0" err="1" smtClean="0">
                <a:ln w="0"/>
                <a:gradFill flip="none">
                  <a:gsLst>
                    <a:gs pos="0">
                      <a:srgbClr val="4F81BD">
                        <a:tint val="75000"/>
                        <a:shade val="75000"/>
                        <a:satMod val="170000"/>
                      </a:srgbClr>
                    </a:gs>
                    <a:gs pos="49000">
                      <a:srgbClr val="4F81BD">
                        <a:tint val="88000"/>
                        <a:shade val="65000"/>
                        <a:satMod val="172000"/>
                      </a:srgbClr>
                    </a:gs>
                    <a:gs pos="50000">
                      <a:srgbClr val="4F81BD">
                        <a:shade val="65000"/>
                        <a:satMod val="130000"/>
                      </a:srgbClr>
                    </a:gs>
                    <a:gs pos="92000">
                      <a:srgbClr val="4F81BD">
                        <a:shade val="50000"/>
                        <a:satMod val="120000"/>
                      </a:srgbClr>
                    </a:gs>
                    <a:gs pos="100000">
                      <a:srgbClr val="4F81BD">
                        <a:shade val="48000"/>
                        <a:satMod val="120000"/>
                      </a:srgb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иколо-Шартомский</a:t>
            </a:r>
            <a:r>
              <a:rPr lang="ru-RU" sz="1400" b="1" cap="all" dirty="0" smtClean="0">
                <a:ln w="0"/>
                <a:gradFill flip="none">
                  <a:gsLst>
                    <a:gs pos="0">
                      <a:srgbClr val="4F81BD">
                        <a:tint val="75000"/>
                        <a:shade val="75000"/>
                        <a:satMod val="170000"/>
                      </a:srgbClr>
                    </a:gs>
                    <a:gs pos="49000">
                      <a:srgbClr val="4F81BD">
                        <a:tint val="88000"/>
                        <a:shade val="65000"/>
                        <a:satMod val="172000"/>
                      </a:srgbClr>
                    </a:gs>
                    <a:gs pos="50000">
                      <a:srgbClr val="4F81BD">
                        <a:shade val="65000"/>
                        <a:satMod val="130000"/>
                      </a:srgbClr>
                    </a:gs>
                    <a:gs pos="92000">
                      <a:srgbClr val="4F81BD">
                        <a:shade val="50000"/>
                        <a:satMod val="120000"/>
                      </a:srgbClr>
                    </a:gs>
                    <a:gs pos="100000">
                      <a:srgbClr val="4F81BD">
                        <a:shade val="48000"/>
                        <a:satMod val="120000"/>
                      </a:srgb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мужской монастырь</a:t>
            </a:r>
            <a:endParaRPr lang="ru-RU" sz="1400" b="1" cap="all" dirty="0">
              <a:ln w="0"/>
              <a:gradFill flip="none">
                <a:gsLst>
                  <a:gs pos="0">
                    <a:srgbClr val="4F81BD">
                      <a:tint val="75000"/>
                      <a:shade val="75000"/>
                      <a:satMod val="170000"/>
                    </a:srgbClr>
                  </a:gs>
                  <a:gs pos="49000">
                    <a:srgbClr val="4F81BD">
                      <a:tint val="88000"/>
                      <a:shade val="65000"/>
                      <a:satMod val="172000"/>
                    </a:srgbClr>
                  </a:gs>
                  <a:gs pos="50000">
                    <a:srgbClr val="4F81BD">
                      <a:shade val="65000"/>
                      <a:satMod val="130000"/>
                    </a:srgbClr>
                  </a:gs>
                  <a:gs pos="92000">
                    <a:srgbClr val="4F81BD">
                      <a:shade val="50000"/>
                      <a:satMod val="120000"/>
                    </a:srgbClr>
                  </a:gs>
                  <a:gs pos="100000">
                    <a:srgbClr val="4F81BD">
                      <a:shade val="48000"/>
                      <a:satMod val="120000"/>
                    </a:srgb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926090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 idx="4294967295"/>
          </p:nvPr>
        </p:nvSpPr>
        <p:spPr>
          <a:xfrm>
            <a:off x="685800" y="1752600"/>
            <a:ext cx="7772400" cy="1470025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ru-RU" dirty="0" smtClean="0">
                <a:solidFill>
                  <a:srgbClr val="0070C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«Попытка воспитать детей без помощи и поддержки со стороны семьи подобно сбору листьев граблями в сильный ветер…»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err="1" smtClean="0">
                <a:solidFill>
                  <a:srgbClr val="0000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В.А.Сухомлинский</a:t>
            </a:r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77666104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День пожилого человека.</a:t>
            </a:r>
            <a:endParaRPr lang="ru-RU" dirty="0"/>
          </a:p>
        </p:txBody>
      </p:sp>
      <p:pic>
        <p:nvPicPr>
          <p:cNvPr id="4098" name="Picture 2" descr="C:\Users\пользователь\Desktop\мо\IMG_20150508_10162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524000"/>
            <a:ext cx="3810000" cy="28575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пользователь\Desktop\мо\IMG_20150508_10173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3269512"/>
            <a:ext cx="3429000" cy="3048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Картинки по запросу картинки бабушки и дети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7075" y="990600"/>
            <a:ext cx="1568449" cy="22168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Картинки по запросу картинки бабушки и дети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4569674"/>
            <a:ext cx="2619376" cy="17478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204308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00FF"/>
                </a:solidFill>
              </a:rPr>
              <a:t>Совместная работа школа-сад</a:t>
            </a:r>
            <a:endParaRPr lang="ru-RU" b="1" dirty="0">
              <a:solidFill>
                <a:srgbClr val="0000FF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1447800"/>
            <a:ext cx="3276600" cy="242819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1447800"/>
            <a:ext cx="3200400" cy="23717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3657600"/>
            <a:ext cx="3810000" cy="28575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2" name="Picture 6" descr="https://vikulovo72.ru/i/n/659/196659/196659_72c57b8e9175a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0" y="3962400"/>
            <a:ext cx="2131052" cy="175589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https://ptzgovorit.ru/sites/default/files/styles/700x400/public/original_nodes/shkola_7.jpg?itok=j68vEFp1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323" y="4525274"/>
            <a:ext cx="2036135" cy="112215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26531919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00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Вывод: </a:t>
            </a:r>
            <a:endParaRPr lang="ru-RU" b="1" dirty="0">
              <a:solidFill>
                <a:srgbClr val="0000FF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00FF"/>
                </a:solidFill>
              </a:rPr>
              <a:t>Положительное влияние на воспитание и образование личности ребенка</a:t>
            </a:r>
          </a:p>
          <a:p>
            <a:r>
              <a:rPr lang="ru-RU" dirty="0" smtClean="0">
                <a:solidFill>
                  <a:srgbClr val="0000FF"/>
                </a:solidFill>
              </a:rPr>
              <a:t>Социально-адаптированная творческая личность</a:t>
            </a:r>
          </a:p>
          <a:p>
            <a:r>
              <a:rPr lang="ru-RU" dirty="0" smtClean="0">
                <a:solidFill>
                  <a:srgbClr val="0000FF"/>
                </a:solidFill>
              </a:rPr>
              <a:t>Создана атмосфера взаимопонимания 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0000FF"/>
                </a:solidFill>
              </a:rPr>
              <a:t>и доверительных отношений</a:t>
            </a:r>
            <a:endParaRPr lang="ru-RU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55131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3152553" y="1368166"/>
            <a:ext cx="2286000" cy="17437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Ребёнок</a:t>
            </a:r>
            <a:endParaRPr lang="ru-RU" dirty="0"/>
          </a:p>
        </p:txBody>
      </p:sp>
      <p:sp>
        <p:nvSpPr>
          <p:cNvPr id="5" name="Овал 4"/>
          <p:cNvSpPr/>
          <p:nvPr/>
        </p:nvSpPr>
        <p:spPr>
          <a:xfrm>
            <a:off x="1135911" y="2741982"/>
            <a:ext cx="1981200" cy="1752600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Педагог</a:t>
            </a:r>
            <a:endParaRPr lang="ru-RU" dirty="0"/>
          </a:p>
        </p:txBody>
      </p:sp>
      <p:sp>
        <p:nvSpPr>
          <p:cNvPr id="6" name="Овал 5"/>
          <p:cNvSpPr/>
          <p:nvPr/>
        </p:nvSpPr>
        <p:spPr>
          <a:xfrm>
            <a:off x="3272169" y="3687283"/>
            <a:ext cx="2046767" cy="1779624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Родители</a:t>
            </a:r>
            <a:endParaRPr lang="ru-RU" dirty="0"/>
          </a:p>
        </p:txBody>
      </p:sp>
      <p:sp>
        <p:nvSpPr>
          <p:cNvPr id="7" name="Овал 6"/>
          <p:cNvSpPr/>
          <p:nvPr/>
        </p:nvSpPr>
        <p:spPr>
          <a:xfrm>
            <a:off x="5465134" y="2892831"/>
            <a:ext cx="1950188" cy="1624788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Социум</a:t>
            </a:r>
            <a:endParaRPr lang="ru-RU" dirty="0"/>
          </a:p>
        </p:txBody>
      </p:sp>
      <p:cxnSp>
        <p:nvCxnSpPr>
          <p:cNvPr id="9" name="Прямая со стрелкой 8"/>
          <p:cNvCxnSpPr/>
          <p:nvPr/>
        </p:nvCxnSpPr>
        <p:spPr>
          <a:xfrm flipH="1">
            <a:off x="2971800" y="2832967"/>
            <a:ext cx="457200" cy="3170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>
            <a:stCxn id="4" idx="4"/>
          </p:cNvCxnSpPr>
          <p:nvPr/>
        </p:nvCxnSpPr>
        <p:spPr>
          <a:xfrm>
            <a:off x="4295553" y="3111906"/>
            <a:ext cx="0" cy="5063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5100527" y="2832967"/>
            <a:ext cx="609600" cy="3170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11465120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15616" y="404664"/>
            <a:ext cx="7231467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Формы взаимодействия</a:t>
            </a:r>
          </a:p>
          <a:p>
            <a:pPr algn="ctr"/>
            <a:r>
              <a:rPr lang="ru-RU" sz="4400" b="1" spc="50" dirty="0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с семьей</a:t>
            </a:r>
            <a:endParaRPr lang="ru-RU" sz="4400" b="1" spc="50" dirty="0">
              <a:ln w="11430"/>
              <a:solidFill>
                <a:srgbClr val="0070C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33400" y="1764481"/>
            <a:ext cx="3384376" cy="1008112"/>
          </a:xfrm>
          <a:prstGeom prst="roundRect">
            <a:avLst/>
          </a:prstGeom>
          <a:solidFill>
            <a:srgbClr val="8064A2"/>
          </a:solidFill>
          <a:ln w="40000" cap="flat" cmpd="sng" algn="ctr">
            <a:solidFill>
              <a:srgbClr val="8064A2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itchFamily="66" charset="0"/>
                <a:ea typeface="+mn-ea"/>
                <a:cs typeface="+mn-cs"/>
              </a:rPr>
              <a:t>Групповые и общие родительские собрания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317019" y="1742067"/>
            <a:ext cx="3456384" cy="108012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Monotype Corsiva" pitchFamily="66" charset="0"/>
              </a:rPr>
              <a:t>Наглядная агитация</a:t>
            </a:r>
            <a:endParaRPr lang="ru-RU" sz="2800" dirty="0">
              <a:latin typeface="Monotype Corsiva" pitchFamily="66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36583" y="3124200"/>
            <a:ext cx="3312368" cy="1224136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FF0000"/>
                </a:solidFill>
                <a:latin typeface="Monotype Corsiva" pitchFamily="66" charset="0"/>
              </a:rPr>
              <a:t>Консультативная помощь специалистов</a:t>
            </a:r>
            <a:endParaRPr lang="ru-RU" sz="2400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857172" y="2921229"/>
            <a:ext cx="2304256" cy="10081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Monotype Corsiva" pitchFamily="66" charset="0"/>
              </a:rPr>
              <a:t>Выставки</a:t>
            </a:r>
            <a:endParaRPr lang="ru-RU" sz="2400" dirty="0">
              <a:solidFill>
                <a:schemeClr val="tx1"/>
              </a:solidFill>
              <a:latin typeface="Monotype Corsiva" pitchFamily="66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6172200" y="3581400"/>
            <a:ext cx="2627784" cy="1008112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Мастер-класс</a:t>
            </a:r>
            <a:endParaRPr lang="ru-RU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685800" y="4800600"/>
            <a:ext cx="3744416" cy="115212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7030A0"/>
                </a:solidFill>
                <a:latin typeface="Monotype Corsiva" pitchFamily="66" charset="0"/>
              </a:rPr>
              <a:t>Анкетирование, выпуск стенгазет</a:t>
            </a:r>
            <a:endParaRPr lang="ru-RU" sz="2800" dirty="0">
              <a:solidFill>
                <a:srgbClr val="7030A0"/>
              </a:solidFill>
              <a:latin typeface="Monotype Corsiva" pitchFamily="66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5105400" y="4800600"/>
            <a:ext cx="3384376" cy="1152128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002060"/>
                </a:solidFill>
                <a:latin typeface="Monotype Corsiva" pitchFamily="66" charset="0"/>
              </a:rPr>
              <a:t>Совместные праздники, развлечения и досуги</a:t>
            </a:r>
            <a:endParaRPr lang="ru-RU" sz="2400" dirty="0">
              <a:solidFill>
                <a:srgbClr val="002060"/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039974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4800" dirty="0" smtClean="0">
                <a:solidFill>
                  <a:srgbClr val="FF0000"/>
                </a:solidFill>
                <a:latin typeface="Monotype Corsiva" pitchFamily="66" charset="0"/>
              </a:rPr>
              <a:t>Стенгазеты, уголки   для родителей</a:t>
            </a:r>
            <a:endParaRPr lang="ru-RU" sz="4800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pic>
        <p:nvPicPr>
          <p:cNvPr id="3" name="Picture 4" descr="C:\Users\светлана\Desktop\HNKoCrjdtUo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55504" y="1081101"/>
            <a:ext cx="2516296" cy="3400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2" descr="C:\Users\светлана\Desktop\ISa0uFUazDk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14600" y="3276600"/>
            <a:ext cx="3888432" cy="28774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3" descr="C:\Users\светлана\Desktop\DfEU9AkRyCk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200002" y="990601"/>
            <a:ext cx="2650236" cy="3581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1022730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1371600" y="457200"/>
            <a:ext cx="6696744" cy="1440160"/>
          </a:xfrm>
          <a:prstGeom prst="rect">
            <a:avLst/>
          </a:prstGeom>
        </p:spPr>
        <p:txBody>
          <a:bodyPr>
            <a:norm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i="1" dirty="0" smtClean="0">
                <a:solidFill>
                  <a:srgbClr val="C00000"/>
                </a:solidFill>
              </a:rPr>
              <a:t>Наглядная информация, анкетирование</a:t>
            </a:r>
            <a:endParaRPr lang="ru-RU" i="1" dirty="0">
              <a:solidFill>
                <a:srgbClr val="C00000"/>
              </a:solidFill>
            </a:endParaRPr>
          </a:p>
        </p:txBody>
      </p:sp>
      <p:pic>
        <p:nvPicPr>
          <p:cNvPr id="3" name="Picture 2" descr="C:\Users\светлана\Desktop\g2j6W7nkUOM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57200" y="1860146"/>
            <a:ext cx="3467662" cy="25660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C:\Users\светлана\Desktop\Новая папка\alm6YjU0gGs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553200" y="1860146"/>
            <a:ext cx="2075656" cy="34023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C:\Users\светлана\Desktop\Новая папка\SGaoHGCHlfE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429000" y="3430772"/>
            <a:ext cx="3383896" cy="31683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13032104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91680" y="476672"/>
            <a:ext cx="5636478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i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Monotype Corsiva" pitchFamily="66" charset="0"/>
              </a:rPr>
              <a:t>Совместные праздники, </a:t>
            </a:r>
          </a:p>
          <a:p>
            <a:pPr algn="ctr"/>
            <a:r>
              <a:rPr lang="ru-RU" sz="3200" b="1" i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Monotype Corsiva" pitchFamily="66" charset="0"/>
              </a:rPr>
              <a:t>развлечения и досуги</a:t>
            </a:r>
            <a:endParaRPr lang="ru-RU" sz="3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3" name="Picture 8" descr="C:\Users\светлана\Desktop\4DDOIbK_lNA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509919" y="4687167"/>
            <a:ext cx="3145532" cy="17667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6" descr="C:\Users\светлана\Desktop\новый год ст гр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629400" y="1553890"/>
            <a:ext cx="1872208" cy="33283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4" descr="C:\Users\светлана\Desktop\день матери 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62464" y="4473620"/>
            <a:ext cx="3481079" cy="195810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9" descr="C:\Users\светлана\Desktop\3R6Tr77sAOc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09600" y="1604376"/>
            <a:ext cx="1564518" cy="27854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3" descr="C:\Users\светлана\Desktop\праздник воспитателей 3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554293" y="2128424"/>
            <a:ext cx="3528392" cy="21793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30913404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C:\Users\светлана\Desktop\Здоровье 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57200" y="1170801"/>
            <a:ext cx="2088232" cy="37124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585978" y="524470"/>
            <a:ext cx="797205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cap="all" spc="0" dirty="0" smtClean="0">
                <a:ln w="0"/>
                <a:solidFill>
                  <a:srgbClr val="7030A0"/>
                </a:solidFill>
                <a:effectLst>
                  <a:reflection blurRad="12700" stA="50000" endPos="50000" dist="5000" dir="5400000" sy="-100000" rotWithShape="0"/>
                </a:effectLst>
                <a:latin typeface="DejaVu Serif Condensed" panose="02060606050605020204" pitchFamily="18" charset="0"/>
                <a:ea typeface="DejaVu Serif Condensed" panose="02060606050605020204" pitchFamily="18" charset="0"/>
              </a:rPr>
              <a:t>Спортивные мероприятия</a:t>
            </a:r>
            <a:endParaRPr lang="ru-RU" sz="3600" b="1" cap="all" spc="0" dirty="0">
              <a:ln w="0"/>
              <a:solidFill>
                <a:srgbClr val="7030A0"/>
              </a:solidFill>
              <a:effectLst>
                <a:reflection blurRad="12700" stA="50000" endPos="50000" dist="5000" dir="5400000" sy="-100000" rotWithShape="0"/>
              </a:effectLst>
              <a:latin typeface="DejaVu Serif Condensed" panose="02060606050605020204" pitchFamily="18" charset="0"/>
              <a:ea typeface="DejaVu Serif Condensed" panose="02060606050605020204" pitchFamily="18" charset="0"/>
            </a:endParaRPr>
          </a:p>
        </p:txBody>
      </p:sp>
      <p:pic>
        <p:nvPicPr>
          <p:cNvPr id="4" name="Picture 2" descr="C:\Users\светлана\Desktop\Здоровье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85978" y="4149080"/>
            <a:ext cx="4003767" cy="22521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3" descr="C:\Users\светлана\Desktop\Здоровье 3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452041" y="1352470"/>
            <a:ext cx="4101159" cy="23069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5" descr="C:\Users\светлана\Desktop\fnUMIQYwpJg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553200" y="1164391"/>
            <a:ext cx="1676400" cy="29846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6" descr="C:\Users\светлана\Desktop\tqkXi__9jH4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648200" y="4113266"/>
            <a:ext cx="4016679" cy="22560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12996191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 bwMode="auto">
          <a:xfrm>
            <a:off x="1109128" y="1905555"/>
            <a:ext cx="695215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000" dirty="0">
              <a:solidFill>
                <a:schemeClr val="accent1"/>
              </a:solidFill>
              <a:latin typeface="Arial" charset="0"/>
              <a:cs typeface="Arial" charset="0"/>
            </a:endParaRPr>
          </a:p>
        </p:txBody>
      </p:sp>
      <p:pic>
        <p:nvPicPr>
          <p:cNvPr id="1026" name="Picture 2" descr="https://portal.iv-edu.ru/dep/mouoshuyarn/chernci_mbdou/DocLib/%D0%BE%D1%82%D0%BA%D1%80%D1%8B%D1%82%D0%BE%D0%B5%20%D0%B7%D0%B0%D0%BD%D1%8F%D1%82%D0%B8%D0%B5,%20%D1%81%D0%BE%D0%B1%D1%80%D0%B0%D0%BD%D0%B8%D0%B5,%20%D0%BC%D0%B0%D1%81%D1%82%D0%B5%D1%80%20%D0%BA%D0%BB%D0%B0%D1%81%D1%81/%D0%BC%D0%B0%D1%81%D1%82%D0%B5%D1%80%20%D0%BA%D0%BB%D0%B0%D1%81%D1%81%20%D0%9A%D1%80%D0%B0%D0%B9%D0%BA%D0%B8%D0%BD%D0%B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371" y="1348862"/>
            <a:ext cx="4267200" cy="240030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portal.iv-edu.ru/dep/mouoshuyarn/chernci_mbdou/DocLib/%D0%BE%D1%82%D0%BA%D1%80%D1%8B%D1%82%D0%BE%D0%B5%20%D0%B7%D0%B0%D0%BD%D1%8F%D1%82%D0%B8%D0%B5,%20%D1%81%D0%BE%D0%B1%D1%80%D0%B0%D0%BD%D0%B8%D0%B5,%20%D0%BC%D0%B0%D1%81%D1%82%D0%B5%D1%80%20%D0%BA%D0%BB%D0%B0%D1%81%D1%81/%D0%BC%D0%B0%D1%81%D1%82%D0%B5%D1%80%20%D0%BA%D0%BB%D0%B0%D1%81%D1%81%20%D0%9A%D1%80%D0%B0%D0%B9%D0%BA%D0%B8%D0%BD%D0%B0%20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0" y="3810000"/>
            <a:ext cx="4267200" cy="240030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1627" y="381000"/>
            <a:ext cx="8229600" cy="1143000"/>
          </a:xfrm>
        </p:spPr>
        <p:txBody>
          <a:bodyPr/>
          <a:lstStyle/>
          <a:p>
            <a:r>
              <a:rPr lang="ru-RU" sz="2800" b="1" i="1" dirty="0" smtClean="0">
                <a:solidFill>
                  <a:srgbClr val="FF0000"/>
                </a:solidFill>
              </a:rPr>
              <a:t>Мастер-класс для родителей по изготовлению  экологической игрушки «</a:t>
            </a:r>
            <a:r>
              <a:rPr lang="ru-RU" sz="2800" b="1" i="1" dirty="0" err="1" smtClean="0">
                <a:solidFill>
                  <a:srgbClr val="FF0000"/>
                </a:solidFill>
              </a:rPr>
              <a:t>Травянчик</a:t>
            </a:r>
            <a:r>
              <a:rPr lang="ru-RU" sz="2800" b="1" i="1" dirty="0" smtClean="0">
                <a:solidFill>
                  <a:srgbClr val="FF0000"/>
                </a:solidFill>
              </a:rPr>
              <a:t>»</a:t>
            </a:r>
            <a:endParaRPr lang="ru-RU" sz="2800" b="1" i="1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873254" y="1447800"/>
            <a:ext cx="388797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98965" y="3962400"/>
            <a:ext cx="343963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</p:txBody>
      </p:sp>
      <p:pic>
        <p:nvPicPr>
          <p:cNvPr id="8" name="Picture 9" descr="C:\Users\светлана\Desktop\i (2)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040553" y="1231697"/>
            <a:ext cx="3553373" cy="26346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0" name="Picture 2" descr="C:\Users\пользователь\Downloads\IMG_20200114_161643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220" y="3866327"/>
            <a:ext cx="3237329" cy="240030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Другая 16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4F81BD"/>
      </a:hlink>
      <a:folHlink>
        <a:srgbClr val="4F81BD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544</TotalTime>
  <Words>188</Words>
  <Application>Microsoft Office PowerPoint</Application>
  <PresentationFormat>Экран (4:3)</PresentationFormat>
  <Paragraphs>48</Paragraphs>
  <Slides>22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1_Тема Office</vt:lpstr>
      <vt:lpstr>Слайд 1</vt:lpstr>
      <vt:lpstr>«Попытка воспитать детей без помощи и поддержки со стороны семьи подобно сбору листьев граблями в сильный ветер…»  В.А.Сухомлинский </vt:lpstr>
      <vt:lpstr>Слайд 3</vt:lpstr>
      <vt:lpstr>Слайд 4</vt:lpstr>
      <vt:lpstr>Слайд 5</vt:lpstr>
      <vt:lpstr>Слайд 6</vt:lpstr>
      <vt:lpstr>Слайд 7</vt:lpstr>
      <vt:lpstr>Слайд 8</vt:lpstr>
      <vt:lpstr>Мастер-класс для родителей по изготовлению  экологической игрушки «Травянчик»</vt:lpstr>
      <vt:lpstr>Мастер-класс «Кукла- Травница»,  «Кукла-Успешница».</vt:lpstr>
      <vt:lpstr>Мастер-класс рисунок одного дня «Одуванчики»</vt:lpstr>
      <vt:lpstr>Открытые занятия совместно с родителями</vt:lpstr>
      <vt:lpstr>Группа «Подготовишки» в WhatsApp</vt:lpstr>
      <vt:lpstr>Социум </vt:lpstr>
      <vt:lpstr>Митинг, посвященный празднованию Дня Победы.</vt:lpstr>
      <vt:lpstr>День села Чернцы,  День защиты детей.</vt:lpstr>
      <vt:lpstr>Новогодняя ёлка Администрации Введенского сельского поселения </vt:lpstr>
      <vt:lpstr>Слайд 18</vt:lpstr>
      <vt:lpstr>Слайд 19</vt:lpstr>
      <vt:lpstr>День пожилого человека.</vt:lpstr>
      <vt:lpstr>Совместная работа школа-сад</vt:lpstr>
      <vt:lpstr>Вывод: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Шаблон презентации</dc:title>
  <dc:creator>Шаблон Фокиной Л. П.</dc:creator>
  <cp:lastModifiedBy>светлана</cp:lastModifiedBy>
  <cp:revision>64</cp:revision>
  <dcterms:created xsi:type="dcterms:W3CDTF">2014-07-06T18:18:01Z</dcterms:created>
  <dcterms:modified xsi:type="dcterms:W3CDTF">2020-04-08T14:25:00Z</dcterms:modified>
</cp:coreProperties>
</file>