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Override PartName="/ppt/diagrams/quickStyle1.xml" ContentType="application/vnd.openxmlformats-officedocument.drawingml.diagramStyle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charts/chart1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bin" ContentType="application/vnd.openxmlformats-officedocument.oleObject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6" r:id="rId1"/>
  </p:sldMasterIdLst>
  <p:notesMasterIdLst>
    <p:notesMasterId r:id="rId21"/>
  </p:notesMasterIdLst>
  <p:sldIdLst>
    <p:sldId id="257" r:id="rId2"/>
    <p:sldId id="279" r:id="rId3"/>
    <p:sldId id="275" r:id="rId4"/>
    <p:sldId id="280" r:id="rId5"/>
    <p:sldId id="277" r:id="rId6"/>
    <p:sldId id="282" r:id="rId7"/>
    <p:sldId id="281" r:id="rId8"/>
    <p:sldId id="263" r:id="rId9"/>
    <p:sldId id="272" r:id="rId10"/>
    <p:sldId id="269" r:id="rId11"/>
    <p:sldId id="273" r:id="rId12"/>
    <p:sldId id="274" r:id="rId13"/>
    <p:sldId id="262" r:id="rId14"/>
    <p:sldId id="276" r:id="rId15"/>
    <p:sldId id="283" r:id="rId16"/>
    <p:sldId id="284" r:id="rId17"/>
    <p:sldId id="267" r:id="rId18"/>
    <p:sldId id="278" r:id="rId19"/>
    <p:sldId id="268" r:id="rId2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923" autoAdjust="0"/>
    <p:restoredTop sz="94660" autoAdjust="0"/>
  </p:normalViewPr>
  <p:slideViewPr>
    <p:cSldViewPr>
      <p:cViewPr varScale="1">
        <p:scale>
          <a:sx n="84" d="100"/>
          <a:sy n="84" d="100"/>
        </p:scale>
        <p:origin x="-153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2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10"/>
  <c:chart>
    <c:autoTitleDeleted val="1"/>
    <c:plotArea>
      <c:layout>
        <c:manualLayout>
          <c:layoutTarget val="inner"/>
          <c:xMode val="edge"/>
          <c:yMode val="edge"/>
          <c:x val="0.11382224280788469"/>
          <c:y val="1.311728395061728E-2"/>
          <c:w val="0.5106209150326797"/>
          <c:h val="0.96450617283950613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%</c:v>
                </c:pt>
              </c:strCache>
            </c:strRef>
          </c:tx>
          <c:dLbls>
            <c:dLbl>
              <c:idx val="0"/>
              <c:layout>
                <c:manualLayout>
                  <c:x val="-0.21853031238742235"/>
                  <c:y val="-5.3675689002600065E-2"/>
                </c:manualLayout>
              </c:layout>
              <c:showVal val="1"/>
            </c:dLbl>
            <c:dLbl>
              <c:idx val="1"/>
              <c:layout>
                <c:manualLayout>
                  <c:x val="3.6236169008285836E-2"/>
                  <c:y val="-1.5397103139885333E-2"/>
                </c:manualLayout>
              </c:layout>
              <c:showVal val="1"/>
            </c:dLbl>
            <c:dLbl>
              <c:idx val="2"/>
              <c:layout>
                <c:manualLayout>
                  <c:x val="-2.1572744583397755E-2"/>
                  <c:y val="3.7808641975308692E-2"/>
                </c:manualLayout>
              </c:layout>
              <c:showVal val="1"/>
            </c:dLbl>
            <c:dLbl>
              <c:idx val="3"/>
              <c:layout>
                <c:manualLayout>
                  <c:x val="-2.6222273686377622E-3"/>
                  <c:y val="3.4722222222222245E-2"/>
                </c:manualLayout>
              </c:layout>
              <c:showVal val="1"/>
            </c:dLbl>
            <c:showVal val="1"/>
            <c:showLeaderLines val="1"/>
          </c:dLbls>
          <c:cat>
            <c:strRef>
              <c:f>Лист1!$A$2:$A$5</c:f>
              <c:strCache>
                <c:ptCount val="4"/>
                <c:pt idx="0">
                  <c:v>ТЭС</c:v>
                </c:pt>
                <c:pt idx="1">
                  <c:v>ГЭС</c:v>
                </c:pt>
                <c:pt idx="2">
                  <c:v>АЭС</c:v>
                </c:pt>
                <c:pt idx="3">
                  <c:v>Альтернативные источники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63.5</c:v>
                </c:pt>
                <c:pt idx="1">
                  <c:v>18</c:v>
                </c:pt>
                <c:pt idx="2">
                  <c:v>18</c:v>
                </c:pt>
                <c:pt idx="3">
                  <c:v>0.5</c:v>
                </c:pt>
              </c:numCache>
            </c:numRef>
          </c:val>
        </c:ser>
        <c:firstSliceAng val="0"/>
      </c:pieChart>
    </c:plotArea>
    <c:legend>
      <c:legendPos val="r"/>
      <c:layout>
        <c:manualLayout>
          <c:xMode val="edge"/>
          <c:yMode val="edge"/>
          <c:x val="0.66473611754413386"/>
          <c:y val="8.659764751628328E-2"/>
          <c:w val="0.29768218310946704"/>
          <c:h val="0.8391503839797807"/>
        </c:manualLayout>
      </c:layout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5_1">
  <dgm:title val=""/>
  <dgm:desc val=""/>
  <dgm:catLst>
    <dgm:cat type="accent5" pri="11100"/>
  </dgm:catLst>
  <dgm:styleLbl name="node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5">
        <a:alpha val="4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4F933E0-1A5A-48F5-884E-FC444D5896F4}" type="doc">
      <dgm:prSet loTypeId="urn:microsoft.com/office/officeart/2005/8/layout/process3" loCatId="process" qsTypeId="urn:microsoft.com/office/officeart/2005/8/quickstyle/3d3" qsCatId="3D" csTypeId="urn:microsoft.com/office/officeart/2005/8/colors/accent5_1" csCatId="accent5" phldr="1"/>
      <dgm:spPr/>
      <dgm:t>
        <a:bodyPr/>
        <a:lstStyle/>
        <a:p>
          <a:endParaRPr lang="ru-RU"/>
        </a:p>
      </dgm:t>
    </dgm:pt>
    <dgm:pt modelId="{8FC495E8-C132-4804-A3DF-045F945D2329}">
      <dgm:prSet phldrT="[Текст]" custT="1"/>
      <dgm:spPr>
        <a:solidFill>
          <a:srgbClr val="00FF99"/>
        </a:solidFill>
      </dgm:spPr>
      <dgm:t>
        <a:bodyPr/>
        <a:lstStyle/>
        <a:p>
          <a:pPr algn="ctr"/>
          <a:r>
            <a:rPr lang="ru-RU" sz="36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1990 г.</a:t>
          </a:r>
          <a:endParaRPr lang="ru-RU" sz="3600" b="1" dirty="0">
            <a:solidFill>
              <a:srgbClr val="C0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4F949600-1338-44CE-9007-C70950B8839B}" type="parTrans" cxnId="{274FD978-8333-4D3F-B65C-4CA7E8C20F33}">
      <dgm:prSet/>
      <dgm:spPr/>
      <dgm:t>
        <a:bodyPr/>
        <a:lstStyle/>
        <a:p>
          <a:endParaRPr lang="ru-RU"/>
        </a:p>
      </dgm:t>
    </dgm:pt>
    <dgm:pt modelId="{3C2288F2-F22F-41E7-A948-3C6B0D401ED9}" type="sibTrans" cxnId="{274FD978-8333-4D3F-B65C-4CA7E8C20F33}">
      <dgm:prSet/>
      <dgm:spPr/>
      <dgm:t>
        <a:bodyPr/>
        <a:lstStyle/>
        <a:p>
          <a:endParaRPr lang="ru-RU"/>
        </a:p>
      </dgm:t>
    </dgm:pt>
    <dgm:pt modelId="{10696486-EE4C-4438-BAEB-BB8EF5E96EEC}">
      <dgm:prSet phldrT="[Текст]"/>
      <dgm:spPr/>
      <dgm:t>
        <a:bodyPr/>
        <a:lstStyle/>
        <a:p>
          <a:r>
            <a:rPr kumimoji="0" lang="ru-RU" b="1" i="1" u="none" strike="noStrike" cap="none" normalizeH="0" baseline="0" dirty="0" smtClean="0">
              <a:ln/>
              <a:solidFill>
                <a:srgbClr val="0033CC"/>
              </a:solidFill>
              <a:effectLst/>
              <a:latin typeface="Times New Roman" pitchFamily="18" charset="0"/>
              <a:ea typeface="Times New Roman" pitchFamily="18" charset="0"/>
            </a:rPr>
            <a:t>11,6 трлн. кВт•ч</a:t>
          </a:r>
          <a:endParaRPr lang="ru-RU" b="1" dirty="0">
            <a:solidFill>
              <a:srgbClr val="0033CC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C5F40AED-5016-43BD-B5F8-007E992B757D}" type="parTrans" cxnId="{9B953D7B-AB72-4ABE-B56C-AF0E283DDA70}">
      <dgm:prSet/>
      <dgm:spPr/>
      <dgm:t>
        <a:bodyPr/>
        <a:lstStyle/>
        <a:p>
          <a:endParaRPr lang="ru-RU"/>
        </a:p>
      </dgm:t>
    </dgm:pt>
    <dgm:pt modelId="{FBE1596C-FAAB-4A68-9A65-43F3DB6954C8}" type="sibTrans" cxnId="{9B953D7B-AB72-4ABE-B56C-AF0E283DDA70}">
      <dgm:prSet/>
      <dgm:spPr/>
      <dgm:t>
        <a:bodyPr/>
        <a:lstStyle/>
        <a:p>
          <a:endParaRPr lang="ru-RU"/>
        </a:p>
      </dgm:t>
    </dgm:pt>
    <dgm:pt modelId="{EA997430-C25E-42F9-BBDE-D680694DDDEF}">
      <dgm:prSet phldrT="[Текст]" custT="1"/>
      <dgm:spPr>
        <a:solidFill>
          <a:srgbClr val="00FF99"/>
        </a:solidFill>
      </dgm:spPr>
      <dgm:t>
        <a:bodyPr/>
        <a:lstStyle/>
        <a:p>
          <a:pPr algn="ctr"/>
          <a:r>
            <a:rPr lang="ru-RU" sz="36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2000 г.</a:t>
          </a:r>
          <a:endParaRPr lang="ru-RU" sz="3600" b="1" dirty="0">
            <a:solidFill>
              <a:srgbClr val="C0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30B9B245-5EF2-4844-A43C-B7788DC3244A}" type="parTrans" cxnId="{52DD3F33-00C4-4464-BAB1-B1D43CED0EF7}">
      <dgm:prSet/>
      <dgm:spPr/>
      <dgm:t>
        <a:bodyPr/>
        <a:lstStyle/>
        <a:p>
          <a:endParaRPr lang="ru-RU"/>
        </a:p>
      </dgm:t>
    </dgm:pt>
    <dgm:pt modelId="{18FDB640-9B92-4213-8F99-5029608ED258}" type="sibTrans" cxnId="{52DD3F33-00C4-4464-BAB1-B1D43CED0EF7}">
      <dgm:prSet/>
      <dgm:spPr/>
      <dgm:t>
        <a:bodyPr/>
        <a:lstStyle/>
        <a:p>
          <a:endParaRPr lang="ru-RU"/>
        </a:p>
      </dgm:t>
    </dgm:pt>
    <dgm:pt modelId="{4149B2F1-9709-41ED-A764-C533E8B3364E}">
      <dgm:prSet phldrT="[Текст]"/>
      <dgm:spPr/>
      <dgm:t>
        <a:bodyPr/>
        <a:lstStyle/>
        <a:p>
          <a:r>
            <a:rPr kumimoji="0" lang="ru-RU" b="1" i="1" u="none" strike="noStrike" cap="none" normalizeH="0" baseline="0" dirty="0" smtClean="0">
              <a:ln/>
              <a:solidFill>
                <a:srgbClr val="0033CC"/>
              </a:solidFill>
              <a:effectLst/>
              <a:latin typeface="Times New Roman" pitchFamily="18" charset="0"/>
              <a:ea typeface="Times New Roman" pitchFamily="18" charset="0"/>
            </a:rPr>
            <a:t>16,4 трлн. кВт•ч </a:t>
          </a:r>
          <a:endParaRPr lang="ru-RU" b="1" dirty="0">
            <a:solidFill>
              <a:srgbClr val="0033CC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F13761BF-F657-47A5-8061-586ECB31406E}" type="parTrans" cxnId="{822F1A45-4A94-4077-A4A6-C06238CAC4C0}">
      <dgm:prSet/>
      <dgm:spPr/>
      <dgm:t>
        <a:bodyPr/>
        <a:lstStyle/>
        <a:p>
          <a:endParaRPr lang="ru-RU"/>
        </a:p>
      </dgm:t>
    </dgm:pt>
    <dgm:pt modelId="{C1C9AC1D-F55A-4716-ABD9-1EB0E3EE6489}" type="sibTrans" cxnId="{822F1A45-4A94-4077-A4A6-C06238CAC4C0}">
      <dgm:prSet/>
      <dgm:spPr/>
      <dgm:t>
        <a:bodyPr/>
        <a:lstStyle/>
        <a:p>
          <a:endParaRPr lang="ru-RU"/>
        </a:p>
      </dgm:t>
    </dgm:pt>
    <dgm:pt modelId="{2EF9D44C-F41F-4030-BF3C-A01166549C2F}" type="pres">
      <dgm:prSet presAssocID="{14F933E0-1A5A-48F5-884E-FC444D5896F4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86C9E21-31BF-4153-A8F9-CF3531C1A1A3}" type="pres">
      <dgm:prSet presAssocID="{8FC495E8-C132-4804-A3DF-045F945D2329}" presName="composite" presStyleCnt="0"/>
      <dgm:spPr/>
    </dgm:pt>
    <dgm:pt modelId="{7ECE7DF6-3D76-4BE3-81A8-72D03772410D}" type="pres">
      <dgm:prSet presAssocID="{8FC495E8-C132-4804-A3DF-045F945D2329}" presName="parTx" presStyleLbl="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91975DD-C541-42C4-8476-E43D8502B94B}" type="pres">
      <dgm:prSet presAssocID="{8FC495E8-C132-4804-A3DF-045F945D2329}" presName="parSh" presStyleLbl="node1" presStyleIdx="0" presStyleCnt="2" custScaleY="64991"/>
      <dgm:spPr/>
      <dgm:t>
        <a:bodyPr/>
        <a:lstStyle/>
        <a:p>
          <a:endParaRPr lang="ru-RU"/>
        </a:p>
      </dgm:t>
    </dgm:pt>
    <dgm:pt modelId="{6039B749-B59E-4CA9-BD50-A7BB88BA9B3D}" type="pres">
      <dgm:prSet presAssocID="{8FC495E8-C132-4804-A3DF-045F945D2329}" presName="desTx" presStyleLbl="fgAcc1" presStyleIdx="0" presStyleCnt="2" custScaleX="129736" custScaleY="40482" custLinFactNeighborX="2997" custLinFactNeighborY="156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D93A1AB-8A76-4935-AD1D-13268BD8BBC3}" type="pres">
      <dgm:prSet presAssocID="{3C2288F2-F22F-41E7-A948-3C6B0D401ED9}" presName="sibTrans" presStyleLbl="sibTrans2D1" presStyleIdx="0" presStyleCnt="1" custScaleX="131196" custScaleY="90035"/>
      <dgm:spPr/>
      <dgm:t>
        <a:bodyPr/>
        <a:lstStyle/>
        <a:p>
          <a:endParaRPr lang="ru-RU"/>
        </a:p>
      </dgm:t>
    </dgm:pt>
    <dgm:pt modelId="{37497E6A-8C11-4D02-A0F5-55798BD94404}" type="pres">
      <dgm:prSet presAssocID="{3C2288F2-F22F-41E7-A948-3C6B0D401ED9}" presName="connTx" presStyleLbl="sibTrans2D1" presStyleIdx="0" presStyleCnt="1"/>
      <dgm:spPr/>
      <dgm:t>
        <a:bodyPr/>
        <a:lstStyle/>
        <a:p>
          <a:endParaRPr lang="ru-RU"/>
        </a:p>
      </dgm:t>
    </dgm:pt>
    <dgm:pt modelId="{520C5417-DF7B-4D93-A7E6-8A2543A04708}" type="pres">
      <dgm:prSet presAssocID="{EA997430-C25E-42F9-BBDE-D680694DDDEF}" presName="composite" presStyleCnt="0"/>
      <dgm:spPr/>
    </dgm:pt>
    <dgm:pt modelId="{AA9729A7-243D-4D61-B521-AD134A5D2838}" type="pres">
      <dgm:prSet presAssocID="{EA997430-C25E-42F9-BBDE-D680694DDDEF}" presName="parTx" presStyleLbl="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E1D1B82-3B58-4DCC-9B67-3F8E45868CC4}" type="pres">
      <dgm:prSet presAssocID="{EA997430-C25E-42F9-BBDE-D680694DDDEF}" presName="parSh" presStyleLbl="node1" presStyleIdx="1" presStyleCnt="2" custScaleY="69375" custLinFactNeighborX="-11455" custLinFactNeighborY="-1327"/>
      <dgm:spPr/>
      <dgm:t>
        <a:bodyPr/>
        <a:lstStyle/>
        <a:p>
          <a:endParaRPr lang="ru-RU"/>
        </a:p>
      </dgm:t>
    </dgm:pt>
    <dgm:pt modelId="{6B266850-8B8B-433D-AC59-3B716B7D7981}" type="pres">
      <dgm:prSet presAssocID="{EA997430-C25E-42F9-BBDE-D680694DDDEF}" presName="desTx" presStyleLbl="fgAcc1" presStyleIdx="1" presStyleCnt="2" custScaleX="140768" custScaleY="36379" custLinFactNeighborX="179" custLinFactNeighborY="84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C822FDC-3C4A-479A-BD4E-B1EE9E6717BE}" type="presOf" srcId="{EA997430-C25E-42F9-BBDE-D680694DDDEF}" destId="{AA9729A7-243D-4D61-B521-AD134A5D2838}" srcOrd="0" destOrd="0" presId="urn:microsoft.com/office/officeart/2005/8/layout/process3"/>
    <dgm:cxn modelId="{737E35F8-1AE4-4108-85D1-8619F241BD91}" type="presOf" srcId="{10696486-EE4C-4438-BAEB-BB8EF5E96EEC}" destId="{6039B749-B59E-4CA9-BD50-A7BB88BA9B3D}" srcOrd="0" destOrd="0" presId="urn:microsoft.com/office/officeart/2005/8/layout/process3"/>
    <dgm:cxn modelId="{52DD3F33-00C4-4464-BAB1-B1D43CED0EF7}" srcId="{14F933E0-1A5A-48F5-884E-FC444D5896F4}" destId="{EA997430-C25E-42F9-BBDE-D680694DDDEF}" srcOrd="1" destOrd="0" parTransId="{30B9B245-5EF2-4844-A43C-B7788DC3244A}" sibTransId="{18FDB640-9B92-4213-8F99-5029608ED258}"/>
    <dgm:cxn modelId="{274FD978-8333-4D3F-B65C-4CA7E8C20F33}" srcId="{14F933E0-1A5A-48F5-884E-FC444D5896F4}" destId="{8FC495E8-C132-4804-A3DF-045F945D2329}" srcOrd="0" destOrd="0" parTransId="{4F949600-1338-44CE-9007-C70950B8839B}" sibTransId="{3C2288F2-F22F-41E7-A948-3C6B0D401ED9}"/>
    <dgm:cxn modelId="{3CD1B259-0887-40DE-B26B-F8C8B61786A3}" type="presOf" srcId="{8FC495E8-C132-4804-A3DF-045F945D2329}" destId="{7ECE7DF6-3D76-4BE3-81A8-72D03772410D}" srcOrd="0" destOrd="0" presId="urn:microsoft.com/office/officeart/2005/8/layout/process3"/>
    <dgm:cxn modelId="{822F1A45-4A94-4077-A4A6-C06238CAC4C0}" srcId="{EA997430-C25E-42F9-BBDE-D680694DDDEF}" destId="{4149B2F1-9709-41ED-A764-C533E8B3364E}" srcOrd="0" destOrd="0" parTransId="{F13761BF-F657-47A5-8061-586ECB31406E}" sibTransId="{C1C9AC1D-F55A-4716-ABD9-1EB0E3EE6489}"/>
    <dgm:cxn modelId="{6FE60E35-D6DF-4132-96CB-ACFF775F3779}" type="presOf" srcId="{4149B2F1-9709-41ED-A764-C533E8B3364E}" destId="{6B266850-8B8B-433D-AC59-3B716B7D7981}" srcOrd="0" destOrd="0" presId="urn:microsoft.com/office/officeart/2005/8/layout/process3"/>
    <dgm:cxn modelId="{DB4B79EB-9950-4FE5-BC01-DF963EF8DC81}" type="presOf" srcId="{EA997430-C25E-42F9-BBDE-D680694DDDEF}" destId="{5E1D1B82-3B58-4DCC-9B67-3F8E45868CC4}" srcOrd="1" destOrd="0" presId="urn:microsoft.com/office/officeart/2005/8/layout/process3"/>
    <dgm:cxn modelId="{21D64757-FDF7-46EC-B4A3-8F2DC8762F4F}" type="presOf" srcId="{3C2288F2-F22F-41E7-A948-3C6B0D401ED9}" destId="{37497E6A-8C11-4D02-A0F5-55798BD94404}" srcOrd="1" destOrd="0" presId="urn:microsoft.com/office/officeart/2005/8/layout/process3"/>
    <dgm:cxn modelId="{9B953D7B-AB72-4ABE-B56C-AF0E283DDA70}" srcId="{8FC495E8-C132-4804-A3DF-045F945D2329}" destId="{10696486-EE4C-4438-BAEB-BB8EF5E96EEC}" srcOrd="0" destOrd="0" parTransId="{C5F40AED-5016-43BD-B5F8-007E992B757D}" sibTransId="{FBE1596C-FAAB-4A68-9A65-43F3DB6954C8}"/>
    <dgm:cxn modelId="{721A31BC-88EA-427C-A104-4C6C05D0CE0B}" type="presOf" srcId="{14F933E0-1A5A-48F5-884E-FC444D5896F4}" destId="{2EF9D44C-F41F-4030-BF3C-A01166549C2F}" srcOrd="0" destOrd="0" presId="urn:microsoft.com/office/officeart/2005/8/layout/process3"/>
    <dgm:cxn modelId="{49E7D1AE-6DF5-45A6-A1C8-34A0E033E971}" type="presOf" srcId="{8FC495E8-C132-4804-A3DF-045F945D2329}" destId="{E91975DD-C541-42C4-8476-E43D8502B94B}" srcOrd="1" destOrd="0" presId="urn:microsoft.com/office/officeart/2005/8/layout/process3"/>
    <dgm:cxn modelId="{229AA89D-8A27-49B2-BCE0-CD9933045DE3}" type="presOf" srcId="{3C2288F2-F22F-41E7-A948-3C6B0D401ED9}" destId="{8D93A1AB-8A76-4935-AD1D-13268BD8BBC3}" srcOrd="0" destOrd="0" presId="urn:microsoft.com/office/officeart/2005/8/layout/process3"/>
    <dgm:cxn modelId="{EFDE0C45-7543-40C4-9527-7890B2F6ADE8}" type="presParOf" srcId="{2EF9D44C-F41F-4030-BF3C-A01166549C2F}" destId="{086C9E21-31BF-4153-A8F9-CF3531C1A1A3}" srcOrd="0" destOrd="0" presId="urn:microsoft.com/office/officeart/2005/8/layout/process3"/>
    <dgm:cxn modelId="{1FF49CD6-7E44-428A-A268-74ED474DEEB6}" type="presParOf" srcId="{086C9E21-31BF-4153-A8F9-CF3531C1A1A3}" destId="{7ECE7DF6-3D76-4BE3-81A8-72D03772410D}" srcOrd="0" destOrd="0" presId="urn:microsoft.com/office/officeart/2005/8/layout/process3"/>
    <dgm:cxn modelId="{68FB51ED-8B66-4605-9A31-6680AA69D240}" type="presParOf" srcId="{086C9E21-31BF-4153-A8F9-CF3531C1A1A3}" destId="{E91975DD-C541-42C4-8476-E43D8502B94B}" srcOrd="1" destOrd="0" presId="urn:microsoft.com/office/officeart/2005/8/layout/process3"/>
    <dgm:cxn modelId="{E67E97C6-6F5D-4A99-BAF3-426EFC9BB837}" type="presParOf" srcId="{086C9E21-31BF-4153-A8F9-CF3531C1A1A3}" destId="{6039B749-B59E-4CA9-BD50-A7BB88BA9B3D}" srcOrd="2" destOrd="0" presId="urn:microsoft.com/office/officeart/2005/8/layout/process3"/>
    <dgm:cxn modelId="{1FB43FBB-EE69-41E0-94DD-7C3CA81D46BE}" type="presParOf" srcId="{2EF9D44C-F41F-4030-BF3C-A01166549C2F}" destId="{8D93A1AB-8A76-4935-AD1D-13268BD8BBC3}" srcOrd="1" destOrd="0" presId="urn:microsoft.com/office/officeart/2005/8/layout/process3"/>
    <dgm:cxn modelId="{3C4F3336-6322-4D1E-B086-34325E20FE3A}" type="presParOf" srcId="{8D93A1AB-8A76-4935-AD1D-13268BD8BBC3}" destId="{37497E6A-8C11-4D02-A0F5-55798BD94404}" srcOrd="0" destOrd="0" presId="urn:microsoft.com/office/officeart/2005/8/layout/process3"/>
    <dgm:cxn modelId="{3D2AF4B2-4657-4AEC-A563-4D03FC0D4F1B}" type="presParOf" srcId="{2EF9D44C-F41F-4030-BF3C-A01166549C2F}" destId="{520C5417-DF7B-4D93-A7E6-8A2543A04708}" srcOrd="2" destOrd="0" presId="urn:microsoft.com/office/officeart/2005/8/layout/process3"/>
    <dgm:cxn modelId="{E932D81C-4100-47C7-8670-DD714F633AF9}" type="presParOf" srcId="{520C5417-DF7B-4D93-A7E6-8A2543A04708}" destId="{AA9729A7-243D-4D61-B521-AD134A5D2838}" srcOrd="0" destOrd="0" presId="urn:microsoft.com/office/officeart/2005/8/layout/process3"/>
    <dgm:cxn modelId="{3722E5AD-81C3-41B1-8BB8-59C76199979F}" type="presParOf" srcId="{520C5417-DF7B-4D93-A7E6-8A2543A04708}" destId="{5E1D1B82-3B58-4DCC-9B67-3F8E45868CC4}" srcOrd="1" destOrd="0" presId="urn:microsoft.com/office/officeart/2005/8/layout/process3"/>
    <dgm:cxn modelId="{AA37BB81-9082-4747-ADAD-B55C6246E5A8}" type="presParOf" srcId="{520C5417-DF7B-4D93-A7E6-8A2543A04708}" destId="{6B266850-8B8B-433D-AC59-3B716B7D7981}" srcOrd="2" destOrd="0" presId="urn:microsoft.com/office/officeart/2005/8/layout/process3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3">
  <dgm:title val=""/>
  <dgm:desc val=""/>
  <dgm:catLst>
    <dgm:cat type="process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3" destOrd="0"/>
        <dgm:cxn modelId="12" srcId="1" destId="11" srcOrd="0" destOrd="0"/>
        <dgm:cxn modelId="23" srcId="2" destId="21" srcOrd="0" destOrd="0"/>
        <dgm:cxn modelId="34" srcId="3" destId="3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fact="0.3333"/>
      <dgm:constr type="w" for="des" forName="parTx"/>
      <dgm:constr type="h" for="des" forName="parTx" op="equ"/>
      <dgm:constr type="h" for="des" forName="parSh" op="equ"/>
      <dgm:constr type="w" for="des" forName="desTx"/>
      <dgm:constr type="h" for="des" forName="desTx" op="equ"/>
      <dgm:constr type="w" for="des" forName="parSh"/>
      <dgm:constr type="primFontSz" for="des" forName="parTx" val="65"/>
      <dgm:constr type="secFontSz" for="des" forName="desTx" refType="primFontSz" refFor="des" refForName="parTx" op="equ"/>
      <dgm:constr type="primFontSz" for="des" forName="connTx" refType="primFontSz" refFor="des" refForName="parTx" fact="0.8"/>
      <dgm:constr type="primFontSz" for="des" forName="connTx" refType="primFontSz" refFor="des" refForName="parTx" op="lte" fact="0.8"/>
      <dgm:constr type="h" for="des" forName="parTx" refType="primFontSz" refFor="des" refForName="parTx" fact="0.8"/>
      <dgm:constr type="h" for="des" forName="parSh" refType="primFontSz" refFor="des" refForName="parTx" fact="1.2"/>
      <dgm:constr type="h" for="des" forName="desTx" refType="primFontSz" refFor="des" refForName="parTx" fact="1.6"/>
      <dgm:constr type="h" for="des" forName="parSh" refType="h" refFor="des" refForName="parTx" op="lte" fact="1.5"/>
      <dgm:constr type="h" for="des" forName="parSh" refType="h" refFor="des" refForName="parTx" op="gte" fact="1.5"/>
    </dgm:constrLst>
    <dgm:ruleLst>
      <dgm:rule type="w" for="ch" forName="composite" val="0" fact="NaN" max="NaN"/>
      <dgm:rule type="primFontSz" for="des" forName="parTx" val="5" fact="NaN" max="NaN"/>
    </dgm:ruleLst>
    <dgm:forEach name="Name3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func="var" arg="dir" op="equ" val="norm">
            <dgm:constrLst>
              <dgm:constr type="h" refType="w" fact="1000"/>
              <dgm:constr type="l" for="ch" forName="parTx"/>
              <dgm:constr type="w" for="ch" forName="parTx" refType="w" fact="0.83"/>
              <dgm:constr type="t" for="ch" forName="parTx"/>
              <dgm:constr type="l" for="ch" forName="parSh"/>
              <dgm:constr type="w" for="ch" forName="parSh" refType="w" refFor="ch" refForName="parTx"/>
              <dgm:constr type="t" for="ch" forName="parSh"/>
              <dgm:constr type="l" for="ch" forName="desTx" refType="w" fact="0.17"/>
              <dgm:constr type="w" for="ch" forName="desTx" refType="w" refFor="ch" refForName="parTx"/>
              <dgm:constr type="t" for="ch" forName="desTx" refType="h" refFor="ch" refForName="parTx"/>
            </dgm:constrLst>
          </dgm:if>
          <dgm:else name="Name6">
            <dgm:constrLst>
              <dgm:constr type="h" refType="w" fact="1000"/>
              <dgm:constr type="l" for="ch" forName="parTx" refType="w" fact="0.17"/>
              <dgm:constr type="w" for="ch" forName="parTx" refType="w" fact="0.83"/>
              <dgm:constr type="t" for="ch" forName="parTx"/>
              <dgm:constr type="l" for="ch" forName="parSh" refType="w" fact="0.15"/>
              <dgm:constr type="w" for="ch" forName="parSh" refType="w" refFor="ch" refForName="parTx"/>
              <dgm:constr type="t" for="ch" forName="parSh"/>
              <dgm:constr type="l" for="ch" forName="desTx"/>
              <dgm:constr type="w" for="ch" forName="desTx" refType="w" refFor="ch" refForName="parTx"/>
              <dgm:constr type="t" for="ch" forName="desTx" refType="h" refFor="ch" refForName="parTx"/>
            </dgm:constrLst>
          </dgm:else>
        </dgm:choose>
        <dgm:ruleLst>
          <dgm:rule type="h" val="INF" fact="NaN" max="NaN"/>
        </dgm:ruleLst>
        <dgm:layoutNode name="parTx">
          <dgm:varLst>
            <dgm:chMax val="0"/>
            <dgm:chPref val="0"/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1" hideGeom="1">
            <dgm:adjLst>
              <dgm:adj idx="1" val="0.1"/>
            </dgm:adjLst>
          </dgm:shape>
          <dgm:presOf axis="self" ptType="node"/>
          <dgm:constrLst>
            <dgm:constr type="h" refType="w" op="lte" fact="0.4"/>
            <dgm:constr type="bMarg" refType="primFontSz" fact="0.3"/>
            <dgm:constr type="h"/>
          </dgm:constrLst>
          <dgm:ruleLst>
            <dgm:rule type="h" val="INF" fact="NaN" max="NaN"/>
          </dgm:ruleLst>
        </dgm:layoutNode>
        <dgm:layoutNode name="parSh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 ptType="node"/>
          <dgm:constrLst>
            <dgm:constr type="h"/>
          </dgm:constrLst>
          <dgm:ruleLst/>
        </dgm:layoutNode>
        <dgm:layoutNode name="desTx" styleLbl="f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Rect" r:blip="">
            <dgm:adjLst>
              <dgm:adj idx="1" val="0.1"/>
            </dgm:adjLst>
          </dgm:shape>
          <dgm:presOf axis="des" ptType="node"/>
          <dgm:constrLst>
            <dgm:constr type="secFontSz" val="65"/>
            <dgm:constr type="primFontSz" refType="secFontSz"/>
            <dgm:constr type="h"/>
          </dgm:constrLst>
          <dgm:ruleLst>
            <dgm:rule type="h" val="INF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parTx"/>
            <dgm:param type="dstNode" val="parTx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3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326DDF-56A9-49D6-978D-A28BC9155A76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2C51E3-FFF9-4118-8AB8-3215F13E49D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2C51E3-FFF9-4118-8AB8-3215F13E49D4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557E9C-1733-46F7-9BEC-9F1BB15DB3B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0528234-F27A-46E8-9CCE-DD5580AB215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4DE2C1-88EC-42CE-ADD8-826E9B276A8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30725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6C9B0C-2300-4A81-BA8F-AEA67C94FA4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D36EC4-E2EC-45FE-8F11-A9FDB16245A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2459A4-65DC-4068-96DB-ECCE82702F1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719E82C-9A6F-4143-9798-141F85D1954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6ACD59-B8F7-4F10-BEBC-F16800A8135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752535-D4ED-4046-9DAE-6FC2FBBD2B1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1D23F1-7E29-4E0A-9215-3C7106B9A52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0EE762-28BF-4296-8E90-4B5CB352B9C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910A410-3096-4051-86DE-342B8373CF3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4CA552AA-F108-4581-8C17-7409B3DD582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7" r:id="rId1"/>
    <p:sldLayoutId id="2147483808" r:id="rId2"/>
    <p:sldLayoutId id="2147483809" r:id="rId3"/>
    <p:sldLayoutId id="2147483810" r:id="rId4"/>
    <p:sldLayoutId id="2147483811" r:id="rId5"/>
    <p:sldLayoutId id="2147483812" r:id="rId6"/>
    <p:sldLayoutId id="2147483813" r:id="rId7"/>
    <p:sldLayoutId id="2147483814" r:id="rId8"/>
    <p:sldLayoutId id="2147483815" r:id="rId9"/>
    <p:sldLayoutId id="2147483816" r:id="rId10"/>
    <p:sldLayoutId id="2147483817" r:id="rId11"/>
    <p:sldLayoutId id="2147483818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wmf"/><Relationship Id="rId4" Type="http://schemas.openxmlformats.org/officeDocument/2006/relationships/image" Target="../media/image3.wm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7" Type="http://schemas.openxmlformats.org/officeDocument/2006/relationships/slide" Target="slide3.xml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7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0.gif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diagramLayout" Target="../diagrams/layout1.xml"/><Relationship Id="rId7" Type="http://schemas.openxmlformats.org/officeDocument/2006/relationships/image" Target="../media/image6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jpeg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image" Target="../media/image17.jpeg"/><Relationship Id="rId7" Type="http://schemas.openxmlformats.org/officeDocument/2006/relationships/slide" Target="slide6.xml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14348" y="1714488"/>
            <a:ext cx="7772400" cy="1555750"/>
          </a:xfrm>
        </p:spPr>
        <p:txBody>
          <a:bodyPr/>
          <a:lstStyle/>
          <a:p>
            <a:pPr eaLnBrk="1" hangingPunct="1">
              <a:defRPr/>
            </a:pPr>
            <a:r>
              <a:rPr lang="ru-RU" b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Электроэнергетика Мира</a:t>
            </a:r>
          </a:p>
        </p:txBody>
      </p:sp>
      <p:sp>
        <p:nvSpPr>
          <p:cNvPr id="1064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57290" y="3429000"/>
            <a:ext cx="6408738" cy="1619250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>
                <a:solidFill>
                  <a:schemeClr val="tx1"/>
                </a:solidFill>
              </a:rPr>
              <a:t>Электроэнергетика – одна из отраслей «авангардной тройки»</a:t>
            </a:r>
          </a:p>
        </p:txBody>
      </p:sp>
      <p:pic>
        <p:nvPicPr>
          <p:cNvPr id="106500" name="Picture 4" descr="j041277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96188" y="188913"/>
            <a:ext cx="1352550" cy="1862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6501" name="Picture 5" descr="j043358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5214950"/>
            <a:ext cx="2087563" cy="137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6502" name="Picture 6" descr="j019581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9388" y="357166"/>
            <a:ext cx="1471085" cy="15129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6503" name="Picture 7" descr="j023426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559675" y="2786063"/>
            <a:ext cx="1584325" cy="154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64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64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64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4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64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64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65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65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65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65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65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65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65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65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649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7276" name="Group 60"/>
          <p:cNvGraphicFramePr>
            <a:graphicFrameLocks noGrp="1"/>
          </p:cNvGraphicFramePr>
          <p:nvPr/>
        </p:nvGraphicFramePr>
        <p:xfrm>
          <a:off x="285750" y="487363"/>
          <a:ext cx="8358246" cy="6175158"/>
        </p:xfrm>
        <a:graphic>
          <a:graphicData uri="http://schemas.openxmlformats.org/drawingml/2006/table">
            <a:tbl>
              <a:tblPr/>
              <a:tblGrid>
                <a:gridCol w="3714744"/>
                <a:gridCol w="2786114"/>
                <a:gridCol w="1857388"/>
              </a:tblGrid>
              <a:tr h="87062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Название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Страна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Мощность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 в млн.( кВт/ ч)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49054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Итайпу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Бразилия-Парагвай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12, 6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4528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Гранд-Кули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США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10,8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4528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Гурии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Венесуэла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10,3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4528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Тукуруи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Бразилия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81506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Саяно-Шушенская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Россия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6,4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81506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Корпус-Посадос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Аргентина-Парагвай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6,0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46696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Красноярская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Россия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6,0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4528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Ла-Гранд-2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Канада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5,3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4528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Черчил-Фолз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Канада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5,2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4528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Коидо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Бразилия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5,0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</a:tbl>
          </a:graphicData>
        </a:graphic>
      </p:graphicFrame>
      <p:sp>
        <p:nvSpPr>
          <p:cNvPr id="13364" name="Text Box 52"/>
          <p:cNvSpPr txBox="1">
            <a:spLocks noChangeArrowheads="1"/>
          </p:cNvSpPr>
          <p:nvPr/>
        </p:nvSpPr>
        <p:spPr bwMode="auto">
          <a:xfrm>
            <a:off x="2571750" y="0"/>
            <a:ext cx="379571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 i="1" u="sng">
                <a:solidFill>
                  <a:srgbClr val="0070C0"/>
                </a:solidFill>
                <a:latin typeface="Tahoma" charset="0"/>
              </a:rPr>
              <a:t>Крупнейшие ГЭС мира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sp>
        <p:nvSpPr>
          <p:cNvPr id="14643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pic>
        <p:nvPicPr>
          <p:cNvPr id="146436" name="Picture 4" descr="48901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6437" name="Picture 5" descr="Белоярская АЭС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324975" cy="7316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6438" name="Picture 6" descr="tru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188913"/>
            <a:ext cx="9144000" cy="6669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6440" name="Picture 8" descr="imageviewer?idImage=174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-180975" y="0"/>
            <a:ext cx="9721850" cy="6942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6441" name="Picture 9" descr="imageviewer?idImage=1749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0"/>
            <a:ext cx="10764838" cy="683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6442" name="Oval 10">
            <a:hlinkClick r:id="rId7" action="ppaction://hlinksldjump"/>
          </p:cNvPr>
          <p:cNvSpPr>
            <a:spLocks noChangeArrowheads="1"/>
          </p:cNvSpPr>
          <p:nvPr/>
        </p:nvSpPr>
        <p:spPr bwMode="auto">
          <a:xfrm>
            <a:off x="8101013" y="6092825"/>
            <a:ext cx="503237" cy="5048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46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146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464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64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64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64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4" dur="500"/>
                                        <p:tgtEl>
                                          <p:spTgt spid="1464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6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0" dur="500"/>
                                        <p:tgtEl>
                                          <p:spTgt spid="1464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5" dur="500"/>
                                        <p:tgtEl>
                                          <p:spTgt spid="1464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464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464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464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464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644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sp>
        <p:nvSpPr>
          <p:cNvPr id="14745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pic>
        <p:nvPicPr>
          <p:cNvPr id="147460" name="Picture 4" descr="3f3b194e32d2e081893f8cb64c7a594c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90500" y="0"/>
            <a:ext cx="9525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7461" name="Picture 5" descr="8da5d5d0580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3249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7462" name="Picture 6" descr="solartwo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180975" y="-228600"/>
            <a:ext cx="950595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7463" name="Picture 7" descr="razrab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-180975" y="-252413"/>
            <a:ext cx="9505950" cy="72231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7464" name="Picture 8" descr="Кислогубская ПЭС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-323850" y="-588963"/>
            <a:ext cx="9791700" cy="8570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74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74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1474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74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474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474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474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474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900" decel="100000" fill="hold"/>
                                        <p:tgtEl>
                                          <p:spTgt spid="1474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74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474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474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900" decel="100000" fill="hold"/>
                                        <p:tgtEl>
                                          <p:spTgt spid="1474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74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474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474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900" decel="100000" fill="hold"/>
                                        <p:tgtEl>
                                          <p:spTgt spid="1474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74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0050" name="Object 2"/>
          <p:cNvGraphicFramePr>
            <a:graphicFrameLocks noChangeAspect="1"/>
          </p:cNvGraphicFramePr>
          <p:nvPr/>
        </p:nvGraphicFramePr>
        <p:xfrm>
          <a:off x="144463" y="985838"/>
          <a:ext cx="8867775" cy="6016625"/>
        </p:xfrm>
        <a:graphic>
          <a:graphicData uri="http://schemas.openxmlformats.org/presentationml/2006/ole">
            <p:oleObj spid="_x0000_s1026" name="Диаграмма" r:id="rId3" imgW="6953420" imgH="4714962" progId="MSGraph.Chart.8">
              <p:embed followColorScheme="full"/>
            </p:oleObj>
          </a:graphicData>
        </a:graphic>
      </p:graphicFrame>
      <p:sp>
        <p:nvSpPr>
          <p:cNvPr id="130051" name="Text Box 3"/>
          <p:cNvSpPr txBox="1">
            <a:spLocks noChangeArrowheads="1"/>
          </p:cNvSpPr>
          <p:nvPr/>
        </p:nvSpPr>
        <p:spPr bwMode="auto">
          <a:xfrm>
            <a:off x="-98425" y="158750"/>
            <a:ext cx="91821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800" b="1" i="1" dirty="0">
                <a:effectLst>
                  <a:outerShdw blurRad="38100" dist="38100" dir="2700000" algn="tl">
                    <a:srgbClr val="FFFFFF"/>
                  </a:outerShdw>
                </a:effectLst>
                <a:latin typeface="Tahoma" charset="0"/>
              </a:rPr>
              <a:t>Структура выработки электроэнергии в разных </a:t>
            </a:r>
          </a:p>
          <a:p>
            <a:pPr algn="ctr">
              <a:defRPr/>
            </a:pPr>
            <a:r>
              <a:rPr lang="ru-RU" sz="2800" b="1" i="1" dirty="0">
                <a:effectLst>
                  <a:outerShdw blurRad="38100" dist="38100" dir="2700000" algn="tl">
                    <a:srgbClr val="FFFFFF"/>
                  </a:outerShdw>
                </a:effectLst>
                <a:latin typeface="Tahoma" charset="0"/>
              </a:rPr>
              <a:t>странах и регионах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0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0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0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0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0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30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30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30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30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13005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2938" y="214313"/>
            <a:ext cx="7858125" cy="46196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400" b="1" i="1" dirty="0">
                <a:effectLst>
                  <a:outerShdw blurRad="38100" dist="38100" dir="2700000" algn="tl">
                    <a:srgbClr val="FFFFFF"/>
                  </a:outerShdw>
                </a:effectLst>
                <a:latin typeface="Tahoma" charset="0"/>
              </a:rPr>
              <a:t>Структура выработки электроэнергии: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28625" y="928688"/>
            <a:ext cx="2214563" cy="914400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>
                <a:solidFill>
                  <a:schemeClr val="tx1"/>
                </a:solidFill>
              </a:rPr>
              <a:t>Значительная доля ТЭС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429375" y="928688"/>
            <a:ext cx="2143125" cy="914400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>
                <a:solidFill>
                  <a:schemeClr val="tx1"/>
                </a:solidFill>
              </a:rPr>
              <a:t>Значительная доля АЭС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357563" y="928688"/>
            <a:ext cx="2500312" cy="914400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>
                <a:solidFill>
                  <a:schemeClr val="tx1"/>
                </a:solidFill>
              </a:rPr>
              <a:t>Значительная доля ГЭС</a:t>
            </a:r>
          </a:p>
        </p:txBody>
      </p:sp>
      <p:sp>
        <p:nvSpPr>
          <p:cNvPr id="6" name="Стрелка вниз 5"/>
          <p:cNvSpPr/>
          <p:nvPr/>
        </p:nvSpPr>
        <p:spPr>
          <a:xfrm>
            <a:off x="1285875" y="1857375"/>
            <a:ext cx="357188" cy="1071563"/>
          </a:xfrm>
          <a:prstGeom prst="downArrow">
            <a:avLst/>
          </a:prstGeom>
          <a:blipFill>
            <a:blip r:embed="rId2"/>
            <a:tile tx="0" ty="0" sx="100000" sy="100000" flip="none" algn="tl"/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" name="Стрелка вниз 6"/>
          <p:cNvSpPr/>
          <p:nvPr/>
        </p:nvSpPr>
        <p:spPr>
          <a:xfrm>
            <a:off x="7286625" y="1857375"/>
            <a:ext cx="357188" cy="1071563"/>
          </a:xfrm>
          <a:prstGeom prst="downArrow">
            <a:avLst/>
          </a:prstGeom>
          <a:blipFill>
            <a:blip r:embed="rId2"/>
            <a:tile tx="0" ty="0" sx="100000" sy="100000" flip="none" algn="tl"/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" name="Стрелка вниз 7"/>
          <p:cNvSpPr/>
          <p:nvPr/>
        </p:nvSpPr>
        <p:spPr>
          <a:xfrm>
            <a:off x="4357688" y="1857375"/>
            <a:ext cx="357187" cy="1071563"/>
          </a:xfrm>
          <a:prstGeom prst="downArrow">
            <a:avLst/>
          </a:prstGeom>
          <a:blipFill>
            <a:blip r:embed="rId2"/>
            <a:tile tx="0" ty="0" sx="100000" sy="100000" flip="none" algn="tl"/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85750" y="3071813"/>
            <a:ext cx="2571750" cy="3143250"/>
          </a:xfrm>
          <a:prstGeom prst="roundRect">
            <a:avLst/>
          </a:prstGeom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chemeClr val="tx1"/>
                </a:solidFill>
              </a:rPr>
              <a:t>Нидерланды</a:t>
            </a:r>
          </a:p>
          <a:p>
            <a:pPr algn="ctr">
              <a:defRPr/>
            </a:pPr>
            <a:r>
              <a:rPr lang="ru-RU" sz="2400" b="1" dirty="0">
                <a:solidFill>
                  <a:schemeClr val="tx1"/>
                </a:solidFill>
              </a:rPr>
              <a:t>Польша</a:t>
            </a:r>
          </a:p>
          <a:p>
            <a:pPr algn="ctr">
              <a:defRPr/>
            </a:pPr>
            <a:r>
              <a:rPr lang="ru-RU" sz="2400" b="1" dirty="0">
                <a:solidFill>
                  <a:schemeClr val="tx1"/>
                </a:solidFill>
              </a:rPr>
              <a:t>ЮАР</a:t>
            </a:r>
          </a:p>
          <a:p>
            <a:pPr algn="ctr">
              <a:defRPr/>
            </a:pPr>
            <a:r>
              <a:rPr lang="ru-RU" sz="2400" b="1" dirty="0">
                <a:solidFill>
                  <a:schemeClr val="tx1"/>
                </a:solidFill>
              </a:rPr>
              <a:t>Китай</a:t>
            </a:r>
          </a:p>
          <a:p>
            <a:pPr algn="ctr">
              <a:defRPr/>
            </a:pPr>
            <a:r>
              <a:rPr lang="ru-RU" sz="2400" b="1" dirty="0">
                <a:solidFill>
                  <a:schemeClr val="tx1"/>
                </a:solidFill>
              </a:rPr>
              <a:t>Мексика</a:t>
            </a:r>
          </a:p>
          <a:p>
            <a:pPr algn="ctr">
              <a:defRPr/>
            </a:pPr>
            <a:r>
              <a:rPr lang="ru-RU" sz="2400" b="1" dirty="0">
                <a:solidFill>
                  <a:schemeClr val="tx1"/>
                </a:solidFill>
              </a:rPr>
              <a:t>Италия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429000" y="3000375"/>
            <a:ext cx="2428875" cy="3143250"/>
          </a:xfrm>
          <a:prstGeom prst="roundRect">
            <a:avLst/>
          </a:prstGeom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chemeClr val="tx1"/>
                </a:solidFill>
              </a:rPr>
              <a:t>Норвегия</a:t>
            </a:r>
          </a:p>
          <a:p>
            <a:pPr algn="ctr">
              <a:defRPr/>
            </a:pPr>
            <a:r>
              <a:rPr lang="ru-RU" sz="2400" b="1" dirty="0">
                <a:solidFill>
                  <a:schemeClr val="tx1"/>
                </a:solidFill>
              </a:rPr>
              <a:t>Бразилия</a:t>
            </a:r>
          </a:p>
          <a:p>
            <a:pPr algn="ctr">
              <a:defRPr/>
            </a:pPr>
            <a:r>
              <a:rPr lang="ru-RU" sz="2400" b="1" dirty="0">
                <a:solidFill>
                  <a:schemeClr val="tx1"/>
                </a:solidFill>
              </a:rPr>
              <a:t>Канада</a:t>
            </a:r>
          </a:p>
          <a:p>
            <a:pPr algn="ctr">
              <a:defRPr/>
            </a:pPr>
            <a:r>
              <a:rPr lang="ru-RU" sz="2400" b="1" dirty="0">
                <a:solidFill>
                  <a:schemeClr val="tx1"/>
                </a:solidFill>
              </a:rPr>
              <a:t>Албания</a:t>
            </a:r>
          </a:p>
          <a:p>
            <a:pPr algn="ctr">
              <a:defRPr/>
            </a:pPr>
            <a:r>
              <a:rPr lang="ru-RU" sz="2400" b="1" dirty="0">
                <a:solidFill>
                  <a:schemeClr val="tx1"/>
                </a:solidFill>
              </a:rPr>
              <a:t>Эфиопия</a:t>
            </a:r>
          </a:p>
          <a:p>
            <a:pPr algn="ctr">
              <a:defRPr/>
            </a:pPr>
            <a:r>
              <a:rPr lang="ru-RU" sz="2400" b="1" dirty="0">
                <a:solidFill>
                  <a:schemeClr val="tx1"/>
                </a:solidFill>
              </a:rPr>
              <a:t>Колумбия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6357938" y="3071813"/>
            <a:ext cx="2428875" cy="3143250"/>
          </a:xfrm>
          <a:prstGeom prst="roundRect">
            <a:avLst/>
          </a:prstGeom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chemeClr val="tx1"/>
                </a:solidFill>
              </a:rPr>
              <a:t>Франция</a:t>
            </a:r>
          </a:p>
          <a:p>
            <a:pPr algn="ctr">
              <a:defRPr/>
            </a:pPr>
            <a:r>
              <a:rPr lang="ru-RU" sz="2400" b="1" dirty="0">
                <a:solidFill>
                  <a:schemeClr val="tx1"/>
                </a:solidFill>
              </a:rPr>
              <a:t>Бельгия</a:t>
            </a:r>
          </a:p>
          <a:p>
            <a:pPr algn="ctr">
              <a:defRPr/>
            </a:pPr>
            <a:r>
              <a:rPr lang="ru-RU" sz="2400" b="1" dirty="0">
                <a:solidFill>
                  <a:schemeClr val="tx1"/>
                </a:solidFill>
              </a:rPr>
              <a:t>Республика Корея</a:t>
            </a:r>
          </a:p>
          <a:p>
            <a:pPr algn="ctr">
              <a:defRPr/>
            </a:pPr>
            <a:r>
              <a:rPr lang="ru-RU" sz="2400" b="1" dirty="0">
                <a:solidFill>
                  <a:schemeClr val="tx1"/>
                </a:solidFill>
              </a:rPr>
              <a:t>Швеция</a:t>
            </a:r>
          </a:p>
          <a:p>
            <a:pPr algn="ctr">
              <a:defRPr/>
            </a:pPr>
            <a:r>
              <a:rPr lang="ru-RU" sz="2400" b="1" dirty="0">
                <a:solidFill>
                  <a:schemeClr val="tx1"/>
                </a:solidFill>
              </a:rPr>
              <a:t>Швейцария</a:t>
            </a:r>
          </a:p>
          <a:p>
            <a:pPr algn="ctr">
              <a:defRPr/>
            </a:pPr>
            <a:r>
              <a:rPr lang="ru-RU" sz="2400" b="1" dirty="0">
                <a:solidFill>
                  <a:schemeClr val="tx1"/>
                </a:solidFill>
              </a:rPr>
              <a:t>Испания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Заголовок 1"/>
          <p:cNvSpPr>
            <a:spLocks noGrp="1"/>
          </p:cNvSpPr>
          <p:nvPr>
            <p:ph type="title"/>
          </p:nvPr>
        </p:nvSpPr>
        <p:spPr>
          <a:xfrm>
            <a:off x="357188" y="142875"/>
            <a:ext cx="8786812" cy="1143000"/>
          </a:xfrm>
        </p:spPr>
        <p:txBody>
          <a:bodyPr/>
          <a:lstStyle/>
          <a:p>
            <a:pPr algn="r" eaLnBrk="1" hangingPunct="1">
              <a:defRPr/>
            </a:pPr>
            <a:r>
              <a:rPr lang="ru-RU" dirty="0" smtClean="0">
                <a:solidFill>
                  <a:srgbClr val="00FF00"/>
                </a:solidFill>
              </a:rPr>
              <a:t>Крупнейшие ядерные державы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42875" y="1214438"/>
          <a:ext cx="8643968" cy="5605175"/>
        </p:xfrm>
        <a:graphic>
          <a:graphicData uri="http://schemas.openxmlformats.org/drawingml/2006/table">
            <a:tbl>
              <a:tblPr/>
              <a:tblGrid>
                <a:gridCol w="1706841"/>
                <a:gridCol w="2010522"/>
                <a:gridCol w="2352623"/>
                <a:gridCol w="2573982"/>
              </a:tblGrid>
              <a:tr h="49359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Страна</a:t>
                      </a:r>
                    </a:p>
                  </a:txBody>
                  <a:tcPr marL="63500" marR="63500" marT="0" marB="0" horzOverflow="overflow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Число действующих реакторов</a:t>
                      </a:r>
                    </a:p>
                  </a:txBody>
                  <a:tcPr marL="63500" marR="63500" marT="0" marB="0" horzOverflow="overflow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Мощность, млн. кВт</a:t>
                      </a:r>
                    </a:p>
                  </a:txBody>
                  <a:tcPr marL="63500" marR="63500" marT="0" marB="0" horzOverflow="overflow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Доля всей производимой электроэнергии в стране, %</a:t>
                      </a:r>
                    </a:p>
                  </a:txBody>
                  <a:tcPr marL="63500" marR="63500" marT="0" marB="0" horzOverflow="overflow">
                    <a:lnL>
                      <a:noFill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24598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США</a:t>
                      </a:r>
                    </a:p>
                  </a:txBody>
                  <a:tcPr marL="63500" marR="63500" marT="0" marB="0" horzOverflow="overflow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109</a:t>
                      </a:r>
                    </a:p>
                  </a:txBody>
                  <a:tcPr marL="63500" marR="63500" marT="0" marB="0" horzOverflow="overflow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98,8</a:t>
                      </a:r>
                    </a:p>
                  </a:txBody>
                  <a:tcPr marL="63500" marR="63500" marT="0" marB="0" horzOverflow="overflow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22,0</a:t>
                      </a:r>
                    </a:p>
                  </a:txBody>
                  <a:tcPr marL="63500" marR="63500" marT="0" marB="0" horzOverflow="overflow">
                    <a:lnL>
                      <a:noFill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24598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Франция</a:t>
                      </a:r>
                    </a:p>
                  </a:txBody>
                  <a:tcPr marL="63500" marR="63500" marT="0" marB="0" horzOverflow="overflow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56</a:t>
                      </a:r>
                    </a:p>
                  </a:txBody>
                  <a:tcPr marL="63500" marR="63500" marT="0" marB="0" horzOverflow="overflow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58,5</a:t>
                      </a:r>
                    </a:p>
                  </a:txBody>
                  <a:tcPr marL="63500" marR="63500" marT="0" marB="0" horzOverflow="overflow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77,0</a:t>
                      </a:r>
                    </a:p>
                  </a:txBody>
                  <a:tcPr marL="63500" marR="63500" marT="0" marB="0" horzOverflow="overflow">
                    <a:lnL>
                      <a:noFill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24598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Япония</a:t>
                      </a:r>
                    </a:p>
                  </a:txBody>
                  <a:tcPr marL="63500" marR="63500" marT="0" marB="0" horzOverflow="overflow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49</a:t>
                      </a:r>
                    </a:p>
                  </a:txBody>
                  <a:tcPr marL="63500" marR="63500" marT="0" marB="0" horzOverflow="overflow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38,9</a:t>
                      </a:r>
                    </a:p>
                  </a:txBody>
                  <a:tcPr marL="63500" marR="63500" marT="0" marB="0" horzOverflow="overflow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30,7</a:t>
                      </a:r>
                    </a:p>
                  </a:txBody>
                  <a:tcPr marL="63500" marR="63500" marT="0" marB="0" horzOverflow="overflow">
                    <a:lnL>
                      <a:noFill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4378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Великобритания </a:t>
                      </a:r>
                    </a:p>
                  </a:txBody>
                  <a:tcPr marL="63500" marR="63500" marT="0" marB="0" horzOverflow="overflow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34</a:t>
                      </a:r>
                    </a:p>
                  </a:txBody>
                  <a:tcPr marL="63500" marR="63500" marT="0" marB="0" horzOverflow="overflow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11,7</a:t>
                      </a:r>
                    </a:p>
                  </a:txBody>
                  <a:tcPr marL="63500" marR="63500" marT="0" marB="0" horzOverflow="overflow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25,8</a:t>
                      </a:r>
                    </a:p>
                  </a:txBody>
                  <a:tcPr marL="63500" marR="63500" marT="0" marB="0" horzOverflow="overflow">
                    <a:lnL>
                      <a:noFill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24598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Россия</a:t>
                      </a:r>
                    </a:p>
                  </a:txBody>
                  <a:tcPr marL="63500" marR="63500" marT="0" marB="0" horzOverflow="overflow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29</a:t>
                      </a:r>
                    </a:p>
                  </a:txBody>
                  <a:tcPr marL="63500" marR="63500" marT="0" marB="0" horzOverflow="overflow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19,8</a:t>
                      </a:r>
                    </a:p>
                  </a:txBody>
                  <a:tcPr marL="63500" marR="63500" marT="0" marB="0" horzOverflow="overflow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11,4</a:t>
                      </a:r>
                    </a:p>
                  </a:txBody>
                  <a:tcPr marL="63500" marR="63500" marT="0" marB="0" horzOverflow="overflow">
                    <a:lnL>
                      <a:noFill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24598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Канада</a:t>
                      </a:r>
                    </a:p>
                  </a:txBody>
                  <a:tcPr marL="63500" marR="63500" marT="0" marB="0" horzOverflow="overflow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22</a:t>
                      </a:r>
                    </a:p>
                  </a:txBody>
                  <a:tcPr marL="63500" marR="63500" marT="0" marB="0" horzOverflow="overflow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15,8</a:t>
                      </a:r>
                    </a:p>
                  </a:txBody>
                  <a:tcPr marL="63500" marR="63500" marT="0" marB="0" horzOverflow="overflow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19,0</a:t>
                      </a:r>
                    </a:p>
                  </a:txBody>
                  <a:tcPr marL="63500" marR="63500" marT="0" marB="0" horzOverflow="overflow">
                    <a:lnL>
                      <a:noFill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24598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Германия</a:t>
                      </a:r>
                    </a:p>
                  </a:txBody>
                  <a:tcPr marL="63500" marR="63500" marT="0" marB="0" horzOverflow="overflow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21</a:t>
                      </a:r>
                    </a:p>
                  </a:txBody>
                  <a:tcPr marL="63500" marR="63500" marT="0" marB="0" horzOverflow="overflow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22,7</a:t>
                      </a:r>
                    </a:p>
                  </a:txBody>
                  <a:tcPr marL="63500" marR="63500" marT="0" marB="0" horzOverflow="overflow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29,3</a:t>
                      </a:r>
                    </a:p>
                  </a:txBody>
                  <a:tcPr marL="63500" marR="63500" marT="0" marB="0" horzOverflow="overflow">
                    <a:lnL>
                      <a:noFill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24598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Украина </a:t>
                      </a:r>
                    </a:p>
                  </a:txBody>
                  <a:tcPr marL="63500" marR="63500" marT="0" marB="0" horzOverflow="overflow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15</a:t>
                      </a:r>
                    </a:p>
                  </a:txBody>
                  <a:tcPr marL="63500" marR="63500" marT="0" marB="0" horzOverflow="overflow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12,7</a:t>
                      </a:r>
                    </a:p>
                  </a:txBody>
                  <a:tcPr marL="63500" marR="63500" marT="0" marB="0" horzOverflow="overflow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34,2</a:t>
                      </a:r>
                    </a:p>
                  </a:txBody>
                  <a:tcPr marL="63500" marR="63500" marT="0" marB="0" horzOverflow="overflow">
                    <a:lnL>
                      <a:noFill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24598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Швеция</a:t>
                      </a:r>
                    </a:p>
                  </a:txBody>
                  <a:tcPr marL="63500" marR="63500" marT="0" marB="0" horzOverflow="overflow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</a:p>
                  </a:txBody>
                  <a:tcPr marL="63500" marR="63500" marT="0" marB="0" horzOverflow="overflow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10,0</a:t>
                      </a:r>
                    </a:p>
                  </a:txBody>
                  <a:tcPr marL="63500" marR="63500" marT="0" marB="0" horzOverflow="overflow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53,0</a:t>
                      </a:r>
                    </a:p>
                  </a:txBody>
                  <a:tcPr marL="63500" marR="63500" marT="0" marB="0" horzOverflow="overflow">
                    <a:lnL>
                      <a:noFill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24598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Республ. Корея </a:t>
                      </a:r>
                    </a:p>
                  </a:txBody>
                  <a:tcPr marL="63500" marR="63500" marT="0" marB="0" horzOverflow="overflow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</a:p>
                  </a:txBody>
                  <a:tcPr marL="63500" marR="63500" marT="0" marB="0" horzOverflow="overflow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8,2</a:t>
                      </a:r>
                    </a:p>
                  </a:txBody>
                  <a:tcPr marL="63500" marR="63500" marT="0" marB="0" horzOverflow="overflow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35,4</a:t>
                      </a:r>
                    </a:p>
                  </a:txBody>
                  <a:tcPr marL="63500" marR="63500" marT="0" marB="0" horzOverflow="overflow">
                    <a:lnL>
                      <a:noFill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24598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Испания</a:t>
                      </a:r>
                    </a:p>
                  </a:txBody>
                  <a:tcPr marL="63500" marR="63500" marT="0" marB="0" horzOverflow="overflow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</a:p>
                  </a:txBody>
                  <a:tcPr marL="63500" marR="63500" marT="0" marB="0" horzOverflow="overflow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7,1</a:t>
                      </a:r>
                    </a:p>
                  </a:txBody>
                  <a:tcPr marL="63500" marR="63500" marT="0" marB="0" horzOverflow="overflow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35,0</a:t>
                      </a:r>
                    </a:p>
                  </a:txBody>
                  <a:tcPr marL="63500" marR="63500" marT="0" marB="0" horzOverflow="overflow">
                    <a:lnL>
                      <a:noFill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24598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Индия</a:t>
                      </a:r>
                    </a:p>
                  </a:txBody>
                  <a:tcPr marL="63500" marR="63500" marT="0" marB="0" horzOverflow="overflow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</a:p>
                  </a:txBody>
                  <a:tcPr marL="63500" marR="63500" marT="0" marB="0" horzOverflow="overflow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1,5</a:t>
                      </a:r>
                    </a:p>
                  </a:txBody>
                  <a:tcPr marL="63500" marR="63500" marT="0" marB="0" horzOverflow="overflow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1,3</a:t>
                      </a:r>
                    </a:p>
                  </a:txBody>
                  <a:tcPr marL="63500" marR="63500" marT="0" marB="0" horzOverflow="overflow">
                    <a:lnL>
                      <a:noFill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24598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Бельгия</a:t>
                      </a:r>
                    </a:p>
                  </a:txBody>
                  <a:tcPr marL="63500" marR="63500" marT="0" marB="0" horzOverflow="overflow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</a:p>
                  </a:txBody>
                  <a:tcPr marL="63500" marR="63500" marT="0" marB="0" horzOverflow="overflow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5,5</a:t>
                      </a:r>
                    </a:p>
                  </a:txBody>
                  <a:tcPr marL="63500" marR="63500" marT="0" marB="0" horzOverflow="overflow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55,7</a:t>
                      </a:r>
                    </a:p>
                  </a:txBody>
                  <a:tcPr marL="63500" marR="63500" marT="0" marB="0" horzOverflow="overflow">
                    <a:lnL>
                      <a:noFill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24598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Тайвань</a:t>
                      </a:r>
                    </a:p>
                  </a:txBody>
                  <a:tcPr marL="63500" marR="63500" marT="0" marB="0" horzOverflow="overflow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</a:p>
                  </a:txBody>
                  <a:tcPr marL="63500" marR="63500" marT="0" marB="0" horzOverflow="overflow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4,9</a:t>
                      </a:r>
                    </a:p>
                  </a:txBody>
                  <a:tcPr marL="63500" marR="63500" marT="0" marB="0" horzOverflow="overflow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31,7</a:t>
                      </a:r>
                    </a:p>
                  </a:txBody>
                  <a:tcPr marL="63500" marR="63500" marT="0" marB="0" horzOverflow="overflow">
                    <a:lnL>
                      <a:noFill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24598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Болгария</a:t>
                      </a:r>
                    </a:p>
                  </a:txBody>
                  <a:tcPr marL="63500" marR="63500" marT="0" marB="0" horzOverflow="overflow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</a:p>
                  </a:txBody>
                  <a:tcPr marL="63500" marR="63500" marT="0" marB="0" horzOverflow="overflow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3,5</a:t>
                      </a:r>
                    </a:p>
                  </a:txBody>
                  <a:tcPr marL="63500" marR="63500" marT="0" marB="0" horzOverflow="overflow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45,6</a:t>
                      </a:r>
                    </a:p>
                  </a:txBody>
                  <a:tcPr marL="63500" marR="63500" marT="0" marB="0" horzOverflow="overflow">
                    <a:lnL>
                      <a:noFill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24598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Швейцария</a:t>
                      </a:r>
                    </a:p>
                  </a:txBody>
                  <a:tcPr marL="63500" marR="63500" marT="0" marB="0" horzOverflow="overflow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63500" marR="63500" marT="0" marB="0" horzOverflow="overflow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3,0</a:t>
                      </a:r>
                    </a:p>
                  </a:txBody>
                  <a:tcPr marL="63500" marR="63500" marT="0" marB="0" horzOverflow="overflow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36,8</a:t>
                      </a:r>
                    </a:p>
                  </a:txBody>
                  <a:tcPr marL="63500" marR="63500" marT="0" marB="0" horzOverflow="overflow">
                    <a:lnL>
                      <a:noFill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24598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Финляндия</a:t>
                      </a:r>
                    </a:p>
                  </a:txBody>
                  <a:tcPr marL="63500" marR="63500" marT="0" marB="0" horzOverflow="overflow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63500" marR="63500" marT="0" marB="0" horzOverflow="overflow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2,3</a:t>
                      </a:r>
                    </a:p>
                  </a:txBody>
                  <a:tcPr marL="63500" marR="63500" marT="0" marB="0" horzOverflow="overflow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29,5</a:t>
                      </a:r>
                    </a:p>
                  </a:txBody>
                  <a:tcPr marL="63500" marR="63500" marT="0" marB="0" horzOverflow="overflow">
                    <a:lnL>
                      <a:noFill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24598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Венгрия</a:t>
                      </a:r>
                    </a:p>
                  </a:txBody>
                  <a:tcPr marL="63500" marR="63500" marT="0" marB="0" horzOverflow="overflow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63500" marR="63500" marT="0" marB="0" horzOverflow="overflow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1,7</a:t>
                      </a:r>
                    </a:p>
                  </a:txBody>
                  <a:tcPr marL="63500" marR="63500" marT="0" marB="0" horzOverflow="overflow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43,7</a:t>
                      </a:r>
                    </a:p>
                  </a:txBody>
                  <a:tcPr marL="63500" marR="63500" marT="0" marB="0" horzOverflow="overflow">
                    <a:lnL>
                      <a:noFill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24598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Чехия</a:t>
                      </a:r>
                    </a:p>
                  </a:txBody>
                  <a:tcPr marL="63500" marR="63500" marT="0" marB="0" horzOverflow="overflow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63500" marR="63500" marT="0" marB="0" horzOverflow="overflow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1,6</a:t>
                      </a:r>
                    </a:p>
                  </a:txBody>
                  <a:tcPr marL="63500" marR="63500" marT="0" marB="0" horzOverflow="overflow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28,2</a:t>
                      </a:r>
                    </a:p>
                  </a:txBody>
                  <a:tcPr marL="63500" marR="63500" marT="0" marB="0" horzOverflow="overflow">
                    <a:lnL>
                      <a:noFill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24598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Словакия</a:t>
                      </a:r>
                    </a:p>
                  </a:txBody>
                  <a:tcPr marL="63500" marR="63500" marT="0" marB="0" horzOverflow="overflow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63500" marR="63500" marT="0" marB="0" horzOverflow="overflow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1,6</a:t>
                      </a:r>
                    </a:p>
                  </a:txBody>
                  <a:tcPr marL="63500" marR="63500" marT="0" marB="0" horzOverflow="overflow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49,0</a:t>
                      </a:r>
                    </a:p>
                  </a:txBody>
                  <a:tcPr marL="63500" marR="63500" marT="0" marB="0" horzOverflow="overflow">
                    <a:lnL>
                      <a:noFill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9" descr="Ветряной водяной насос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285750" y="142875"/>
            <a:ext cx="2786063" cy="2119313"/>
          </a:xfrm>
          <a:prstGeom prst="rect">
            <a:avLst/>
          </a:prstGeom>
          <a:ln>
            <a:solidFill>
              <a:schemeClr val="tx1">
                <a:lumMod val="50000"/>
              </a:schemeClr>
            </a:solidFill>
          </a:ln>
        </p:spPr>
      </p:pic>
      <p:sp>
        <p:nvSpPr>
          <p:cNvPr id="32770" name="Заголовок 1"/>
          <p:cNvSpPr>
            <a:spLocks noGrp="1"/>
          </p:cNvSpPr>
          <p:nvPr>
            <p:ph type="title"/>
          </p:nvPr>
        </p:nvSpPr>
        <p:spPr>
          <a:xfrm>
            <a:off x="914400" y="214313"/>
            <a:ext cx="8229600" cy="1139825"/>
          </a:xfrm>
        </p:spPr>
        <p:txBody>
          <a:bodyPr>
            <a:normAutofit fontScale="90000"/>
          </a:bodyPr>
          <a:lstStyle/>
          <a:p>
            <a:pPr algn="r" eaLnBrk="1" hangingPunct="1">
              <a:defRPr/>
            </a:pPr>
            <a:r>
              <a:rPr lang="ru-RU" dirty="0" smtClean="0">
                <a:solidFill>
                  <a:srgbClr val="00FF00"/>
                </a:solidFill>
              </a:rPr>
              <a:t>Альтернативные </a:t>
            </a:r>
            <a:br>
              <a:rPr lang="ru-RU" dirty="0" smtClean="0">
                <a:solidFill>
                  <a:srgbClr val="00FF00"/>
                </a:solidFill>
              </a:rPr>
            </a:br>
            <a:r>
              <a:rPr lang="ru-RU" dirty="0" smtClean="0">
                <a:solidFill>
                  <a:srgbClr val="00FF00"/>
                </a:solidFill>
              </a:rPr>
              <a:t>источники энергии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357313" y="2428875"/>
          <a:ext cx="7572375" cy="3596640"/>
        </p:xfrm>
        <a:graphic>
          <a:graphicData uri="http://schemas.openxmlformats.org/drawingml/2006/table">
            <a:tbl>
              <a:tblPr/>
              <a:tblGrid>
                <a:gridCol w="1928812"/>
                <a:gridCol w="2201863"/>
                <a:gridCol w="1227137"/>
                <a:gridCol w="2214563"/>
              </a:tblGrid>
              <a:tr h="4302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ambria" pitchFamily="18" charset="0"/>
                          <a:cs typeface="Times New Roman" pitchFamily="18" charset="0"/>
                        </a:rPr>
                        <a:t>ГеоТЭС 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A00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ambria" pitchFamily="18" charset="0"/>
                          <a:cs typeface="Times New Roman" pitchFamily="18" charset="0"/>
                        </a:rPr>
                        <a:t>ПЭС 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A00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ambria" pitchFamily="18" charset="0"/>
                          <a:cs typeface="Times New Roman" pitchFamily="18" charset="0"/>
                        </a:rPr>
                        <a:t>СЭС 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A00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ambria" pitchFamily="18" charset="0"/>
                          <a:cs typeface="Times New Roman" pitchFamily="18" charset="0"/>
                        </a:rPr>
                        <a:t>ВЭУ 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A008A"/>
                    </a:solidFill>
                  </a:tcPr>
                </a:tc>
              </a:tr>
              <a:tr h="27828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Times New Roman" pitchFamily="18" charset="0"/>
                        </a:rPr>
                        <a:t>Страны Центральной Америки, Филиппины, Исландия 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Times New Roman" pitchFamily="18" charset="0"/>
                        </a:rPr>
                        <a:t>Франция, Великобритания, Канада, Россия, Индия, Китай 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DDA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Times New Roman" pitchFamily="18" charset="0"/>
                        </a:rPr>
                        <a:t>30 стран мира 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ambria" pitchFamily="18" charset="0"/>
                          <a:cs typeface="Times New Roman" pitchFamily="18" charset="0"/>
                        </a:rPr>
                        <a:t>Западная Европа</a:t>
                      </a: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Times New Roman" pitchFamily="18" charset="0"/>
                        </a:rPr>
                        <a:t>: Дания, Германия, Великобритания, Нидерланды; </a:t>
                      </a: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ambria" pitchFamily="18" charset="0"/>
                          <a:cs typeface="Times New Roman" pitchFamily="18" charset="0"/>
                        </a:rPr>
                        <a:t>США: </a:t>
                      </a: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Times New Roman" pitchFamily="18" charset="0"/>
                        </a:rPr>
                        <a:t>Калифорния;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ambria" pitchFamily="18" charset="0"/>
                          <a:cs typeface="Times New Roman" pitchFamily="18" charset="0"/>
                        </a:rPr>
                        <a:t>Зарубежная Азия: </a:t>
                      </a: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cs typeface="Times New Roman" pitchFamily="18" charset="0"/>
                        </a:rPr>
                        <a:t>Индия, Китай. 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DDAC"/>
                    </a:solidFill>
                  </a:tcPr>
                </a:tc>
              </a:tr>
            </a:tbl>
          </a:graphicData>
        </a:graphic>
      </p:graphicFrame>
      <p:pic>
        <p:nvPicPr>
          <p:cNvPr id="6" name="Picture 12" descr="Ветряки в горах США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3429000" y="4572000"/>
            <a:ext cx="2857500" cy="2176463"/>
          </a:xfrm>
          <a:prstGeom prst="rect">
            <a:avLst/>
          </a:prstGeom>
          <a:ln>
            <a:solidFill>
              <a:schemeClr val="tx1">
                <a:lumMod val="50000"/>
              </a:schemeClr>
            </a:solidFill>
          </a:ln>
        </p:spPr>
      </p:pic>
      <p:pic>
        <p:nvPicPr>
          <p:cNvPr id="7" name="Picture 10" descr="Телекоммуникационная система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142875" y="4572000"/>
            <a:ext cx="2806700" cy="2135188"/>
          </a:xfrm>
          <a:prstGeom prst="rect">
            <a:avLst/>
          </a:prstGeom>
          <a:ln>
            <a:solidFill>
              <a:schemeClr val="tx1">
                <a:lumMod val="25000"/>
              </a:schemeClr>
            </a:solidFill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Text Box 2"/>
          <p:cNvSpPr txBox="1">
            <a:spLocks noChangeArrowheads="1"/>
          </p:cNvSpPr>
          <p:nvPr/>
        </p:nvSpPr>
        <p:spPr bwMode="auto">
          <a:xfrm>
            <a:off x="1166813" y="406400"/>
            <a:ext cx="74898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b="1" i="1" u="sng">
                <a:latin typeface="Tahoma" charset="0"/>
              </a:rPr>
              <a:t>Интеграционные группировки</a:t>
            </a:r>
          </a:p>
        </p:txBody>
      </p:sp>
      <p:sp>
        <p:nvSpPr>
          <p:cNvPr id="135171" name="Text Box 3"/>
          <p:cNvSpPr txBox="1">
            <a:spLocks noChangeArrowheads="1"/>
          </p:cNvSpPr>
          <p:nvPr/>
        </p:nvSpPr>
        <p:spPr bwMode="auto">
          <a:xfrm>
            <a:off x="468313" y="1579563"/>
            <a:ext cx="802957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342900" indent="-342900">
              <a:buFontTx/>
              <a:buAutoNum type="arabicPeriod"/>
              <a:defRPr/>
            </a:pPr>
            <a:r>
              <a:rPr lang="ru-RU" sz="2400" b="1" i="1">
                <a:latin typeface="Tahoma" charset="0"/>
              </a:rPr>
              <a:t>Европейское Сообщество по Атомной Энергии </a:t>
            </a:r>
          </a:p>
          <a:p>
            <a:pPr marL="342900" indent="-342900">
              <a:defRPr/>
            </a:pPr>
            <a:r>
              <a:rPr lang="ru-RU" sz="2400" b="1" i="1" u="sng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</a:rPr>
              <a:t>(ЕВРАТОМ)</a:t>
            </a:r>
          </a:p>
        </p:txBody>
      </p:sp>
      <p:sp>
        <p:nvSpPr>
          <p:cNvPr id="135172" name="Text Box 4"/>
          <p:cNvSpPr txBox="1">
            <a:spLocks noChangeArrowheads="1"/>
          </p:cNvSpPr>
          <p:nvPr/>
        </p:nvSpPr>
        <p:spPr bwMode="auto">
          <a:xfrm>
            <a:off x="395288" y="2516188"/>
            <a:ext cx="8720137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400" b="1" i="1">
                <a:latin typeface="Tahoma" charset="0"/>
              </a:rPr>
              <a:t>2.Международное Агентство по Атомной Энергетике </a:t>
            </a:r>
          </a:p>
          <a:p>
            <a:pPr>
              <a:defRPr/>
            </a:pPr>
            <a:r>
              <a:rPr lang="ru-RU" sz="2400" b="1" i="1" u="sng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</a:rPr>
              <a:t>(МАГАТЭ)</a:t>
            </a:r>
          </a:p>
        </p:txBody>
      </p:sp>
      <p:pic>
        <p:nvPicPr>
          <p:cNvPr id="19462" name="Picture 9" descr="f085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50" y="0"/>
            <a:ext cx="785813" cy="84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85918" y="3500438"/>
            <a:ext cx="4493441" cy="3143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3" descr="D:\КАРТИНКИ\Коллекция картинок3\j0254488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572396" y="4929198"/>
            <a:ext cx="1336899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51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51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351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5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5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35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5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5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5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5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5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51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51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351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351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351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351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351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351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214290"/>
            <a:ext cx="8036304" cy="707886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4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Проблемы электроэнергетики: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14313" y="1500188"/>
            <a:ext cx="8501062" cy="4524375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342900" indent="-342900">
              <a:buFontTx/>
              <a:buAutoNum type="arabicPeriod"/>
              <a:defRPr/>
            </a:pPr>
            <a:r>
              <a:rPr lang="ru-RU" sz="2400" b="1" dirty="0"/>
              <a:t>Истощение запасов энергоресурсов.</a:t>
            </a:r>
          </a:p>
          <a:p>
            <a:pPr marL="342900" indent="-342900">
              <a:buFontTx/>
              <a:buAutoNum type="arabicPeriod"/>
              <a:defRPr/>
            </a:pPr>
            <a:r>
              <a:rPr lang="ru-RU" sz="2400" b="1" dirty="0"/>
              <a:t>Загрязнение и разрушение природной среды:</a:t>
            </a:r>
          </a:p>
          <a:p>
            <a:pPr marL="342900" indent="-342900">
              <a:defRPr/>
            </a:pPr>
            <a:r>
              <a:rPr lang="ru-RU" sz="2400" b="1" dirty="0"/>
              <a:t>ТЭС – выброс в атмосферу вредных веществ, изменяет газовый состав </a:t>
            </a:r>
          </a:p>
          <a:p>
            <a:pPr marL="342900" indent="-342900">
              <a:defRPr/>
            </a:pPr>
            <a:r>
              <a:rPr lang="ru-RU" sz="2400" b="1" dirty="0"/>
              <a:t>Атмосферы, повышает температуру воды.</a:t>
            </a:r>
          </a:p>
          <a:p>
            <a:pPr marL="342900" indent="-342900">
              <a:defRPr/>
            </a:pPr>
            <a:r>
              <a:rPr lang="ru-RU" sz="2400" b="1" dirty="0"/>
              <a:t>АЭС – Проблема захоронения ядерных отходов, аварий на АЭС.</a:t>
            </a:r>
          </a:p>
          <a:p>
            <a:pPr marL="342900" indent="-342900">
              <a:defRPr/>
            </a:pPr>
            <a:r>
              <a:rPr lang="ru-RU" sz="2400" b="1" dirty="0"/>
              <a:t>ГЭС – Экологические нарушения при строительстве (затопление земель, нарушения водного </a:t>
            </a:r>
          </a:p>
          <a:p>
            <a:pPr marL="342900" indent="-342900">
              <a:defRPr/>
            </a:pPr>
            <a:r>
              <a:rPr lang="ru-RU" sz="2400" b="1" dirty="0"/>
              <a:t>баланса территории, гибель рыб, изменение режима рек и растительного покрова).</a:t>
            </a:r>
          </a:p>
          <a:p>
            <a:pPr marL="342900" indent="-342900">
              <a:buFontTx/>
              <a:buAutoNum type="arabicPeriod"/>
              <a:defRPr/>
            </a:pP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61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116013" cy="1116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6195" name="Text Box 3"/>
          <p:cNvSpPr txBox="1">
            <a:spLocks noChangeArrowheads="1"/>
          </p:cNvSpPr>
          <p:nvPr/>
        </p:nvSpPr>
        <p:spPr bwMode="auto">
          <a:xfrm>
            <a:off x="2195513" y="260350"/>
            <a:ext cx="554513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 i="1" u="sng">
                <a:solidFill>
                  <a:srgbClr val="FF0066"/>
                </a:solidFill>
                <a:latin typeface="Tahoma" charset="0"/>
              </a:rPr>
              <a:t>Верите ли вы?</a:t>
            </a:r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-5005388" y="1501775"/>
            <a:ext cx="14149388" cy="527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marL="5456238" indent="-342900">
              <a:buFontTx/>
              <a:buAutoNum type="arabicPeriod"/>
              <a:tabLst>
                <a:tab pos="685800" algn="l"/>
              </a:tabLst>
            </a:pPr>
            <a:r>
              <a:rPr lang="ru-RU" sz="2000" b="1">
                <a:latin typeface="Tahoma" charset="0"/>
              </a:rPr>
              <a:t>Что в энергетическом балансе мира преобладает выработка электроэнергии на ГЭС? ( нет.)</a:t>
            </a:r>
          </a:p>
          <a:p>
            <a:pPr marL="5456238" indent="-342900">
              <a:buFontTx/>
              <a:buAutoNum type="arabicPeriod"/>
              <a:tabLst>
                <a:tab pos="685800" algn="l"/>
              </a:tabLst>
            </a:pPr>
            <a:endParaRPr lang="ru-RU" sz="2000" b="1">
              <a:latin typeface="Tahoma" charset="0"/>
            </a:endParaRPr>
          </a:p>
          <a:p>
            <a:pPr marL="5456238" indent="-342900">
              <a:buFontTx/>
              <a:buAutoNum type="arabicPeriod"/>
              <a:tabLst>
                <a:tab pos="685800" algn="l"/>
              </a:tabLst>
            </a:pPr>
            <a:r>
              <a:rPr lang="ru-RU" sz="2000" b="1">
                <a:latin typeface="Tahoma" charset="0"/>
              </a:rPr>
              <a:t>Что максимальное количество электроэнергии вырабатывается в Зарубежной Европе? (Нет.)</a:t>
            </a:r>
          </a:p>
          <a:p>
            <a:pPr marL="5456238" indent="-342900">
              <a:buFontTx/>
              <a:buAutoNum type="arabicPeriod"/>
              <a:tabLst>
                <a:tab pos="685800" algn="l"/>
              </a:tabLst>
            </a:pPr>
            <a:endParaRPr lang="ru-RU" sz="2000" b="1">
              <a:latin typeface="Tahoma" charset="0"/>
            </a:endParaRPr>
          </a:p>
          <a:p>
            <a:pPr marL="5456238" indent="-342900">
              <a:buFontTx/>
              <a:buAutoNum type="arabicPeriod"/>
              <a:tabLst>
                <a:tab pos="685800" algn="l"/>
              </a:tabLst>
            </a:pPr>
            <a:r>
              <a:rPr lang="ru-RU" sz="2000" b="1">
                <a:latin typeface="Tahoma" charset="0"/>
              </a:rPr>
              <a:t>Что доля в производстве электроэнергии в странах «Севера» ниже, чем в «Странах Юга? (Нет.)</a:t>
            </a:r>
          </a:p>
          <a:p>
            <a:pPr marL="5456238" indent="-342900">
              <a:buFontTx/>
              <a:buAutoNum type="arabicPeriod"/>
              <a:tabLst>
                <a:tab pos="685800" algn="l"/>
              </a:tabLst>
            </a:pPr>
            <a:endParaRPr lang="ru-RU" sz="2000" b="1">
              <a:latin typeface="Tahoma" charset="0"/>
            </a:endParaRPr>
          </a:p>
          <a:p>
            <a:pPr marL="5456238" indent="-342900">
              <a:buFontTx/>
              <a:buAutoNum type="arabicPeriod"/>
              <a:tabLst>
                <a:tab pos="685800" algn="l"/>
              </a:tabLst>
            </a:pPr>
            <a:r>
              <a:rPr lang="ru-RU" sz="2000" b="1">
                <a:latin typeface="Tahoma" charset="0"/>
              </a:rPr>
              <a:t>Что Интеграционная группировка ОПЕК организована с целью объединения ресурсов ядерного сырья и атомной энергетики стран участниц?  (Нет.)</a:t>
            </a:r>
          </a:p>
          <a:p>
            <a:pPr marL="5456238" indent="-342900">
              <a:buFontTx/>
              <a:buAutoNum type="arabicPeriod"/>
              <a:tabLst>
                <a:tab pos="685800" algn="l"/>
              </a:tabLst>
            </a:pPr>
            <a:endParaRPr lang="ru-RU" sz="2000" b="1">
              <a:latin typeface="Tahoma" charset="0"/>
            </a:endParaRPr>
          </a:p>
          <a:p>
            <a:pPr marL="5456238" indent="-342900">
              <a:buFontTx/>
              <a:buAutoNum type="arabicPeriod"/>
              <a:tabLst>
                <a:tab pos="685800" algn="l"/>
              </a:tabLst>
            </a:pPr>
            <a:r>
              <a:rPr lang="ru-RU" sz="2000" b="1">
                <a:latin typeface="Tahoma" charset="0"/>
              </a:rPr>
              <a:t>Что солнечные электростанции есть в 30 странах мира? (Да.)</a:t>
            </a:r>
          </a:p>
          <a:p>
            <a:pPr marL="5456238" indent="-342900">
              <a:buFontTx/>
              <a:buAutoNum type="arabicPeriod"/>
              <a:tabLst>
                <a:tab pos="685800" algn="l"/>
              </a:tabLst>
            </a:pPr>
            <a:endParaRPr lang="ru-RU" sz="2000" b="1">
              <a:latin typeface="Tahoma" charset="0"/>
            </a:endParaRPr>
          </a:p>
          <a:p>
            <a:pPr marL="5456238" indent="-342900">
              <a:buFontTx/>
              <a:buAutoNum type="arabicPeriod"/>
              <a:tabLst>
                <a:tab pos="685800" algn="l"/>
              </a:tabLst>
            </a:pPr>
            <a:r>
              <a:rPr lang="ru-RU" sz="2000" b="1">
                <a:latin typeface="Tahoma" charset="0"/>
              </a:rPr>
              <a:t>Что большинство крупнейших ГЭС находятся в развитых странах мира? (Да.)</a:t>
            </a:r>
          </a:p>
        </p:txBody>
      </p:sp>
      <p:sp>
        <p:nvSpPr>
          <p:cNvPr id="136197" name="AutoShape 5"/>
          <p:cNvSpPr>
            <a:spLocks noChangeArrowheads="1"/>
          </p:cNvSpPr>
          <p:nvPr/>
        </p:nvSpPr>
        <p:spPr bwMode="auto">
          <a:xfrm rot="1854846">
            <a:off x="3884613" y="1527175"/>
            <a:ext cx="914400" cy="914400"/>
          </a:xfrm>
          <a:prstGeom prst="irregularSeal2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36198" name="AutoShape 6"/>
          <p:cNvSpPr>
            <a:spLocks noChangeArrowheads="1"/>
          </p:cNvSpPr>
          <p:nvPr/>
        </p:nvSpPr>
        <p:spPr bwMode="auto">
          <a:xfrm rot="1854846">
            <a:off x="5795963" y="2420938"/>
            <a:ext cx="914400" cy="914400"/>
          </a:xfrm>
          <a:prstGeom prst="irregularSeal2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36199" name="AutoShape 7"/>
          <p:cNvSpPr>
            <a:spLocks noChangeArrowheads="1"/>
          </p:cNvSpPr>
          <p:nvPr/>
        </p:nvSpPr>
        <p:spPr bwMode="auto">
          <a:xfrm rot="1854846">
            <a:off x="4284663" y="3429000"/>
            <a:ext cx="914400" cy="914400"/>
          </a:xfrm>
          <a:prstGeom prst="irregularSeal2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36200" name="AutoShape 8"/>
          <p:cNvSpPr>
            <a:spLocks noChangeArrowheads="1"/>
          </p:cNvSpPr>
          <p:nvPr/>
        </p:nvSpPr>
        <p:spPr bwMode="auto">
          <a:xfrm rot="1854846">
            <a:off x="2771775" y="4652963"/>
            <a:ext cx="914400" cy="914400"/>
          </a:xfrm>
          <a:prstGeom prst="irregularSeal2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36201" name="AutoShape 9"/>
          <p:cNvSpPr>
            <a:spLocks noChangeArrowheads="1"/>
          </p:cNvSpPr>
          <p:nvPr/>
        </p:nvSpPr>
        <p:spPr bwMode="auto">
          <a:xfrm rot="1854846">
            <a:off x="8027988" y="5157788"/>
            <a:ext cx="914400" cy="914400"/>
          </a:xfrm>
          <a:prstGeom prst="irregularSeal2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36202" name="AutoShape 10"/>
          <p:cNvSpPr>
            <a:spLocks noChangeArrowheads="1"/>
          </p:cNvSpPr>
          <p:nvPr/>
        </p:nvSpPr>
        <p:spPr bwMode="auto">
          <a:xfrm rot="1854846">
            <a:off x="2411413" y="5943600"/>
            <a:ext cx="914400" cy="914400"/>
          </a:xfrm>
          <a:prstGeom prst="irregularSeal2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6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6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6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36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6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6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136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9" dur="500"/>
                                        <p:tgtEl>
                                          <p:spTgt spid="13619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6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4" dur="500"/>
                                        <p:tgtEl>
                                          <p:spTgt spid="1361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6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9" dur="500"/>
                                        <p:tgtEl>
                                          <p:spTgt spid="1361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6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4" dur="500"/>
                                        <p:tgtEl>
                                          <p:spTgt spid="13619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6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9" dur="500"/>
                                        <p:tgtEl>
                                          <p:spTgt spid="13620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6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4" dur="500"/>
                                        <p:tgtEl>
                                          <p:spTgt spid="13620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6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9" dur="500"/>
                                        <p:tgtEl>
                                          <p:spTgt spid="13620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6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6197" grpId="0" animBg="1"/>
      <p:bldP spid="136198" grpId="0" animBg="1"/>
      <p:bldP spid="136198" grpId="1" animBg="1"/>
      <p:bldP spid="136199" grpId="0" animBg="1"/>
      <p:bldP spid="136200" grpId="0" animBg="1"/>
      <p:bldP spid="136201" grpId="0" animBg="1"/>
      <p:bldP spid="13620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4438" y="500063"/>
            <a:ext cx="7772400" cy="819150"/>
          </a:xfrm>
        </p:spPr>
        <p:txBody>
          <a:bodyPr/>
          <a:lstStyle/>
          <a:p>
            <a:pPr eaLnBrk="1" hangingPunct="1">
              <a:defRPr/>
            </a:pPr>
            <a:r>
              <a:rPr lang="ru-RU" b="1" dirty="0" smtClean="0">
                <a:solidFill>
                  <a:schemeClr val="tx1">
                    <a:lumMod val="50000"/>
                  </a:schemeClr>
                </a:solidFill>
              </a:rPr>
              <a:t>Динамика электроэнергетики</a:t>
            </a:r>
          </a:p>
        </p:txBody>
      </p:sp>
      <p:graphicFrame>
        <p:nvGraphicFramePr>
          <p:cNvPr id="7" name="Схема 6"/>
          <p:cNvGraphicFramePr/>
          <p:nvPr/>
        </p:nvGraphicFramePr>
        <p:xfrm>
          <a:off x="1214414" y="4643446"/>
          <a:ext cx="7715304" cy="18573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Picture 11" descr="vet5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>
          <a:xfrm>
            <a:off x="6072188" y="1500188"/>
            <a:ext cx="2701925" cy="2025650"/>
          </a:xfrm>
          <a:prstGeom prst="rect">
            <a:avLst/>
          </a:prstGeom>
          <a:ln>
            <a:solidFill>
              <a:schemeClr val="tx1">
                <a:lumMod val="75000"/>
              </a:schemeClr>
            </a:solidFill>
          </a:ln>
        </p:spPr>
      </p:pic>
      <p:pic>
        <p:nvPicPr>
          <p:cNvPr id="9" name="Picture 11" descr="Солнечная электростанция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>
          <a:xfrm>
            <a:off x="3143250" y="2535238"/>
            <a:ext cx="2714625" cy="2036762"/>
          </a:xfrm>
          <a:prstGeom prst="rect">
            <a:avLst/>
          </a:prstGeom>
          <a:ln>
            <a:solidFill>
              <a:schemeClr val="tx1">
                <a:lumMod val="75000"/>
              </a:schemeClr>
            </a:solidFill>
          </a:ln>
        </p:spPr>
      </p:pic>
      <p:pic>
        <p:nvPicPr>
          <p:cNvPr id="10" name="Picture 12" descr="Добыча каменного угля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>
          <a:xfrm>
            <a:off x="357158" y="1571612"/>
            <a:ext cx="2500312" cy="1874838"/>
          </a:xfrm>
          <a:prstGeom prst="rect">
            <a:avLst/>
          </a:prstGeom>
          <a:ln>
            <a:solidFill>
              <a:schemeClr val="tx1">
                <a:lumMod val="75000"/>
              </a:schemeClr>
            </a:solidFill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404813"/>
            <a:ext cx="8697912" cy="703262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3600" b="1" smtClean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Десять первых стран по выработке электроэнергии в 2000 г.</a:t>
            </a:r>
          </a:p>
        </p:txBody>
      </p:sp>
      <p:graphicFrame>
        <p:nvGraphicFramePr>
          <p:cNvPr id="152663" name="Group 87"/>
          <p:cNvGraphicFramePr>
            <a:graphicFrameLocks noGrp="1"/>
          </p:cNvGraphicFramePr>
          <p:nvPr>
            <p:ph type="tbl" idx="1"/>
          </p:nvPr>
        </p:nvGraphicFramePr>
        <p:xfrm>
          <a:off x="0" y="260350"/>
          <a:ext cx="9144000" cy="6327777"/>
        </p:xfrm>
        <a:graphic>
          <a:graphicData uri="http://schemas.openxmlformats.org/drawingml/2006/table">
            <a:tbl>
              <a:tblPr/>
              <a:tblGrid>
                <a:gridCol w="755650"/>
                <a:gridCol w="3240088"/>
                <a:gridCol w="2305050"/>
                <a:gridCol w="2843212"/>
              </a:tblGrid>
              <a:tr h="7159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Страны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Всего млрд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Квт.час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На душу населения. </a:t>
                      </a:r>
                      <a:r>
                        <a:rPr kumimoji="0" lang="ru-RU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квт.час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5429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США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3980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14400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5461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Китай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1325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 1050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5429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Япония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1080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 8500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5461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Россия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  875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 6050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5413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Канада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  585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18900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5445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6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ФРГ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  565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 6860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5461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7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Индия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  550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   560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5429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8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Франция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  540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 9150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7143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9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Великобритания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  370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 6250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5445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10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Бразилия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  340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 2000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525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25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52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2000"/>
                                        <p:tgtEl>
                                          <p:spTgt spid="1525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2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6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526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526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526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2578" grpId="0"/>
      <p:bldP spid="152578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Заголовок 2"/>
          <p:cNvSpPr>
            <a:spLocks noGrp="1"/>
          </p:cNvSpPr>
          <p:nvPr>
            <p:ph type="title"/>
          </p:nvPr>
        </p:nvSpPr>
        <p:spPr>
          <a:xfrm>
            <a:off x="1371600" y="357188"/>
            <a:ext cx="7772400" cy="819150"/>
          </a:xfrm>
        </p:spPr>
        <p:txBody>
          <a:bodyPr/>
          <a:lstStyle/>
          <a:p>
            <a:pPr eaLnBrk="1" hangingPunct="1">
              <a:defRPr/>
            </a:pPr>
            <a:r>
              <a:rPr lang="ru-RU" smtClean="0">
                <a:solidFill>
                  <a:srgbClr val="99FFCC"/>
                </a:solidFill>
              </a:rPr>
              <a:t>Картосхема</a:t>
            </a:r>
          </a:p>
        </p:txBody>
      </p:sp>
      <p:pic>
        <p:nvPicPr>
          <p:cNvPr id="59394" name="Picture 2" descr="C:\Documents and Settings\Admin\Рабочий стол\Рисунок5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14313" y="642938"/>
            <a:ext cx="8809037" cy="5953125"/>
          </a:xfrm>
          <a:ln>
            <a:solidFill>
              <a:schemeClr val="tx1">
                <a:lumMod val="50000"/>
              </a:schemeClr>
            </a:solidFill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71500" y="500063"/>
            <a:ext cx="8001000" cy="4894262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ru-RU" sz="2400" b="1" dirty="0">
                <a:solidFill>
                  <a:schemeClr val="tx1"/>
                </a:solidFill>
              </a:rPr>
              <a:t>По объёмам выработки электроэнергии на душу населения</a:t>
            </a:r>
          </a:p>
          <a:p>
            <a:pPr>
              <a:defRPr/>
            </a:pPr>
            <a:r>
              <a:rPr lang="ru-RU" sz="2400" b="1" dirty="0">
                <a:solidFill>
                  <a:srgbClr val="C00000"/>
                </a:solidFill>
              </a:rPr>
              <a:t>лидерами</a:t>
            </a:r>
            <a:r>
              <a:rPr lang="ru-RU" sz="2400" b="1" dirty="0">
                <a:solidFill>
                  <a:schemeClr val="tx1"/>
                </a:solidFill>
              </a:rPr>
              <a:t> являются:</a:t>
            </a:r>
          </a:p>
          <a:p>
            <a:pPr>
              <a:defRPr/>
            </a:pPr>
            <a:r>
              <a:rPr lang="ru-RU" sz="2400" b="1" dirty="0">
                <a:solidFill>
                  <a:schemeClr val="tx1"/>
                </a:solidFill>
              </a:rPr>
              <a:t>Норвегия (30</a:t>
            </a:r>
            <a:r>
              <a:rPr lang="ru-RU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тыс. </a:t>
            </a:r>
            <a:r>
              <a:rPr lang="ru-RU" sz="2400" b="1" dirty="0" err="1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квт.час</a:t>
            </a:r>
            <a:r>
              <a:rPr lang="ru-RU" sz="2400" b="1" dirty="0">
                <a:solidFill>
                  <a:schemeClr val="tx1"/>
                </a:solidFill>
              </a:rPr>
              <a:t>), Канада (19 </a:t>
            </a:r>
            <a:r>
              <a:rPr lang="ru-RU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тыс. </a:t>
            </a:r>
            <a:r>
              <a:rPr lang="ru-RU" sz="2400" b="1" dirty="0" err="1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квт.час</a:t>
            </a:r>
            <a:r>
              <a:rPr lang="ru-RU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), Швеция (17 тыс. </a:t>
            </a:r>
            <a:r>
              <a:rPr lang="ru-RU" sz="2400" b="1" dirty="0" err="1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квт.час</a:t>
            </a:r>
            <a:r>
              <a:rPr lang="ru-RU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),</a:t>
            </a:r>
          </a:p>
          <a:p>
            <a:pPr>
              <a:defRPr/>
            </a:pPr>
            <a:r>
              <a:rPr lang="ru-RU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США (14 тыс. </a:t>
            </a:r>
            <a:r>
              <a:rPr lang="ru-RU" sz="2400" b="1" dirty="0" err="1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квт.час</a:t>
            </a:r>
            <a:r>
              <a:rPr lang="ru-RU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),</a:t>
            </a:r>
          </a:p>
          <a:p>
            <a:pPr>
              <a:defRPr/>
            </a:pPr>
            <a:r>
              <a:rPr lang="ru-RU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Финляндия (11 тыс. </a:t>
            </a:r>
            <a:r>
              <a:rPr lang="ru-RU" sz="2400" b="1" dirty="0" err="1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квт.час</a:t>
            </a:r>
            <a:r>
              <a:rPr lang="ru-RU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).</a:t>
            </a:r>
          </a:p>
          <a:p>
            <a:pPr>
              <a:defRPr/>
            </a:pPr>
            <a:endParaRPr lang="ru-RU" sz="2400" b="1" dirty="0"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defRPr/>
            </a:pPr>
            <a:r>
              <a:rPr lang="ru-R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Среднемировой показатель</a:t>
            </a:r>
            <a:r>
              <a:rPr lang="ru-RU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– 2 тыс. </a:t>
            </a:r>
            <a:r>
              <a:rPr lang="ru-RU" sz="2400" b="1" dirty="0" err="1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квт.час</a:t>
            </a:r>
            <a:endParaRPr lang="ru-RU" sz="2400" b="1" dirty="0"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defRPr/>
            </a:pPr>
            <a:endParaRPr lang="ru-RU" sz="2400" b="1" dirty="0"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defRPr/>
            </a:pPr>
            <a:r>
              <a:rPr lang="ru-RU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Наименьший показатель производства электроэнергии на душу населения в странах Африки, Китае и Индии.</a:t>
            </a:r>
            <a:endParaRPr lang="ru-RU" sz="2400" b="1" dirty="0">
              <a:solidFill>
                <a:schemeClr val="tx1"/>
              </a:solidFill>
            </a:endParaRPr>
          </a:p>
        </p:txBody>
      </p:sp>
      <p:pic>
        <p:nvPicPr>
          <p:cNvPr id="8195" name="Picture 9" descr="f143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8125" y="5429250"/>
            <a:ext cx="957263" cy="127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Заголовок 2"/>
          <p:cNvSpPr>
            <a:spLocks noGrp="1"/>
          </p:cNvSpPr>
          <p:nvPr>
            <p:ph type="title"/>
          </p:nvPr>
        </p:nvSpPr>
        <p:spPr>
          <a:xfrm>
            <a:off x="1285875" y="357188"/>
            <a:ext cx="7748588" cy="1176337"/>
          </a:xfrm>
          <a:solidFill>
            <a:schemeClr val="accent2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r" eaLnBrk="1" hangingPunct="1">
              <a:defRPr/>
            </a:pPr>
            <a:r>
              <a:rPr lang="ru-RU" dirty="0" smtClean="0">
                <a:solidFill>
                  <a:srgbClr val="00FF00"/>
                </a:solidFill>
              </a:rPr>
              <a:t>Соотношение разных типов электростанций</a:t>
            </a: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285720" y="1928802"/>
          <a:ext cx="8201028" cy="44291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Заголовок 1"/>
          <p:cNvSpPr>
            <a:spLocks noGrp="1"/>
          </p:cNvSpPr>
          <p:nvPr>
            <p:ph type="title"/>
          </p:nvPr>
        </p:nvSpPr>
        <p:spPr>
          <a:xfrm>
            <a:off x="1214438" y="0"/>
            <a:ext cx="7772400" cy="1033463"/>
          </a:xfrm>
        </p:spPr>
        <p:txBody>
          <a:bodyPr/>
          <a:lstStyle/>
          <a:p>
            <a:pPr algn="r" eaLnBrk="1" hangingPunct="1">
              <a:defRPr/>
            </a:pPr>
            <a:r>
              <a:rPr lang="ru-RU" smtClean="0">
                <a:solidFill>
                  <a:srgbClr val="00FF00"/>
                </a:solidFill>
              </a:rPr>
              <a:t>Типы электростанций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0" y="214313"/>
          <a:ext cx="8858343" cy="6960870"/>
        </p:xfrm>
        <a:graphic>
          <a:graphicData uri="http://schemas.openxmlformats.org/drawingml/2006/table">
            <a:tbl>
              <a:tblPr>
                <a:tableStyleId>{16D9F66E-5EB9-4882-86FB-DCBF35E3C3E4}</a:tableStyleId>
              </a:tblPr>
              <a:tblGrid>
                <a:gridCol w="1537398"/>
                <a:gridCol w="1976655"/>
                <a:gridCol w="2751605"/>
                <a:gridCol w="2592685"/>
              </a:tblGrid>
              <a:tr h="37338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bg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Тип </a:t>
                      </a:r>
                      <a:r>
                        <a:rPr lang="ru-RU" sz="1600" b="1" dirty="0" err="1">
                          <a:solidFill>
                            <a:schemeClr val="bg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эл</a:t>
                      </a:r>
                      <a:r>
                        <a:rPr lang="ru-RU" sz="1600" b="1" dirty="0">
                          <a:solidFill>
                            <a:schemeClr val="bg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. станции</a:t>
                      </a:r>
                      <a:endParaRPr lang="ru-RU" sz="1600" b="1" dirty="0">
                        <a:solidFill>
                          <a:schemeClr val="bg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61784" marR="61784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bg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Источник энергии</a:t>
                      </a:r>
                      <a:endParaRPr lang="ru-RU" sz="1600" b="1" dirty="0">
                        <a:solidFill>
                          <a:schemeClr val="bg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61784" marR="61784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bg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Районы размещения</a:t>
                      </a:r>
                      <a:endParaRPr lang="ru-RU" sz="1600" b="1" dirty="0">
                        <a:solidFill>
                          <a:schemeClr val="bg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61784" marR="61784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bg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Экологические последствия</a:t>
                      </a:r>
                      <a:endParaRPr lang="ru-RU" sz="1600" b="1" dirty="0">
                        <a:solidFill>
                          <a:schemeClr val="bg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61784" marR="61784" marT="0" marB="0">
                    <a:solidFill>
                      <a:schemeClr val="bg2"/>
                    </a:solidFill>
                  </a:tcPr>
                </a:tc>
              </a:tr>
              <a:tr h="1680211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</a:rPr>
                        <a:t>Гидравлические</a:t>
                      </a:r>
                      <a:endParaRPr lang="ru-RU" sz="1600" b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1784" marR="61784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</a:rPr>
                        <a:t>Энергия воды</a:t>
                      </a:r>
                      <a:endParaRPr lang="ru-RU" sz="1600" b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1784" marR="61784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</a:rPr>
                        <a:t>Реки с большим падением и расходом воды</a:t>
                      </a:r>
                      <a:endParaRPr lang="ru-RU" sz="1600" b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1784" marR="61784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</a:rPr>
                        <a:t>Затопление больших участков плодородных земель, подъем грунтовых вод, изменение микроклимата, изменение режима реки, заиление водоемов</a:t>
                      </a:r>
                      <a:endParaRPr lang="ru-RU" sz="1600" b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1784" marR="61784" marT="0" marB="0">
                    <a:solidFill>
                      <a:schemeClr val="bg2"/>
                    </a:solidFill>
                  </a:tcPr>
                </a:tc>
              </a:tr>
              <a:tr h="130683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</a:rPr>
                        <a:t>Тепловые</a:t>
                      </a:r>
                      <a:endParaRPr lang="ru-RU" sz="1600" b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1784" marR="61784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</a:rPr>
                        <a:t>Энергия сгорания топлива (мазут, газ, уголь, горючие сланцы, торф)</a:t>
                      </a:r>
                      <a:endParaRPr lang="ru-RU" sz="1600" b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1784" marR="61784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</a:rPr>
                        <a:t>Приурочены к топливным бассейнам с дальнейшей передачей электроэнергии на расстояния или в районах сосредоточения потребителя</a:t>
                      </a:r>
                      <a:endParaRPr lang="ru-RU" sz="1600" b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1784" marR="61784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</a:rPr>
                        <a:t>Загрязнение атмосферного воздуха, тепловое загрязнение</a:t>
                      </a:r>
                      <a:endParaRPr lang="ru-RU" sz="1600" b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1784" marR="61784" marT="0" marB="0">
                    <a:solidFill>
                      <a:schemeClr val="bg2"/>
                    </a:solidFill>
                  </a:tcPr>
                </a:tc>
              </a:tr>
              <a:tr h="130683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</a:rPr>
                        <a:t>Атомные</a:t>
                      </a:r>
                      <a:endParaRPr lang="ru-RU" sz="1600" b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1784" marR="61784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</a:rPr>
                        <a:t>Ядерное топливо (урановые руды)</a:t>
                      </a:r>
                      <a:endParaRPr lang="ru-RU" sz="1600" b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1784" marR="61784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</a:rPr>
                        <a:t>В </a:t>
                      </a:r>
                      <a:r>
                        <a:rPr lang="ru-RU" sz="1600" b="1" dirty="0" err="1">
                          <a:solidFill>
                            <a:schemeClr val="tx1"/>
                          </a:solidFill>
                        </a:rPr>
                        <a:t>энергодефицитных</a:t>
                      </a:r>
                      <a:r>
                        <a:rPr lang="ru-RU" sz="1600" b="1" dirty="0">
                          <a:solidFill>
                            <a:schemeClr val="tx1"/>
                          </a:solidFill>
                        </a:rPr>
                        <a:t> районах</a:t>
                      </a:r>
                      <a:endParaRPr lang="ru-RU" sz="1600" b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1784" marR="61784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</a:rPr>
                        <a:t>Опасность радиационного загрязнения в случае аварии. Необходимость утилизации радиоактивных отходов</a:t>
                      </a:r>
                      <a:endParaRPr lang="ru-RU" sz="1600" b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1784" marR="61784" marT="0" marB="0">
                    <a:solidFill>
                      <a:schemeClr val="bg2"/>
                    </a:solidFill>
                  </a:tcPr>
                </a:tc>
              </a:tr>
              <a:tr h="37338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</a:rPr>
                        <a:t>Приливные</a:t>
                      </a:r>
                      <a:endParaRPr lang="ru-RU" sz="1600" b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1784" marR="61784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</a:rPr>
                        <a:t>Энергия приливов</a:t>
                      </a:r>
                      <a:endParaRPr lang="ru-RU" sz="1600" b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1784" marR="61784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</a:rPr>
                        <a:t>В узких морских заливах с высокими приливами</a:t>
                      </a:r>
                      <a:endParaRPr lang="ru-RU" sz="1600" b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1784" marR="61784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</a:rPr>
                        <a:t>Незначительны</a:t>
                      </a:r>
                      <a:endParaRPr lang="ru-RU" sz="1600" b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1784" marR="61784" marT="0" marB="0">
                    <a:solidFill>
                      <a:schemeClr val="bg2"/>
                    </a:solidFill>
                  </a:tcPr>
                </a:tc>
              </a:tr>
              <a:tr h="37338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</a:rPr>
                        <a:t>Ветровые</a:t>
                      </a:r>
                      <a:endParaRPr lang="ru-RU" sz="1600" b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1784" marR="61784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</a:rPr>
                        <a:t>Энергия ветра</a:t>
                      </a:r>
                      <a:endParaRPr lang="ru-RU" sz="1600" b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1784" marR="61784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</a:rPr>
                        <a:t>В районах с ветровой активность.</a:t>
                      </a:r>
                      <a:endParaRPr lang="ru-RU" sz="1600" b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1784" marR="61784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</a:rPr>
                        <a:t>Незначительны</a:t>
                      </a:r>
                      <a:endParaRPr lang="ru-RU" sz="1600" b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1784" marR="61784" marT="0" marB="0">
                    <a:solidFill>
                      <a:schemeClr val="bg2"/>
                    </a:solidFill>
                  </a:tcPr>
                </a:tc>
              </a:tr>
              <a:tr h="56007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</a:rPr>
                        <a:t>Солнечные</a:t>
                      </a:r>
                      <a:endParaRPr lang="ru-RU" sz="1600" b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1784" marR="61784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</a:rPr>
                        <a:t>Энергия Солнца</a:t>
                      </a:r>
                      <a:endParaRPr lang="ru-RU" sz="1600" b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1784" marR="61784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</a:rPr>
                        <a:t>На открытых пространствах с ясной солнечной погодой</a:t>
                      </a:r>
                      <a:endParaRPr lang="ru-RU" sz="1600" b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1784" marR="61784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</a:rPr>
                        <a:t>Незначительны</a:t>
                      </a:r>
                      <a:endParaRPr lang="ru-RU" sz="1600" b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1784" marR="61784" marT="0" marB="0">
                    <a:solidFill>
                      <a:schemeClr val="bg2"/>
                    </a:solidFill>
                  </a:tcPr>
                </a:tc>
              </a:tr>
              <a:tr h="56007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</a:rPr>
                        <a:t>Геотермальные</a:t>
                      </a:r>
                      <a:endParaRPr lang="ru-RU" sz="1600" b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1784" marR="61784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</a:rPr>
                        <a:t>Энергия недр Земли</a:t>
                      </a:r>
                      <a:endParaRPr lang="ru-RU" sz="1600" b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1784" marR="61784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tx1"/>
                          </a:solidFill>
                        </a:rPr>
                        <a:t>В районах значительных запасов горячих (термальных) вод</a:t>
                      </a:r>
                      <a:endParaRPr lang="ru-RU" sz="1600" b="1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1784" marR="61784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</a:rPr>
                        <a:t>Незначительны</a:t>
                      </a:r>
                      <a:endParaRPr lang="ru-RU" sz="1600" b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1784" marR="61784" marT="0" marB="0"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ChangeArrowheads="1"/>
          </p:cNvSpPr>
          <p:nvPr/>
        </p:nvSpPr>
        <p:spPr bwMode="auto">
          <a:xfrm>
            <a:off x="250825" y="620713"/>
            <a:ext cx="8691563" cy="6099175"/>
          </a:xfrm>
          <a:prstGeom prst="rect">
            <a:avLst/>
          </a:prstGeom>
          <a:solidFill>
            <a:schemeClr val="accent1"/>
          </a:solidFill>
          <a:ln w="76200" cmpd="tri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131075" name="mainpic" descr="photo_preview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765175"/>
            <a:ext cx="8424862" cy="584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3995738" y="-100013"/>
            <a:ext cx="1174750" cy="7016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 i="1" u="sng">
                <a:latin typeface="Tahoma" charset="0"/>
              </a:rPr>
              <a:t>ТЭС</a:t>
            </a:r>
          </a:p>
        </p:txBody>
      </p:sp>
      <p:pic>
        <p:nvPicPr>
          <p:cNvPr id="131077" name="Picture 5" descr="15449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549275"/>
            <a:ext cx="8820150" cy="6615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1078" name="Picture 6" descr="Сургутская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19050" y="0"/>
            <a:ext cx="91630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1079" name="Picture 7" descr="Сургутская ГРЭС-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-25400"/>
            <a:ext cx="9144000" cy="6910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1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1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131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8" dur="500"/>
                                        <p:tgtEl>
                                          <p:spTgt spid="131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3" dur="500"/>
                                        <p:tgtEl>
                                          <p:spTgt spid="131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sp>
        <p:nvSpPr>
          <p:cNvPr id="14541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pic>
        <p:nvPicPr>
          <p:cNvPr id="145412" name="Picture 4" descr="9_6_%D0%A1%D0%B0%D1%8F%D0%BD%D0%BE-%D0%A8%D1%83%D1%88%D0%B5%D0%BD%D1%81%D0%BA%D0%B0%D1%8F_%D0%93%D0%AD%D0%A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5413" name="Picture 5" descr="627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5414" name="Picture 6" descr="232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304800" y="0"/>
            <a:ext cx="97536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5415" name="Picture 7" descr="sayangas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-252413" y="0"/>
            <a:ext cx="972026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5416" name="Picture 8" descr="братск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-323850" y="0"/>
            <a:ext cx="9864725" cy="686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5417" name="Picture 9" descr="Саяно-Шушенская ГЭС">
            <a:hlinkClick r:id="rId7" action="ppaction://hlinksldjump"/>
          </p:cNvPr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-323850" y="0"/>
            <a:ext cx="9906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45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145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145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145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500"/>
                                        <p:tgtEl>
                                          <p:spTgt spid="145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2" dur="500"/>
                                        <p:tgtEl>
                                          <p:spTgt spid="1454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149</TotalTime>
  <Words>742</Words>
  <Application>Microsoft PowerPoint</Application>
  <PresentationFormat>Экран (4:3)</PresentationFormat>
  <Paragraphs>281</Paragraphs>
  <Slides>19</Slides>
  <Notes>1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1" baseType="lpstr">
      <vt:lpstr>Тема Office</vt:lpstr>
      <vt:lpstr>Диаграмма</vt:lpstr>
      <vt:lpstr>Электроэнергетика Мира</vt:lpstr>
      <vt:lpstr>Динамика электроэнергетики</vt:lpstr>
      <vt:lpstr>Десять первых стран по выработке электроэнергии в 2000 г.</vt:lpstr>
      <vt:lpstr>Картосхема</vt:lpstr>
      <vt:lpstr>Слайд 5</vt:lpstr>
      <vt:lpstr>Соотношение разных типов электростанций</vt:lpstr>
      <vt:lpstr>Типы электростанций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Крупнейшие ядерные державы</vt:lpstr>
      <vt:lpstr>Альтернативные  источники энергии</vt:lpstr>
      <vt:lpstr>Слайд 17</vt:lpstr>
      <vt:lpstr>Слайд 18</vt:lpstr>
      <vt:lpstr>Слайд 19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Электроэнергетика Мира</dc:title>
  <dc:creator>Елена</dc:creator>
  <cp:lastModifiedBy>школа</cp:lastModifiedBy>
  <cp:revision>20</cp:revision>
  <cp:lastPrinted>1601-01-01T00:00:00Z</cp:lastPrinted>
  <dcterms:created xsi:type="dcterms:W3CDTF">2008-02-20T21:23:12Z</dcterms:created>
  <dcterms:modified xsi:type="dcterms:W3CDTF">2020-04-08T10:18:00Z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8</vt:i4>
  </property>
</Properties>
</file>