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19"/>
  </p:notes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5" r:id="rId12"/>
    <p:sldId id="277" r:id="rId13"/>
    <p:sldId id="278" r:id="rId14"/>
    <p:sldId id="272" r:id="rId15"/>
    <p:sldId id="279" r:id="rId16"/>
    <p:sldId id="276" r:id="rId17"/>
    <p:sldId id="28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286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6B80A1-BE7F-435A-83BB-C3F6CCEF6CB2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AECC03-9C61-4760-89E8-FBAB593051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05C0072-6EC7-499C-95A6-C435602F3D6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AD4EECA-E216-433B-82E3-86ADB3F78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C0072-6EC7-499C-95A6-C435602F3D6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EECA-E216-433B-82E3-86ADB3F78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C0072-6EC7-499C-95A6-C435602F3D6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EECA-E216-433B-82E3-86ADB3F78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05C0072-6EC7-499C-95A6-C435602F3D6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AD4EECA-E216-433B-82E3-86ADB3F78D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05C0072-6EC7-499C-95A6-C435602F3D6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AD4EECA-E216-433B-82E3-86ADB3F78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C0072-6EC7-499C-95A6-C435602F3D6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EECA-E216-433B-82E3-86ADB3F78D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C0072-6EC7-499C-95A6-C435602F3D6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EECA-E216-433B-82E3-86ADB3F78D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5C0072-6EC7-499C-95A6-C435602F3D6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AD4EECA-E216-433B-82E3-86ADB3F78D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C0072-6EC7-499C-95A6-C435602F3D6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EECA-E216-433B-82E3-86ADB3F78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05C0072-6EC7-499C-95A6-C435602F3D6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AD4EECA-E216-433B-82E3-86ADB3F78D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5C0072-6EC7-499C-95A6-C435602F3D6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AD4EECA-E216-433B-82E3-86ADB3F78D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05C0072-6EC7-499C-95A6-C435602F3D6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AD4EECA-E216-433B-82E3-86ADB3F78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3296072" y="0"/>
            <a:ext cx="5847928" cy="9716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sng" strike="noStrike" kern="120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uLnTx/>
                <a:uFillTx/>
                <a:latin typeface="+mj-lt"/>
                <a:ea typeface="+mj-ea"/>
                <a:cs typeface="+mj-cs"/>
              </a:rPr>
              <a:t>ТЕМА УРОКА:</a:t>
            </a:r>
            <a:endParaRPr kumimoji="0" lang="ru-RU" sz="3000" b="1" i="0" u="sng" strike="noStrike" kern="120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980728"/>
            <a:ext cx="4143404" cy="50167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ea typeface="Calibri"/>
                <a:cs typeface="Times New Roman" pitchFamily="18" charset="0"/>
              </a:rPr>
              <a:t>Ф. Искандер.</a:t>
            </a:r>
            <a:r>
              <a:rPr lang="ru-RU" sz="3200" spc="-2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Краткий рассказ о </a:t>
            </a:r>
            <a:r>
              <a:rPr lang="ru-RU" sz="3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писателе</a:t>
            </a:r>
            <a:r>
              <a:rPr lang="ru-RU" sz="3200" dirty="0" smtClean="0">
                <a:latin typeface="Times New Roman" pitchFamily="18" charset="0"/>
                <a:ea typeface="Calibri"/>
                <a:cs typeface="Times New Roman" pitchFamily="18" charset="0"/>
              </a:rPr>
              <a:t>. «Тринадцатый подвиг Геракла» . Влияние учителя на формирование детского характера. Чувство юмора как одно из  ценных качеств человека. </a:t>
            </a:r>
            <a:endParaRPr lang="ru-RU" sz="3200" b="1" cap="none" spc="300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я\Desktop\фазиль\2009031512332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0"/>
            <a:ext cx="4214810" cy="2286000"/>
          </a:xfrm>
          <a:prstGeom prst="rect">
            <a:avLst/>
          </a:prstGeom>
          <a:noFill/>
        </p:spPr>
      </p:pic>
      <p:pic>
        <p:nvPicPr>
          <p:cNvPr id="1029" name="Picture 5" descr="C:\Users\я\Desktop\фазиль\306b29b7965dc7b8716d79c88273558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147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2" name="Picture 10" descr="http://artnow.ru/img/829000/8295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0"/>
            <a:ext cx="5040560" cy="6615925"/>
          </a:xfrm>
          <a:prstGeom prst="rect">
            <a:avLst/>
          </a:prstGeom>
          <a:noFill/>
        </p:spPr>
      </p:pic>
      <p:pic>
        <p:nvPicPr>
          <p:cNvPr id="28680" name="Picture 8" descr="http://www.tomportal.ru/uploads/posts/2011-06/1307780723_post-671870-12894686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3648489" cy="4690914"/>
          </a:xfrm>
          <a:prstGeom prst="rect">
            <a:avLst/>
          </a:prstGeom>
          <a:noFill/>
        </p:spPr>
      </p:pic>
      <p:pic>
        <p:nvPicPr>
          <p:cNvPr id="28674" name="Picture 2" descr="http://uwd.ru/uploads/posts/2009-06/03200905velikie0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49081"/>
            <a:ext cx="3467418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 descr="http://sirakuzy2.nnover.ru/data/myupload/5/694/5694222/1302079689-10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4365104"/>
            <a:ext cx="2714328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8" name="Picture 6" descr="http://sirakuzy2.nnover.ru/data/myupload/5/694/5694222/1302079731-100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4096099"/>
            <a:ext cx="3240360" cy="2761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467600" cy="1584176"/>
          </a:xfrm>
        </p:spPr>
        <p:txBody>
          <a:bodyPr>
            <a:normAutofit/>
          </a:bodyPr>
          <a:lstStyle/>
          <a:p>
            <a:pPr lvl="0" algn="ctr"/>
            <a:r>
              <a:rPr lang="ru-RU" b="1" dirty="0" smtClean="0">
                <a:solidFill>
                  <a:schemeClr val="tx1"/>
                </a:solidFill>
              </a:rPr>
              <a:t>Автор рассказывает о нескольких одноклассниках главного героя.  </a:t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6372200" y="1844824"/>
            <a:ext cx="1224136" cy="108012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499992" y="1844824"/>
            <a:ext cx="0" cy="144016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51520" y="2996952"/>
            <a:ext cx="2520280" cy="10772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i="1" cap="small" dirty="0">
                <a:solidFill>
                  <a:srgbClr val="04617B"/>
                </a:solidFill>
              </a:rPr>
              <a:t>отличник Сахаров</a:t>
            </a: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59832" y="3284984"/>
            <a:ext cx="2574032" cy="10772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i="1" cap="small" dirty="0">
                <a:solidFill>
                  <a:srgbClr val="04617B"/>
                </a:solidFill>
              </a:rPr>
              <a:t>Шурик Авдеенко </a:t>
            </a:r>
            <a:endParaRPr lang="ru-RU" sz="2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444208" y="3140968"/>
            <a:ext cx="2286000" cy="10772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200" b="1" i="1" cap="small" dirty="0">
                <a:solidFill>
                  <a:srgbClr val="04617B"/>
                </a:solidFill>
              </a:rPr>
              <a:t>Алик Комаров</a:t>
            </a:r>
            <a:endParaRPr lang="ru-RU" sz="2000" b="1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979712" y="1853208"/>
            <a:ext cx="872480" cy="92772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dreamworlds.ru/uploads/posts/2011-09/1316892029_spla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492896"/>
            <a:ext cx="2876600" cy="28766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29529082"/>
              </p:ext>
            </p:extLst>
          </p:nvPr>
        </p:nvGraphicFramePr>
        <p:xfrm>
          <a:off x="467544" y="476671"/>
          <a:ext cx="8208912" cy="486156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736304"/>
                <a:gridCol w="2736304"/>
                <a:gridCol w="2736304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ru-RU" sz="2100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Шурик</a:t>
                      </a:r>
                      <a:r>
                        <a:rPr lang="ru-RU" sz="2100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Авдеенко</a:t>
                      </a:r>
                      <a:endParaRPr lang="ru-RU" sz="21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100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Сахаров</a:t>
                      </a:r>
                      <a:endParaRPr lang="ru-RU" sz="21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100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Адольф Комаров</a:t>
                      </a:r>
                      <a:endParaRPr lang="ru-RU" sz="21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5318">
                <a:tc>
                  <a:txBody>
                    <a:bodyPr/>
                    <a:lstStyle/>
                    <a:p>
                      <a:pPr algn="l"/>
                      <a:r>
                        <a:rPr lang="ru-RU" sz="2200" dirty="0" smtClean="0">
                          <a:latin typeface="Georgia" pitchFamily="18" charset="0"/>
                        </a:rPr>
                        <a:t>1. Загорелое угрюмое лицо</a:t>
                      </a:r>
                      <a:r>
                        <a:rPr lang="ru-RU" sz="2200" baseline="0" dirty="0" smtClean="0">
                          <a:latin typeface="Georgia" pitchFamily="18" charset="0"/>
                        </a:rPr>
                        <a:t> п</a:t>
                      </a:r>
                      <a:r>
                        <a:rPr lang="ru-RU" sz="2200" dirty="0" smtClean="0">
                          <a:latin typeface="Georgia" pitchFamily="18" charset="0"/>
                        </a:rPr>
                        <a:t>оказывало</a:t>
                      </a:r>
                      <a:r>
                        <a:rPr lang="ru-RU" sz="2200" baseline="0" dirty="0" smtClean="0">
                          <a:latin typeface="Georgia" pitchFamily="18" charset="0"/>
                        </a:rPr>
                        <a:t> </a:t>
                      </a:r>
                      <a:r>
                        <a:rPr lang="ru-RU" sz="2200" dirty="0" smtClean="0">
                          <a:latin typeface="Georgia" pitchFamily="18" charset="0"/>
                        </a:rPr>
                        <a:t>мощные усилия ума и воли.</a:t>
                      </a:r>
                    </a:p>
                    <a:p>
                      <a:pPr algn="l"/>
                      <a:r>
                        <a:rPr lang="ru-RU" sz="2200" dirty="0" smtClean="0">
                          <a:latin typeface="Georgia" pitchFamily="18" charset="0"/>
                        </a:rPr>
                        <a:t>2. Стоял у доски с яростным и угрюмым лицом.</a:t>
                      </a:r>
                    </a:p>
                    <a:p>
                      <a:pPr algn="l"/>
                      <a:r>
                        <a:rPr lang="ru-RU" sz="2200" dirty="0" smtClean="0">
                          <a:latin typeface="Georgia" pitchFamily="18" charset="0"/>
                        </a:rPr>
                        <a:t>3.</a:t>
                      </a:r>
                      <a:r>
                        <a:rPr lang="ru-RU" sz="2200" baseline="0" dirty="0" smtClean="0">
                          <a:latin typeface="Georgia" pitchFamily="18" charset="0"/>
                        </a:rPr>
                        <a:t> </a:t>
                      </a:r>
                      <a:r>
                        <a:rPr lang="ru-RU" sz="2200" dirty="0" smtClean="0">
                          <a:latin typeface="Georgia" pitchFamily="18" charset="0"/>
                        </a:rPr>
                        <a:t>Длинный, нескладный, самый мрачный человек в классе.</a:t>
                      </a:r>
                    </a:p>
                    <a:p>
                      <a:pPr algn="l"/>
                      <a:endParaRPr lang="ru-RU" sz="2200" dirty="0" smtClean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0" i="0" kern="1200" dirty="0" smtClean="0"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+mn-ea"/>
                          <a:cs typeface="+mn-cs"/>
                        </a:rPr>
                        <a:t>1. Умное добросовестное лицо.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0" i="0" kern="1200" dirty="0" smtClean="0"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+mn-ea"/>
                          <a:cs typeface="+mn-cs"/>
                        </a:rPr>
                        <a:t>1. Опрятный, худой и тихий.</a:t>
                      </a:r>
                    </a:p>
                    <a:p>
                      <a:r>
                        <a:rPr lang="ru-RU" sz="2200" b="0" i="0" kern="1200" dirty="0" smtClean="0"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+mn-ea"/>
                          <a:cs typeface="+mn-cs"/>
                        </a:rPr>
                        <a:t>2.</a:t>
                      </a:r>
                      <a:r>
                        <a:rPr lang="ru-RU" sz="22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b="0" i="0" kern="1200" dirty="0" smtClean="0"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+mn-ea"/>
                          <a:cs typeface="+mn-cs"/>
                        </a:rPr>
                        <a:t>Привычка держать руки на промокашке.</a:t>
                      </a:r>
                    </a:p>
                    <a:p>
                      <a:r>
                        <a:rPr lang="ru-RU" sz="2200" b="0" i="0" kern="1200" dirty="0" smtClean="0"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+mn-ea"/>
                          <a:cs typeface="+mn-cs"/>
                        </a:rPr>
                        <a:t>3. Волосы светлые, веснушки.</a:t>
                      </a:r>
                    </a:p>
                    <a:p>
                      <a:r>
                        <a:rPr lang="ru-RU" sz="2200" b="0" i="0" kern="1200" dirty="0" smtClean="0"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+mn-ea"/>
                          <a:cs typeface="+mn-cs"/>
                        </a:rPr>
                        <a:t>4. </a:t>
                      </a:r>
                      <a:r>
                        <a:rPr lang="ru-RU" sz="2200" dirty="0" smtClean="0">
                          <a:solidFill>
                            <a:prstClr val="black"/>
                          </a:solidFill>
                          <a:latin typeface="Georgia" pitchFamily="18" charset="0"/>
                        </a:rPr>
                        <a:t>Считался способным троечником</a:t>
                      </a:r>
                      <a:r>
                        <a:rPr lang="ru-RU" sz="2200" b="0" i="0" kern="1200" dirty="0" smtClean="0"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51520" y="5366396"/>
            <a:ext cx="286230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200" dirty="0" smtClean="0">
                <a:solidFill>
                  <a:prstClr val="black"/>
                </a:solidFill>
                <a:latin typeface="Georgia" pitchFamily="18" charset="0"/>
              </a:rPr>
              <a:t>Даже во время</a:t>
            </a:r>
          </a:p>
          <a:p>
            <a:pPr lvl="0">
              <a:defRPr/>
            </a:pPr>
            <a:r>
              <a:rPr lang="ru-RU" sz="2200" dirty="0" smtClean="0">
                <a:solidFill>
                  <a:prstClr val="black"/>
                </a:solidFill>
                <a:latin typeface="Georgia" pitchFamily="18" charset="0"/>
              </a:rPr>
              <a:t>смеха не </a:t>
            </a:r>
            <a:r>
              <a:rPr lang="ru-RU" sz="2200" dirty="0">
                <a:solidFill>
                  <a:prstClr val="black"/>
                </a:solidFill>
                <a:latin typeface="Georgia" pitchFamily="18" charset="0"/>
              </a:rPr>
              <a:t>переставал </a:t>
            </a:r>
            <a:r>
              <a:rPr lang="ru-RU" sz="2200" dirty="0" smtClean="0">
                <a:solidFill>
                  <a:prstClr val="black"/>
                </a:solidFill>
                <a:latin typeface="Georgia" pitchFamily="18" charset="0"/>
              </a:rPr>
              <a:t>быть отличником.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27039" y="5329416"/>
            <a:ext cx="297956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200" dirty="0">
                <a:latin typeface="Georgia" pitchFamily="18" charset="0"/>
              </a:rPr>
              <a:t>Его редко </a:t>
            </a:r>
            <a:r>
              <a:rPr lang="ru-RU" sz="2200" dirty="0" smtClean="0">
                <a:latin typeface="Georgia" pitchFamily="18" charset="0"/>
              </a:rPr>
              <a:t>ругали, но</a:t>
            </a:r>
          </a:p>
          <a:p>
            <a:pPr lvl="0">
              <a:defRPr/>
            </a:pPr>
            <a:r>
              <a:rPr lang="ru-RU" sz="2200" dirty="0" smtClean="0">
                <a:latin typeface="Georgia" pitchFamily="18" charset="0"/>
              </a:rPr>
              <a:t>ещё </a:t>
            </a:r>
            <a:r>
              <a:rPr lang="ru-RU" sz="2200" dirty="0">
                <a:latin typeface="Georgia" pitchFamily="18" charset="0"/>
              </a:rPr>
              <a:t>реже </a:t>
            </a:r>
            <a:r>
              <a:rPr lang="ru-RU" sz="2200" dirty="0" smtClean="0">
                <a:latin typeface="Georgia" pitchFamily="18" charset="0"/>
              </a:rPr>
              <a:t>хвалили.</a:t>
            </a:r>
            <a:endParaRPr lang="ru-RU" sz="2200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00192" y="5715595"/>
            <a:ext cx="263117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200" dirty="0" smtClean="0">
                <a:latin typeface="Georgia" pitchFamily="18" charset="0"/>
              </a:rPr>
              <a:t>«Черный лебедь».</a:t>
            </a:r>
            <a:endParaRPr lang="ru-RU" sz="2200" dirty="0">
              <a:solidFill>
                <a:prstClr val="black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8853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44444E-6 L 0.32396 -0.499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98" y="-2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85185E-6 L 0.29132 -0.1650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66" y="-8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81481E-6 L -0.63212 -0.1337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15" y="-6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я\Desktop\фазиль\374311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8247"/>
            <a:ext cx="9144000" cy="392975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75240" cy="36584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Вывод: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 Каждый герой рассказа запоминается надолго, потому что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автор выделяет главные, основные черты внешности и характера героя, и делает на них акцент, 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подчёркивая несколько раз угрюмость Авдеенко, благополучие Сахарова и скромность и незаметность Алика.</a:t>
            </a:r>
            <a:br>
              <a:rPr lang="ru-RU" dirty="0" smtClean="0">
                <a:solidFill>
                  <a:schemeClr val="tx1"/>
                </a:solidFill>
                <a:latin typeface="Arial Black" pitchFamily="34" charset="0"/>
              </a:rPr>
            </a:b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467600" cy="2160240"/>
          </a:xfrm>
        </p:spPr>
        <p:txBody>
          <a:bodyPr>
            <a:normAutofit/>
          </a:bodyPr>
          <a:lstStyle/>
          <a:p>
            <a:r>
              <a:rPr lang="ru-RU" b="1" dirty="0" smtClean="0"/>
              <a:t>-  Какой урок извлёк герой?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- Почему герой с благодарностью говорит об учителе?</a:t>
            </a:r>
            <a:r>
              <a:rPr lang="ru-RU" dirty="0" smtClean="0"/>
              <a:t> </a:t>
            </a:r>
            <a:endParaRPr lang="ru-RU" b="1" dirty="0"/>
          </a:p>
        </p:txBody>
      </p:sp>
      <p:pic>
        <p:nvPicPr>
          <p:cNvPr id="17410" name="Picture 2" descr="C:\Users\я\Desktop\фазиль\374312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54096"/>
            <a:ext cx="9144000" cy="3803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for-css.ru/_ld/65/65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3075" y="2047875"/>
            <a:ext cx="3590925" cy="48101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24342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Важную роль в нравственном становлении детей сыграл учитель математики </a:t>
            </a:r>
            <a:r>
              <a:rPr lang="ru-RU" b="1" dirty="0" err="1" smtClean="0">
                <a:solidFill>
                  <a:srgbClr val="FF0000"/>
                </a:solidFill>
              </a:rPr>
              <a:t>Харлампий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Диогенович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>Охарактеризуем образ учителя в нескольких словах.</a:t>
            </a:r>
            <a:br>
              <a:rPr lang="ru-RU" dirty="0" smtClean="0"/>
            </a:b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220072" y="2204864"/>
            <a:ext cx="144016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491880" y="2420888"/>
            <a:ext cx="0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2195736" y="2492896"/>
            <a:ext cx="360040" cy="25922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827584" y="2420888"/>
            <a:ext cx="72008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0" y="3933056"/>
            <a:ext cx="27058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333333"/>
                </a:solidFill>
                <a:latin typeface="Helvetica"/>
                <a:ea typeface="Times New Roman"/>
              </a:rPr>
              <a:t>математик,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259632" y="5229200"/>
            <a:ext cx="16059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333333"/>
                </a:solidFill>
                <a:latin typeface="Helvetica"/>
                <a:ea typeface="Times New Roman"/>
              </a:rPr>
              <a:t>палач,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555776" y="4365104"/>
            <a:ext cx="31985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333333"/>
                </a:solidFill>
                <a:latin typeface="Helvetica"/>
                <a:ea typeface="Times New Roman"/>
              </a:rPr>
              <a:t>мудрый,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16016" y="3789040"/>
            <a:ext cx="12666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srgbClr val="333333"/>
                </a:solidFill>
                <a:latin typeface="Helvetica"/>
                <a:ea typeface="Times New Roman"/>
              </a:rPr>
              <a:t>грек, 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4355976" y="2348880"/>
            <a:ext cx="288032" cy="32403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4139952" y="5733256"/>
            <a:ext cx="19842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333333"/>
                </a:solidFill>
                <a:latin typeface="Helvetica"/>
                <a:ea typeface="Times New Roman"/>
              </a:rPr>
              <a:t>Пифагор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748464" cy="340161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 Narrow" pitchFamily="34" charset="0"/>
              </a:rPr>
              <a:t>      Герой с благодарностью говорит об учителе, потому что научился с его помощью относиться к себе и людям критично, с иронией и юмором.</a:t>
            </a:r>
            <a:br>
              <a:rPr lang="ru-RU" b="1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Arial Narrow" pitchFamily="34" charset="0"/>
              </a:rPr>
              <a:t>      </a:t>
            </a:r>
            <a:r>
              <a:rPr lang="ru-RU" b="1" dirty="0" err="1" smtClean="0">
                <a:solidFill>
                  <a:schemeClr val="tx1"/>
                </a:solidFill>
                <a:latin typeface="Arial Narrow" pitchFamily="34" charset="0"/>
              </a:rPr>
              <a:t>Харлампий</a:t>
            </a:r>
            <a:r>
              <a:rPr lang="ru-RU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Arial Narrow" pitchFamily="34" charset="0"/>
              </a:rPr>
              <a:t>Диогенович</a:t>
            </a:r>
            <a:r>
              <a:rPr lang="ru-RU" b="1" dirty="0" smtClean="0">
                <a:solidFill>
                  <a:schemeClr val="tx1"/>
                </a:solidFill>
                <a:latin typeface="Arial Narrow" pitchFamily="34" charset="0"/>
              </a:rPr>
              <a:t> приучал учеников видеть собственные недостатки и ошибки, но не убегать и не прятаться от них, а мужественно работать над собой.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8434" name="Picture 2" descr="C:\Users\я\Desktop\фазиль\374314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46832"/>
            <a:ext cx="9144000" cy="4011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photos.erdbeerlounge.de/images/gallery/1/267/2/139/264/AICS/rtl/500/500/139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19272"/>
            <a:ext cx="2339751" cy="2938728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79512" y="260648"/>
            <a:ext cx="8613576" cy="43204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	«…Мне </a:t>
            </a:r>
            <a:r>
              <a:rPr lang="ru-RU" sz="2800" b="1" dirty="0">
                <a:solidFill>
                  <a:schemeClr val="tx1"/>
                </a:solidFill>
                <a:latin typeface="Arial Narrow" pitchFamily="34" charset="0"/>
              </a:rPr>
              <a:t>хочется благодарно возвысить метод Харлампия Диогеновича. </a:t>
            </a:r>
            <a:r>
              <a:rPr lang="ru-RU" sz="2800" b="1" u="sng" dirty="0">
                <a:solidFill>
                  <a:srgbClr val="FF0000"/>
                </a:solidFill>
                <a:latin typeface="Arial Narrow" pitchFamily="34" charset="0"/>
              </a:rPr>
              <a:t>Смехом он, безусловно, закалял наши лукавые детские души и приучал нас относиться к собственной персоне с достаточным чувством юмора</a:t>
            </a:r>
            <a:r>
              <a:rPr lang="ru-RU" sz="2800" b="1" dirty="0">
                <a:solidFill>
                  <a:srgbClr val="FF0000"/>
                </a:solidFill>
                <a:latin typeface="Arial Narrow" pitchFamily="34" charset="0"/>
              </a:rPr>
              <a:t>. </a:t>
            </a:r>
            <a:endParaRPr lang="ru-RU" sz="28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4572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По-моему</a:t>
            </a:r>
            <a:r>
              <a:rPr lang="ru-RU" sz="2800" b="1" dirty="0">
                <a:solidFill>
                  <a:schemeClr val="tx1"/>
                </a:solidFill>
                <a:latin typeface="Arial Narrow" pitchFamily="34" charset="0"/>
              </a:rPr>
              <a:t>, это вполне 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здоровое</a:t>
            </a:r>
            <a:endParaRPr lang="ru-RU" sz="28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21509" name="Picture 5" descr="C:\Users\я\Desktop\фазиль\0102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204864"/>
            <a:ext cx="2915816" cy="355587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2924944"/>
            <a:ext cx="60486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  <a:latin typeface="Arial Narrow" pitchFamily="34" charset="0"/>
              </a:rPr>
              <a:t>чувство, и любую попытку ставить его под сомнение я отвергаю решительно и </a:t>
            </a:r>
            <a:r>
              <a:rPr lang="ru-RU" sz="2800" b="1" dirty="0" smtClean="0">
                <a:solidFill>
                  <a:prstClr val="black"/>
                </a:solidFill>
                <a:latin typeface="Arial Narrow" pitchFamily="34" charset="0"/>
              </a:rPr>
              <a:t>	навсегда</a:t>
            </a:r>
            <a:r>
              <a:rPr lang="ru-RU" sz="2800" b="1" dirty="0">
                <a:solidFill>
                  <a:prstClr val="black"/>
                </a:solidFill>
                <a:latin typeface="Arial Narrow" pitchFamily="34" charset="0"/>
              </a:rPr>
              <a:t>.»</a:t>
            </a:r>
            <a:endParaRPr lang="ru-RU" dirty="0"/>
          </a:p>
        </p:txBody>
      </p:sp>
      <p:pic>
        <p:nvPicPr>
          <p:cNvPr id="21511" name="Picture 7" descr="http://www.porjati.ru/uploads/posts/2010-09/thumbs/1283325711_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3980522"/>
            <a:ext cx="3278138" cy="28774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0077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192688" cy="4176464"/>
          </a:xfrm>
        </p:spPr>
        <p:txBody>
          <a:bodyPr>
            <a:normAutofit fontScale="90000"/>
          </a:bodyPr>
          <a:lstStyle/>
          <a:p>
            <a:r>
              <a:rPr lang="ru-RU" sz="36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ВЫВОД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Главная идея этого произведения состоит в том, что </a:t>
            </a:r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смех позволяет человеку увидеть со стороны свои скрытые черты характера, признать собственные ошибки и больше не допускать их.</a:t>
            </a:r>
            <a:b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Геракл совершил двенадцать подвигов, тринадцатого подвига не было. </a:t>
            </a:r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Название рассказа говорит нам, что герой совершил поступок, который подвигом не является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483" name="Picture 3" descr="C:\Users\я\Desktop\фазиль\iskander_faz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9644" y="0"/>
            <a:ext cx="2904356" cy="4149080"/>
          </a:xfrm>
          <a:prstGeom prst="rect">
            <a:avLst/>
          </a:prstGeom>
          <a:noFill/>
        </p:spPr>
      </p:pic>
      <p:pic>
        <p:nvPicPr>
          <p:cNvPr id="20484" name="Picture 4" descr="C:\Users\я\Desktop\фазиль\BF2_Pol_Iskand_Z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0547" y="4149080"/>
            <a:ext cx="3583453" cy="2708920"/>
          </a:xfrm>
          <a:prstGeom prst="rect">
            <a:avLst/>
          </a:prstGeom>
          <a:noFill/>
        </p:spPr>
      </p:pic>
      <p:pic>
        <p:nvPicPr>
          <p:cNvPr id="20485" name="Picture 5" descr="C:\Users\я\Desktop\фазиль\i-iskander famil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87898" y="4149080"/>
            <a:ext cx="3402831" cy="2708920"/>
          </a:xfrm>
          <a:prstGeom prst="rect">
            <a:avLst/>
          </a:prstGeom>
          <a:noFill/>
        </p:spPr>
      </p:pic>
      <p:pic>
        <p:nvPicPr>
          <p:cNvPr id="20489" name="Picture 9" descr="C:\Users\я\Desktop\фазиль\иллюстр к сандро из чиг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152870"/>
            <a:ext cx="2221756" cy="27051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я\Desktop\фазиль\10032619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8362950" cy="66675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0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smtClean="0">
                <a:solidFill>
                  <a:srgbClr val="FF0000"/>
                </a:solidFill>
                <a:latin typeface="Arial Black" pitchFamily="34" charset="0"/>
              </a:rPr>
              <a:t>В 1964 году </a:t>
            </a:r>
            <a:r>
              <a:rPr lang="ru-RU" sz="3000" dirty="0" smtClean="0">
                <a:solidFill>
                  <a:schemeClr val="tx1"/>
                </a:solidFill>
                <a:latin typeface="Arial Black" pitchFamily="34" charset="0"/>
              </a:rPr>
              <a:t>в журнале «Сельская молодежь» был напечатан рассказ </a:t>
            </a:r>
            <a:r>
              <a:rPr lang="ru-RU" sz="3000" dirty="0" smtClean="0">
                <a:solidFill>
                  <a:srgbClr val="FF0000"/>
                </a:solidFill>
                <a:latin typeface="Arial Black" pitchFamily="34" charset="0"/>
              </a:rPr>
              <a:t>«</a:t>
            </a:r>
            <a:r>
              <a:rPr lang="ru-RU" sz="3000" dirty="0" smtClean="0">
                <a:latin typeface="Arial Black" pitchFamily="34" charset="0"/>
              </a:rPr>
              <a:t>Тринадцатый подвиг</a:t>
            </a:r>
            <a:r>
              <a:rPr lang="ru-RU" sz="3000" dirty="0" smtClean="0">
                <a:solidFill>
                  <a:srgbClr val="FF0000"/>
                </a:solidFill>
                <a:latin typeface="Arial Black" pitchFamily="34" charset="0"/>
              </a:rPr>
              <a:t> Геракла».</a:t>
            </a:r>
            <a:r>
              <a:rPr lang="ru-RU" sz="3000" dirty="0" smtClean="0">
                <a:solidFill>
                  <a:schemeClr val="tx1"/>
                </a:solidFill>
                <a:latin typeface="Arial Black" pitchFamily="34" charset="0"/>
              </a:rPr>
              <a:t>  </a:t>
            </a:r>
            <a:br>
              <a:rPr lang="ru-RU" sz="3000" dirty="0" smtClean="0">
                <a:solidFill>
                  <a:schemeClr val="tx1"/>
                </a:solidFill>
                <a:latin typeface="Arial Black" pitchFamily="34" charset="0"/>
              </a:rPr>
            </a:br>
            <a:endParaRPr lang="ru-RU" sz="3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457343"/>
            <a:ext cx="9144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>
                <a:solidFill>
                  <a:prstClr val="black"/>
                </a:solidFill>
                <a:latin typeface="Arial Black" pitchFamily="34" charset="0"/>
              </a:rPr>
              <a:t>И в </a:t>
            </a:r>
            <a:r>
              <a:rPr lang="ru-RU" sz="3000" dirty="0" smtClean="0">
                <a:solidFill>
                  <a:prstClr val="black"/>
                </a:solidFill>
                <a:latin typeface="Arial Black" pitchFamily="34" charset="0"/>
              </a:rPr>
              <a:t>этом же</a:t>
            </a:r>
            <a:r>
              <a:rPr lang="ru-RU" sz="3000" dirty="0">
                <a:solidFill>
                  <a:prstClr val="black"/>
                </a:solidFill>
                <a:latin typeface="Arial Black" pitchFamily="34" charset="0"/>
              </a:rPr>
              <a:t>  году  восемь  рассказов  Искандера  были  включены  в пятитомник «Библиотеки произведений советских писателей».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я\Desktop\фазиль\876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88640"/>
            <a:ext cx="2385265" cy="3816424"/>
          </a:xfrm>
          <a:prstGeom prst="rect">
            <a:avLst/>
          </a:prstGeom>
          <a:noFill/>
        </p:spPr>
      </p:pic>
      <p:pic>
        <p:nvPicPr>
          <p:cNvPr id="9220" name="Picture 4" descr="C:\Users\я\Desktop\фазиль\1377586667_fazil-iskander-stoyanka-chelove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114274"/>
            <a:ext cx="2448397" cy="3743726"/>
          </a:xfrm>
          <a:prstGeom prst="rect">
            <a:avLst/>
          </a:prstGeom>
          <a:noFill/>
        </p:spPr>
      </p:pic>
      <p:pic>
        <p:nvPicPr>
          <p:cNvPr id="9218" name="Picture 2" descr="C:\Users\я\Desktop\фазиль\8662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3609975"/>
            <a:ext cx="2457450" cy="32480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228184" cy="496855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Проза Искандера началась с рассказов о детстве.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В небольших  смешных  и трогательных  рассказах  </a:t>
            </a:r>
            <a:br>
              <a:rPr lang="ru-RU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писатель 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ставит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 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серьезные нравственные  вопросы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:  </a:t>
            </a:r>
            <a:br>
              <a:rPr lang="ru-RU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Arial Narrow" pitchFamily="34" charset="0"/>
              </a:rPr>
              <a:t>что  такое  честь  и бесчестие,  </a:t>
            </a:r>
            <a:br>
              <a:rPr lang="ru-RU" sz="2400" b="1" i="1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Arial Narrow" pitchFamily="34" charset="0"/>
              </a:rPr>
              <a:t>достоинство  и трусость,  </a:t>
            </a:r>
            <a:br>
              <a:rPr lang="ru-RU" sz="2400" b="1" i="1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Arial Narrow" pitchFamily="34" charset="0"/>
              </a:rPr>
              <a:t>в чем состоит  коварство,</a:t>
            </a:r>
            <a:br>
              <a:rPr lang="ru-RU" sz="2400" b="1" i="1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Arial Narrow" pitchFamily="34" charset="0"/>
              </a:rPr>
              <a:t>как  выражается  предательство?</a:t>
            </a:r>
            <a:r>
              <a:rPr lang="ru-RU" sz="2800" i="1" dirty="0" smtClean="0">
                <a:solidFill>
                  <a:schemeClr val="tx1"/>
                </a:solidFill>
                <a:latin typeface="Arial Black" pitchFamily="34" charset="0"/>
              </a:rPr>
              <a:t> </a:t>
            </a:r>
            <a:endParaRPr lang="ru-RU" sz="2900" i="1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564904"/>
            <a:ext cx="8568952" cy="1143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Эти  вопросы  станут  в дальнейшем  главными в творчестве Ф. Искандера. </a:t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Обращение к детству не снижает глобальности этих вопросов, </a:t>
            </a:r>
            <a:br>
              <a:rPr lang="ru-RU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а лишь делает их более близкими читателю.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242" name="Picture 2" descr="C:\Users\я\Desktop\фазиль\10470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501008"/>
            <a:ext cx="1905000" cy="3000375"/>
          </a:xfrm>
          <a:prstGeom prst="rect">
            <a:avLst/>
          </a:prstGeom>
          <a:noFill/>
        </p:spPr>
      </p:pic>
      <p:pic>
        <p:nvPicPr>
          <p:cNvPr id="10243" name="Picture 3" descr="C:\Users\я\Desktop\фазиль\01854975.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908720"/>
            <a:ext cx="1210816" cy="1902711"/>
          </a:xfrm>
          <a:prstGeom prst="rect">
            <a:avLst/>
          </a:prstGeom>
          <a:noFill/>
        </p:spPr>
      </p:pic>
      <p:pic>
        <p:nvPicPr>
          <p:cNvPr id="10244" name="Picture 4" descr="C:\Users\я\Desktop\фазиль\1285331796_1188e0140cd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787774"/>
            <a:ext cx="2713484" cy="4070226"/>
          </a:xfrm>
          <a:prstGeom prst="rect">
            <a:avLst/>
          </a:prstGeom>
          <a:noFill/>
        </p:spPr>
      </p:pic>
      <p:pic>
        <p:nvPicPr>
          <p:cNvPr id="10245" name="Picture 5" descr="C:\Users\я\Desktop\фазиль\1299605486_fazil-iskander-sandro-iz-chegema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2924944"/>
            <a:ext cx="2612087" cy="3933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я\Desktop\фазиль\item_1586, абхазск осен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0"/>
            <a:ext cx="3962400" cy="47625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476672"/>
            <a:ext cx="8208912" cy="48737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latin typeface="Arial Narrow" pitchFamily="34" charset="0"/>
              </a:rPr>
              <a:t>«К рассказам Искандера о детстве  возможно  два  отношения…  </a:t>
            </a:r>
          </a:p>
          <a:p>
            <a:pPr>
              <a:buNone/>
            </a:pPr>
            <a:r>
              <a:rPr lang="ru-RU" sz="2800" dirty="0" smtClean="0">
                <a:latin typeface="Arial Narrow" pitchFamily="34" charset="0"/>
              </a:rPr>
              <a:t>иной  читатель  воспримет  их как  пустяковые, юмористические, легкие  историйки, забавные  эпизоды. </a:t>
            </a:r>
          </a:p>
          <a:p>
            <a:pPr>
              <a:buNone/>
            </a:pPr>
            <a:r>
              <a:rPr lang="ru-RU" sz="2800" dirty="0" smtClean="0">
                <a:latin typeface="Arial Narrow" pitchFamily="34" charset="0"/>
              </a:rPr>
              <a:t>И второе —  понимание  того,  что за благополучием  и юмором,  за внешней „</a:t>
            </a:r>
            <a:r>
              <a:rPr lang="ru-RU" sz="2800" dirty="0" err="1" smtClean="0">
                <a:latin typeface="Arial Narrow" pitchFamily="34" charset="0"/>
              </a:rPr>
              <a:t>пустяшностью</a:t>
            </a:r>
            <a:r>
              <a:rPr lang="ru-RU" sz="2800" dirty="0" smtClean="0">
                <a:latin typeface="Arial Narrow" pitchFamily="34" charset="0"/>
              </a:rPr>
              <a:t>“  </a:t>
            </a:r>
          </a:p>
          <a:p>
            <a:pPr>
              <a:buNone/>
            </a:pPr>
            <a:r>
              <a:rPr lang="ru-RU" sz="2800" dirty="0" smtClean="0">
                <a:latin typeface="Arial Narrow" pitchFamily="34" charset="0"/>
              </a:rPr>
              <a:t>   скрывается  драматическая</a:t>
            </a:r>
            <a:r>
              <a:rPr lang="ru-RU" sz="2800" b="1" dirty="0" smtClean="0">
                <a:latin typeface="Arial Narrow" pitchFamily="34" charset="0"/>
              </a:rPr>
              <a:t> </a:t>
            </a:r>
            <a:r>
              <a:rPr lang="ru-RU" sz="2800" dirty="0" smtClean="0">
                <a:latin typeface="Arial Narrow" pitchFamily="34" charset="0"/>
              </a:rPr>
              <a:t>сущность,  а художественная  сила  воздействия  основана  </a:t>
            </a:r>
          </a:p>
          <a:p>
            <a:pPr>
              <a:buNone/>
            </a:pPr>
            <a:r>
              <a:rPr lang="ru-RU" sz="2800" dirty="0" smtClean="0">
                <a:latin typeface="Arial Narrow" pitchFamily="34" charset="0"/>
              </a:rPr>
              <a:t>на противоречии  между праздником  и трагедией, „пустяком“  и проблемой,  в которой  увязаешь,</a:t>
            </a:r>
          </a:p>
          <a:p>
            <a:pPr>
              <a:buNone/>
            </a:pPr>
            <a:r>
              <a:rPr lang="ru-RU" sz="2800" dirty="0" smtClean="0">
                <a:latin typeface="Arial Narrow" pitchFamily="34" charset="0"/>
              </a:rPr>
              <a:t>    как  только начинаешь этот „пустяк“ </a:t>
            </a:r>
          </a:p>
          <a:p>
            <a:pPr>
              <a:buNone/>
            </a:pPr>
            <a:r>
              <a:rPr lang="ru-RU" sz="2800" dirty="0" smtClean="0">
                <a:latin typeface="Arial Narrow" pitchFamily="34" charset="0"/>
              </a:rPr>
              <a:t>распутывать».</a:t>
            </a:r>
          </a:p>
          <a:p>
            <a:pPr>
              <a:buNone/>
            </a:pPr>
            <a:endParaRPr lang="ru-RU" sz="2800" dirty="0">
              <a:latin typeface="Arial Narrow" pitchFamily="34" charset="0"/>
            </a:endParaRPr>
          </a:p>
        </p:txBody>
      </p:sp>
      <p:pic>
        <p:nvPicPr>
          <p:cNvPr id="11266" name="Picture 2" descr="C:\Users\я\Desktop\фазиль\1302635138_fazil-iskander-prazdnik-ozhidaniya-prazdnik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3189198"/>
            <a:ext cx="2051720" cy="3668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:\Users\я\Desktop\фазиль\f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783694"/>
            <a:ext cx="2771800" cy="307430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1251520"/>
            <a:ext cx="7467600" cy="604867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Arial Narrow" pitchFamily="34" charset="0"/>
              </a:rPr>
              <a:t>«Не надо  думать,  что  если  герои —  маленькие,  если  сюжеты —  камерные, то и проблемы соответственно малы. Искандер обладает способностью не только </a:t>
            </a:r>
            <a:br>
              <a:rPr lang="ru-RU" b="1" i="1" dirty="0" smtClean="0">
                <a:latin typeface="Arial Narrow" pitchFamily="34" charset="0"/>
              </a:rPr>
            </a:br>
            <a:r>
              <a:rPr lang="ru-RU" b="1" i="1" dirty="0" smtClean="0">
                <a:latin typeface="Arial Narrow" pitchFamily="34" charset="0"/>
              </a:rPr>
              <a:t>„делать из мухи  слона“,  но и </a:t>
            </a:r>
            <a:br>
              <a:rPr lang="ru-RU" b="1" i="1" dirty="0" smtClean="0">
                <a:latin typeface="Arial Narrow" pitchFamily="34" charset="0"/>
              </a:rPr>
            </a:br>
            <a:r>
              <a:rPr lang="ru-RU" b="1" i="1" dirty="0" smtClean="0">
                <a:latin typeface="Arial Narrow" pitchFamily="34" charset="0"/>
              </a:rPr>
              <a:t>исследовать „муху“  так, </a:t>
            </a:r>
            <a:br>
              <a:rPr lang="ru-RU" b="1" i="1" dirty="0" smtClean="0">
                <a:latin typeface="Arial Narrow" pitchFamily="34" charset="0"/>
              </a:rPr>
            </a:br>
            <a:r>
              <a:rPr lang="ru-RU" b="1" i="1" dirty="0" smtClean="0">
                <a:latin typeface="Arial Narrow" pitchFamily="34" charset="0"/>
              </a:rPr>
              <a:t> что  на ней  будет  показана  </a:t>
            </a:r>
            <a:br>
              <a:rPr lang="ru-RU" b="1" i="1" dirty="0" smtClean="0">
                <a:latin typeface="Arial Narrow" pitchFamily="34" charset="0"/>
              </a:rPr>
            </a:br>
            <a:r>
              <a:rPr lang="ru-RU" b="1" i="1" dirty="0" smtClean="0">
                <a:latin typeface="Arial Narrow" pitchFamily="34" charset="0"/>
              </a:rPr>
              <a:t>серьезнейшая, пожалуй, и сегодня </a:t>
            </a:r>
            <a:br>
              <a:rPr lang="ru-RU" b="1" i="1" dirty="0" smtClean="0">
                <a:latin typeface="Arial Narrow" pitchFamily="34" charset="0"/>
              </a:rPr>
            </a:br>
            <a:r>
              <a:rPr lang="ru-RU" b="1" i="1" dirty="0" smtClean="0">
                <a:latin typeface="Arial Narrow" pitchFamily="34" charset="0"/>
              </a:rPr>
              <a:t>актуальная проблем</a:t>
            </a:r>
            <a:r>
              <a:rPr lang="ru-RU" b="1" i="1" dirty="0" smtClean="0">
                <a:solidFill>
                  <a:schemeClr val="bg2">
                    <a:lumMod val="90000"/>
                  </a:schemeClr>
                </a:solidFill>
                <a:latin typeface="Arial Narrow" pitchFamily="34" charset="0"/>
              </a:rPr>
              <a:t>атика</a:t>
            </a:r>
            <a:r>
              <a:rPr lang="ru-RU" b="1" i="1" dirty="0" smtClean="0">
                <a:latin typeface="Arial Narrow" pitchFamily="34" charset="0"/>
              </a:rPr>
              <a:t>».</a:t>
            </a:r>
            <a:br>
              <a:rPr lang="ru-RU" b="1" i="1" dirty="0" smtClean="0">
                <a:latin typeface="Arial Narrow" pitchFamily="34" charset="0"/>
              </a:rPr>
            </a:br>
            <a:endParaRPr lang="ru-RU" b="1" i="1" dirty="0">
              <a:latin typeface="Arial Narrow" pitchFamily="34" charset="0"/>
            </a:endParaRPr>
          </a:p>
        </p:txBody>
      </p:sp>
      <p:pic>
        <p:nvPicPr>
          <p:cNvPr id="12290" name="Picture 2" descr="C:\Users\я\Desktop\фазиль\SHkolnyj_vals_ili_Energiya_styda_92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0412" y="1555741"/>
            <a:ext cx="3303588" cy="5302259"/>
          </a:xfrm>
          <a:prstGeom prst="rect">
            <a:avLst/>
          </a:prstGeom>
          <a:noFill/>
        </p:spPr>
      </p:pic>
      <p:pic>
        <p:nvPicPr>
          <p:cNvPr id="12293" name="Picture 5" descr="C:\Users\я\Desktop\фазиль\PR201110141411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62593"/>
            <a:ext cx="3193877" cy="23954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88640"/>
            <a:ext cx="8496944" cy="4421088"/>
          </a:xfrm>
        </p:spPr>
        <p:txBody>
          <a:bodyPr>
            <a:normAutofit/>
          </a:bodyPr>
          <a:lstStyle/>
          <a:p>
            <a:r>
              <a:rPr lang="ru-RU" dirty="0" smtClean="0"/>
              <a:t>Ф.Искандер  создал  целый  цикл  повестей и рассказов о </a:t>
            </a:r>
            <a:r>
              <a:rPr lang="ru-RU" dirty="0" err="1" smtClean="0"/>
              <a:t>Чике</a:t>
            </a:r>
            <a:r>
              <a:rPr lang="ru-RU" dirty="0" smtClean="0"/>
              <a:t>, которые складываются в отдельную книгу, где повести и рассказы, как главы,  продолжают  и дополняют  друг  друга. 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13314" name="Picture 2" descr="C:\Users\я\Desktop\фазиль\10002865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3841" y="3068960"/>
            <a:ext cx="2421111" cy="3789040"/>
          </a:xfrm>
          <a:prstGeom prst="rect">
            <a:avLst/>
          </a:prstGeom>
          <a:noFill/>
        </p:spPr>
      </p:pic>
      <p:pic>
        <p:nvPicPr>
          <p:cNvPr id="13315" name="Picture 3" descr="C:\Users\я\Desktop\фазиль\10032092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0211" y="1838201"/>
            <a:ext cx="3133789" cy="501979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1916832"/>
            <a:ext cx="4858246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0F6FC6"/>
              </a:buClr>
              <a:buSzPct val="70000"/>
              <a:buFont typeface="Wingdings"/>
              <a:buChar char=""/>
            </a:pPr>
            <a:r>
              <a:rPr lang="ru-RU" sz="2400" dirty="0">
                <a:solidFill>
                  <a:prstClr val="black"/>
                </a:solidFill>
              </a:rPr>
              <a:t>«День  </a:t>
            </a:r>
            <a:r>
              <a:rPr lang="ru-RU" sz="2400" dirty="0" err="1">
                <a:solidFill>
                  <a:prstClr val="black"/>
                </a:solidFill>
              </a:rPr>
              <a:t>Чика</a:t>
            </a:r>
            <a:r>
              <a:rPr lang="ru-RU" sz="2400" dirty="0">
                <a:solidFill>
                  <a:prstClr val="black"/>
                </a:solidFill>
              </a:rPr>
              <a:t>», «Ночь  и день  </a:t>
            </a:r>
            <a:r>
              <a:rPr lang="ru-RU" sz="2400" dirty="0" err="1">
                <a:solidFill>
                  <a:prstClr val="black"/>
                </a:solidFill>
              </a:rPr>
              <a:t>Чика</a:t>
            </a:r>
            <a:r>
              <a:rPr lang="ru-RU" sz="2400" dirty="0">
                <a:solidFill>
                  <a:prstClr val="black"/>
                </a:solidFill>
              </a:rPr>
              <a:t>», «Возмездие», «Защита </a:t>
            </a:r>
            <a:r>
              <a:rPr lang="ru-RU" sz="2400" dirty="0" err="1">
                <a:solidFill>
                  <a:prstClr val="black"/>
                </a:solidFill>
              </a:rPr>
              <a:t>Чика</a:t>
            </a:r>
            <a:r>
              <a:rPr lang="ru-RU" sz="2400" dirty="0">
                <a:solidFill>
                  <a:prstClr val="black"/>
                </a:solidFill>
              </a:rPr>
              <a:t>», «Чаепитие  и любовь  к морю», «Животные  в городе», «Чик  на охоте», </a:t>
            </a:r>
            <a:endParaRPr lang="ru-RU" sz="2400" dirty="0" smtClean="0">
              <a:solidFill>
                <a:prstClr val="black"/>
              </a:solidFill>
            </a:endParaRPr>
          </a:p>
          <a:p>
            <a:pPr marL="274320" lvl="0" indent="-274320">
              <a:spcBef>
                <a:spcPts val="600"/>
              </a:spcBef>
              <a:buClr>
                <a:srgbClr val="0F6FC6"/>
              </a:buClr>
              <a:buSzPct val="70000"/>
            </a:pP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smtClean="0">
                <a:solidFill>
                  <a:prstClr val="black"/>
                </a:solidFill>
              </a:rPr>
              <a:t>  «</a:t>
            </a:r>
            <a:r>
              <a:rPr lang="ru-RU" sz="2400" dirty="0">
                <a:solidFill>
                  <a:prstClr val="black"/>
                </a:solidFill>
              </a:rPr>
              <a:t>Подвиг </a:t>
            </a:r>
            <a:r>
              <a:rPr lang="ru-RU" sz="2400" dirty="0" err="1">
                <a:solidFill>
                  <a:prstClr val="black"/>
                </a:solidFill>
              </a:rPr>
              <a:t>Чика</a:t>
            </a:r>
            <a:r>
              <a:rPr lang="ru-RU" sz="2400" dirty="0">
                <a:solidFill>
                  <a:prstClr val="black"/>
                </a:solidFill>
              </a:rPr>
              <a:t>». 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060848"/>
            <a:ext cx="4104456" cy="936104"/>
          </a:xfrm>
        </p:spPr>
        <p:txBody>
          <a:bodyPr>
            <a:noAutofit/>
          </a:bodyPr>
          <a:lstStyle/>
          <a:p>
            <a:pPr algn="ctr"/>
            <a:r>
              <a:rPr lang="ru-RU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«ТРИНАДЦАТЫЙ ПОДВИГ ГЕРАКЛА»</a:t>
            </a:r>
            <a:endParaRPr lang="ru-RU" sz="4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4338" name="Picture 2" descr="C:\Users\я\Desktop\фазиль\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4474" y="0"/>
            <a:ext cx="436952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026729"/>
            <a:ext cx="4572000" cy="183127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" indent="0">
              <a:buNone/>
            </a:pPr>
            <a:r>
              <a:rPr lang="ru-RU" sz="3600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</a:rPr>
              <a:t>Юмор делает серьезное</a:t>
            </a:r>
          </a:p>
          <a:p>
            <a:pPr marL="45720" indent="0">
              <a:buNone/>
            </a:pPr>
            <a:r>
              <a:rPr lang="ru-RU" sz="3600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</a:rPr>
              <a:t>еще более серьезным…</a:t>
            </a:r>
          </a:p>
          <a:p>
            <a:pPr marL="45720" indent="0">
              <a:buNone/>
            </a:pPr>
            <a:endParaRPr lang="ru-RU" sz="900" i="1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Garamond" pitchFamily="18" charset="0"/>
            </a:endParaRPr>
          </a:p>
          <a:p>
            <a:pPr marL="45720" indent="0">
              <a:buNone/>
            </a:pPr>
            <a:r>
              <a:rPr lang="ru-RU" sz="3200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</a:rPr>
              <a:t>Ф. Искандер</a:t>
            </a:r>
            <a:endParaRPr lang="ru-RU" sz="3200" i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82089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Garamond" pitchFamily="18" charset="0"/>
              </a:rPr>
              <a:t>Юмор</a:t>
            </a:r>
            <a:r>
              <a:rPr lang="ru-RU" sz="3600" b="1" dirty="0" smtClean="0">
                <a:latin typeface="Garamond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Garamond" pitchFamily="18" charset="0"/>
              </a:rPr>
              <a:t>(англ. </a:t>
            </a:r>
            <a:r>
              <a:rPr lang="en-US" sz="3600" b="1" dirty="0" err="1" smtClean="0">
                <a:solidFill>
                  <a:schemeClr val="tx1"/>
                </a:solidFill>
                <a:latin typeface="Garamond" pitchFamily="18" charset="0"/>
              </a:rPr>
              <a:t>humour</a:t>
            </a:r>
            <a:r>
              <a:rPr lang="en-US" sz="3600" b="1" dirty="0" smtClean="0">
                <a:solidFill>
                  <a:schemeClr val="tx1"/>
                </a:solidFill>
                <a:latin typeface="Garamond" pitchFamily="18" charset="0"/>
              </a:rPr>
              <a:t> – </a:t>
            </a:r>
            <a:r>
              <a:rPr lang="ru-RU" sz="3600" b="1" dirty="0" smtClean="0">
                <a:solidFill>
                  <a:schemeClr val="tx1"/>
                </a:solidFill>
                <a:latin typeface="Garamond" pitchFamily="18" charset="0"/>
              </a:rPr>
              <a:t>нрав, настроение) – изображение героев в смешном виде. В отличие от сатиры юмор выражает смех веселый, доброжелательный.</a:t>
            </a:r>
            <a:endParaRPr lang="ru-RU" sz="3600" dirty="0"/>
          </a:p>
        </p:txBody>
      </p:sp>
      <p:pic>
        <p:nvPicPr>
          <p:cNvPr id="15362" name="Picture 2" descr="C:\Users\я\Desktop\фазиль\374310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10129"/>
            <a:ext cx="9144000" cy="3547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801</TotalTime>
  <Words>273</Words>
  <Application>Microsoft Office PowerPoint</Application>
  <PresentationFormat>Экран (4:3)</PresentationFormat>
  <Paragraphs>57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Слайд 1</vt:lpstr>
      <vt:lpstr>Слайд 2</vt:lpstr>
      <vt:lpstr>Проза Искандера началась с рассказов о детстве. В небольших  смешных  и трогательных  рассказах   писатель  ставит  серьезные нравственные  вопросы:   что  такое  честь  и бесчестие,   достоинство  и трусость,   в чем состоит  коварство, как  выражается  предательство? </vt:lpstr>
      <vt:lpstr>Эти  вопросы  станут  в дальнейшем  главными в творчестве Ф. Искандера.  Обращение к детству не снижает глобальности этих вопросов,  а лишь делает их более близкими читателю. </vt:lpstr>
      <vt:lpstr>Слайд 5</vt:lpstr>
      <vt:lpstr>«Не надо  думать,  что  если  герои —  маленькие,  если  сюжеты —  камерные, то и проблемы соответственно малы. Искандер обладает способностью не только  „делать из мухи  слона“,  но и  исследовать „муху“  так,   что  на ней  будет  показана   серьезнейшая, пожалуй, и сегодня  актуальная проблематика». </vt:lpstr>
      <vt:lpstr>Слайд 7</vt:lpstr>
      <vt:lpstr>«ТРИНАДЦАТЫЙ ПОДВИГ ГЕРАКЛА»</vt:lpstr>
      <vt:lpstr>Слайд 9</vt:lpstr>
      <vt:lpstr>Автор рассказывает о нескольких одноклассниках главного героя.   </vt:lpstr>
      <vt:lpstr>Слайд 11</vt:lpstr>
      <vt:lpstr>Вывод: Каждый герой рассказа запоминается надолго, потому что автор выделяет главные, основные черты внешности и характера героя, и делает на них акцент, подчёркивая несколько раз угрюмость Авдеенко, благополучие Сахарова и скромность и незаметность Алика. </vt:lpstr>
      <vt:lpstr>-  Какой урок извлёк герой?  - Почему герой с благодарностью говорит об учителе? </vt:lpstr>
      <vt:lpstr>Важную роль в нравственном становлении детей сыграл учитель математики Харлампий Диогенович. Охарактеризуем образ учителя в нескольких словах. </vt:lpstr>
      <vt:lpstr>      Герой с благодарностью говорит об учителе, потому что научился с его помощью относиться к себе и людям критично, с иронией и юмором.       Харлампий Диогенович приучал учеников видеть собственные недостатки и ошибки, но не убегать и не прятаться от них, а мужественно работать над собой. </vt:lpstr>
      <vt:lpstr>Слайд 16</vt:lpstr>
      <vt:lpstr>ВЫВОД Главная идея этого произведения состоит в том, что смех позволяет человеку увидеть со стороны свои скрытые черты характера, признать собственные ошибки и больше не допускать их. Геракл совершил двенадцать подвигов, тринадцатого подвига не было. Название рассказа говорит нам, что герой совершил поступок, который подвигом не является.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Фазиль  Абдулович   Искандер</dc:title>
  <dc:creator>Суслопарова</dc:creator>
  <cp:lastModifiedBy>Ландыш Камилевна</cp:lastModifiedBy>
  <cp:revision>16</cp:revision>
  <dcterms:created xsi:type="dcterms:W3CDTF">2014-03-03T18:30:00Z</dcterms:created>
  <dcterms:modified xsi:type="dcterms:W3CDTF">2020-04-08T11:22:16Z</dcterms:modified>
</cp:coreProperties>
</file>