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78" r:id="rId6"/>
    <p:sldId id="287" r:id="rId7"/>
    <p:sldId id="285" r:id="rId8"/>
    <p:sldId id="261" r:id="rId9"/>
    <p:sldId id="265" r:id="rId10"/>
    <p:sldId id="266" r:id="rId11"/>
    <p:sldId id="279" r:id="rId12"/>
    <p:sldId id="286" r:id="rId13"/>
    <p:sldId id="288" r:id="rId14"/>
    <p:sldId id="273" r:id="rId15"/>
    <p:sldId id="274" r:id="rId16"/>
    <p:sldId id="275" r:id="rId17"/>
    <p:sldId id="289" r:id="rId18"/>
    <p:sldId id="291" r:id="rId19"/>
    <p:sldId id="292" r:id="rId20"/>
    <p:sldId id="293" r:id="rId21"/>
    <p:sldId id="294" r:id="rId22"/>
    <p:sldId id="295" r:id="rId23"/>
    <p:sldId id="296" r:id="rId24"/>
    <p:sldId id="277" r:id="rId25"/>
    <p:sldId id="271" r:id="rId26"/>
    <p:sldId id="290"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08.04.2020</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08.04.2020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08.04.2020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08.04.2020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08.04.2020</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08.04.2020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ru-RU" smtClean="0"/>
              <a:t>Образец текста</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08.04.2020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08.04.2020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08.04.2020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08.04.2020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08.04.2020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B19B0651-EE4F-4900-A07F-96A6BFA9D0F0}" type="slidenum">
              <a:rPr lang="ru-RU" smtClean="0"/>
              <a:t>‹#›</a:t>
            </a:fld>
            <a:endParaRPr lang="ru-RU"/>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ru-RU" smtClean="0"/>
              <a:t>Образец заголовка</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B4C71EC6-210F-42DE-9C53-41977AD35B3D}" type="datetimeFigureOut">
              <a:rPr lang="ru-RU" smtClean="0"/>
              <a:t>08.04.2020</a:t>
            </a:fld>
            <a:endParaRPr lang="ru-RU"/>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B19B0651-EE4F-4900-A07F-96A6BFA9D0F0}" type="slidenum">
              <a:rPr lang="ru-RU" smtClean="0"/>
              <a:t>‹#›</a:t>
            </a:fld>
            <a:endParaRPr lang="ru-RU"/>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foxford.ru/wiki/istoriya/vneshnyaya-politika-sssr-v-1964-1985-g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soc-ege.sdamgia.ru/"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soc-ege.sdamgia.ru/"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soc-ege.sdamgia.ru/"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soc-ege.sdamgia.ru/"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soc-ege.sdamgia.ru/"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hyperlink" Target="https://resh.edu.ru/" TargetMode="External"/><Relationship Id="rId2" Type="http://schemas.openxmlformats.org/officeDocument/2006/relationships/hyperlink" Target="https://soc-ege.sdamgia.ru/" TargetMode="External"/><Relationship Id="rId1" Type="http://schemas.openxmlformats.org/officeDocument/2006/relationships/slideLayout" Target="../slideLayouts/slideLayout2.xml"/><Relationship Id="rId4" Type="http://schemas.openxmlformats.org/officeDocument/2006/relationships/hyperlink" Target="https://nsportal.ru/"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soc-ege.sdamgia.ru/"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260649"/>
            <a:ext cx="8568952" cy="2736303"/>
          </a:xfrm>
        </p:spPr>
        <p:txBody>
          <a:bodyPr/>
          <a:lstStyle/>
          <a:p>
            <a:r>
              <a:rPr lang="ru-RU" sz="2000" dirty="0" smtClean="0"/>
              <a:t>Россия и мир на современном  этапе развития</a:t>
            </a:r>
            <a:r>
              <a:rPr lang="ru-RU" sz="2000" dirty="0" smtClean="0"/>
              <a:t/>
            </a:r>
            <a:br>
              <a:rPr lang="ru-RU" sz="2000" dirty="0" smtClean="0"/>
            </a:br>
            <a:r>
              <a:rPr lang="ru-RU" sz="3200" dirty="0" smtClean="0"/>
              <a:t>транснационализация и глобализация мировой экономики и их последствия</a:t>
            </a:r>
            <a:endParaRPr lang="ru-RU" sz="3200" dirty="0"/>
          </a:p>
        </p:txBody>
      </p:sp>
      <p:sp>
        <p:nvSpPr>
          <p:cNvPr id="3" name="Подзаголовок 2"/>
          <p:cNvSpPr>
            <a:spLocks noGrp="1"/>
          </p:cNvSpPr>
          <p:nvPr>
            <p:ph type="subTitle" idx="1"/>
          </p:nvPr>
        </p:nvSpPr>
        <p:spPr>
          <a:xfrm>
            <a:off x="457200" y="4005064"/>
            <a:ext cx="8291264" cy="1709936"/>
          </a:xfrm>
        </p:spPr>
        <p:txBody>
          <a:bodyPr>
            <a:normAutofit fontScale="85000" lnSpcReduction="10000"/>
          </a:bodyPr>
          <a:lstStyle/>
          <a:p>
            <a:r>
              <a:rPr lang="ru-RU" sz="6900" dirty="0" smtClean="0">
                <a:solidFill>
                  <a:schemeClr val="tx1"/>
                </a:solidFill>
              </a:rPr>
              <a:t>11 класс</a:t>
            </a:r>
          </a:p>
          <a:p>
            <a:endParaRPr lang="ru-RU" dirty="0">
              <a:solidFill>
                <a:schemeClr val="tx1"/>
              </a:solidFill>
            </a:endParaRPr>
          </a:p>
          <a:p>
            <a:r>
              <a:rPr lang="ru-RU" dirty="0" smtClean="0">
                <a:solidFill>
                  <a:schemeClr val="tx1"/>
                </a:solidFill>
              </a:rPr>
              <a:t>Составитель: Сафаралеева Юлия Уразмухаметовна </a:t>
            </a:r>
            <a:endParaRPr lang="ru-RU" dirty="0">
              <a:solidFill>
                <a:schemeClr val="tx1"/>
              </a:solidFill>
            </a:endParaRPr>
          </a:p>
        </p:txBody>
      </p:sp>
    </p:spTree>
    <p:extLst>
      <p:ext uri="{BB962C8B-B14F-4D97-AF65-F5344CB8AC3E}">
        <p14:creationId xmlns:p14="http://schemas.microsoft.com/office/powerpoint/2010/main" val="1483864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1" cap="none" spc="0" dirty="0">
                <a:solidFill>
                  <a:srgbClr val="FF0000"/>
                </a:solidFill>
                <a:latin typeface="Arial"/>
              </a:rPr>
              <a:t>Международные отношения: от разрядки к завершению «холодной войны»</a:t>
            </a:r>
            <a:br>
              <a:rPr lang="ru-RU" sz="2000" b="1" cap="none" spc="0" dirty="0">
                <a:solidFill>
                  <a:srgbClr val="FF0000"/>
                </a:solidFill>
                <a:latin typeface="Arial"/>
              </a:rPr>
            </a:br>
            <a:r>
              <a:rPr lang="ru-RU" sz="1600" b="1" cap="none" spc="0" dirty="0">
                <a:solidFill>
                  <a:srgbClr val="000000"/>
                </a:solidFill>
                <a:latin typeface="Arial"/>
              </a:rPr>
              <a:t>Повторение ранее изученного материала</a:t>
            </a:r>
            <a:r>
              <a:rPr lang="ru-RU" dirty="0">
                <a:solidFill>
                  <a:srgbClr val="D1282E"/>
                </a:solidFill>
              </a:rPr>
              <a:t/>
            </a:r>
            <a:br>
              <a:rPr lang="ru-RU" dirty="0">
                <a:solidFill>
                  <a:srgbClr val="D1282E"/>
                </a:solidFill>
              </a:rPr>
            </a:br>
            <a:r>
              <a:rPr lang="ru-RU" sz="1900" b="1" cap="none" spc="0" dirty="0" smtClean="0">
                <a:solidFill>
                  <a:srgbClr val="000000"/>
                </a:solidFill>
                <a:latin typeface="Arial"/>
                <a:ea typeface="+mn-ea"/>
                <a:cs typeface="+mn-cs"/>
              </a:rPr>
              <a:t>Разрядка </a:t>
            </a:r>
            <a:r>
              <a:rPr lang="ru-RU" sz="1900" b="1" cap="none" spc="0" dirty="0">
                <a:solidFill>
                  <a:srgbClr val="000000"/>
                </a:solidFill>
                <a:latin typeface="Arial"/>
                <a:ea typeface="+mn-ea"/>
                <a:cs typeface="+mn-cs"/>
              </a:rPr>
              <a:t>международной напряжённости</a:t>
            </a:r>
            <a:endParaRPr lang="ru-RU" dirty="0"/>
          </a:p>
        </p:txBody>
      </p:sp>
      <p:sp>
        <p:nvSpPr>
          <p:cNvPr id="3" name="Объект 2"/>
          <p:cNvSpPr>
            <a:spLocks noGrp="1"/>
          </p:cNvSpPr>
          <p:nvPr>
            <p:ph idx="1"/>
          </p:nvPr>
        </p:nvSpPr>
        <p:spPr>
          <a:xfrm>
            <a:off x="179512" y="1484784"/>
            <a:ext cx="8496944" cy="5256584"/>
          </a:xfrm>
        </p:spPr>
        <p:txBody>
          <a:bodyPr>
            <a:normAutofit fontScale="62500" lnSpcReduction="20000"/>
          </a:bodyPr>
          <a:lstStyle/>
          <a:p>
            <a:pPr algn="just"/>
            <a:r>
              <a:rPr lang="ru-RU" sz="2200" dirty="0">
                <a:solidFill>
                  <a:srgbClr val="000000"/>
                </a:solidFill>
              </a:rPr>
              <a:t>Бессмысленность политики жёсткого противостояния на международной арене, порождающая угрозу взаимоуничтожения, стала понятна правящим кругам СССР и США уже после Карибского кризиса и побудила сверхдержавы перейти к политике разрядки. Первым шагом в этом направлении было подписание соглашения о прекращении ядерных испытаний в трёх сферах — воздушной, водной средах и на земле (1963), способных превратить Землю в непригодную для жизни людей планету, заражённую радиацией. Договор о нераспространении ядерного оружия (1968) уменьшил риск его появления в зонах конфликта, снизил вероятность увеличения числа обладающих им стран. В 1970 г. были установлены системы прямой связи между столицами ядерных держав, достигнуты договорённости о сотрудничестве в деле нераспространения ядерного оружия</a:t>
            </a:r>
            <a:r>
              <a:rPr lang="ru-RU" sz="2200" dirty="0" smtClean="0">
                <a:solidFill>
                  <a:srgbClr val="000000"/>
                </a:solidFill>
              </a:rPr>
              <a:t>.</a:t>
            </a:r>
          </a:p>
          <a:p>
            <a:pPr algn="just"/>
            <a:r>
              <a:rPr lang="ru-RU" sz="2200" dirty="0">
                <a:solidFill>
                  <a:srgbClr val="000000"/>
                </a:solidFill>
              </a:rPr>
              <a:t>В 1972 г. в Хельсинки (Финляндия) начались консультации о возможности заключения соглашения европейских стран о понижении напряжённости на континенте, развитии сотрудничества в области экономики, науки, техники, экологии и культуры. После длительного согласования позиций в 1975 г. руководители всех стран Европы (кроме Албании), Канады и США встретились в Хельсинки. Они подписали Заключительный акт Совещания по безопасности и сотрудничеству в Европе. Этот документ зафиксировал взаимные обязательства стран Европы, США и Канады уважать целостность существующих границ государств, их суверенитет, базовые права человека, принимать меры по укреплению безопасности и взаимного доверия в Европе, углублять взаимовыгодное сотрудничество</a:t>
            </a:r>
            <a:r>
              <a:rPr lang="ru-RU" sz="2200" dirty="0" smtClean="0">
                <a:solidFill>
                  <a:srgbClr val="000000"/>
                </a:solidFill>
              </a:rPr>
              <a:t>.</a:t>
            </a:r>
            <a:endParaRPr lang="ru-RU" sz="2200" dirty="0">
              <a:solidFill>
                <a:srgbClr val="000000"/>
              </a:solidFill>
            </a:endParaRPr>
          </a:p>
          <a:p>
            <a:pPr algn="just"/>
            <a:r>
              <a:rPr lang="ru-RU" sz="2200" dirty="0">
                <a:solidFill>
                  <a:srgbClr val="000000"/>
                </a:solidFill>
              </a:rPr>
              <a:t>Хельсинские соглашения стали высшей точкой разрядки. С их заключением быстрыми темпами стали развиваться торгово-эко-</a:t>
            </a:r>
            <a:r>
              <a:rPr lang="ru-RU" sz="2200" dirty="0" err="1">
                <a:solidFill>
                  <a:srgbClr val="000000"/>
                </a:solidFill>
              </a:rPr>
              <a:t>номические</a:t>
            </a:r>
            <a:r>
              <a:rPr lang="ru-RU" sz="2200" dirty="0">
                <a:solidFill>
                  <a:srgbClr val="000000"/>
                </a:solidFill>
              </a:rPr>
              <a:t> связи между странами Восточной и Западной Европы. СССР стал крупнейшим поставщиком нефти и газа в западноевропейские государства, получая от их экспорта значительные доходы</a:t>
            </a:r>
            <a:r>
              <a:rPr lang="ru-RU" dirty="0" smtClean="0">
                <a:solidFill>
                  <a:srgbClr val="000000"/>
                </a:solidFill>
              </a:rPr>
              <a:t>.</a:t>
            </a:r>
            <a:endParaRPr lang="ru-RU" dirty="0" smtClean="0">
              <a:hlinkClick r:id="rId2"/>
            </a:endParaRPr>
          </a:p>
          <a:p>
            <a:r>
              <a:rPr lang="ru-RU" dirty="0" smtClean="0">
                <a:hlinkClick r:id="rId2"/>
              </a:rPr>
              <a:t>Рекомендуем по данной теме изучить материалы на сайте: </a:t>
            </a:r>
            <a:r>
              <a:rPr lang="en-US" dirty="0" smtClean="0">
                <a:hlinkClick r:id="rId2"/>
              </a:rPr>
              <a:t>https</a:t>
            </a:r>
            <a:r>
              <a:rPr lang="en-US" dirty="0">
                <a:hlinkClick r:id="rId2"/>
              </a:rPr>
              <a:t>://</a:t>
            </a:r>
            <a:r>
              <a:rPr lang="en-US" dirty="0" smtClean="0">
                <a:hlinkClick r:id="rId2"/>
              </a:rPr>
              <a:t>foxford.ru/wiki/istoriya/vneshnyaya-politika-sssr-v-1964-1985-gg</a:t>
            </a:r>
            <a:r>
              <a:rPr lang="ru-RU" dirty="0" smtClean="0"/>
              <a:t> </a:t>
            </a:r>
            <a:r>
              <a:rPr lang="ru-RU" dirty="0" smtClean="0">
                <a:solidFill>
                  <a:srgbClr val="333333"/>
                </a:solidFill>
                <a:latin typeface="Circe"/>
              </a:rPr>
              <a:t>Внешняя </a:t>
            </a:r>
            <a:r>
              <a:rPr lang="ru-RU" dirty="0">
                <a:solidFill>
                  <a:srgbClr val="333333"/>
                </a:solidFill>
                <a:latin typeface="Circe"/>
              </a:rPr>
              <a:t>политика СССР в 1964-1985 гг</a:t>
            </a:r>
            <a:r>
              <a:rPr lang="ru-RU" dirty="0" smtClean="0">
                <a:solidFill>
                  <a:srgbClr val="333333"/>
                </a:solidFill>
                <a:latin typeface="Circe"/>
              </a:rPr>
              <a:t>.</a:t>
            </a:r>
            <a:endParaRPr lang="ru-RU" dirty="0">
              <a:solidFill>
                <a:srgbClr val="000000"/>
              </a:solidFill>
            </a:endParaRPr>
          </a:p>
        </p:txBody>
      </p:sp>
    </p:spTree>
    <p:extLst>
      <p:ext uri="{BB962C8B-B14F-4D97-AF65-F5344CB8AC3E}">
        <p14:creationId xmlns:p14="http://schemas.microsoft.com/office/powerpoint/2010/main" val="2688040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spcBef>
                <a:spcPct val="20000"/>
              </a:spcBef>
              <a:spcAft>
                <a:spcPts val="600"/>
              </a:spcAft>
            </a:pPr>
            <a:r>
              <a:rPr lang="ru-RU" sz="2000" b="1" cap="none" spc="0" dirty="0">
                <a:solidFill>
                  <a:srgbClr val="FF0000"/>
                </a:solidFill>
                <a:latin typeface="Arial"/>
              </a:rPr>
              <a:t>Международные отношения: от разрядки к завершению «холодной войны»</a:t>
            </a:r>
            <a:br>
              <a:rPr lang="ru-RU" sz="2000" b="1" cap="none" spc="0" dirty="0">
                <a:solidFill>
                  <a:srgbClr val="FF0000"/>
                </a:solidFill>
                <a:latin typeface="Arial"/>
              </a:rPr>
            </a:br>
            <a:r>
              <a:rPr lang="ru-RU" sz="1600" b="1" cap="none" spc="0" dirty="0">
                <a:solidFill>
                  <a:srgbClr val="000000"/>
                </a:solidFill>
                <a:latin typeface="Arial"/>
              </a:rPr>
              <a:t>Повторение ранее изученного материала </a:t>
            </a:r>
            <a:r>
              <a:rPr lang="ru-RU" sz="1600" b="1" cap="none" spc="0" dirty="0" smtClean="0">
                <a:solidFill>
                  <a:srgbClr val="000000"/>
                </a:solidFill>
                <a:latin typeface="Arial"/>
              </a:rPr>
              <a:t/>
            </a:r>
            <a:br>
              <a:rPr lang="ru-RU" sz="1600" b="1" cap="none" spc="0" dirty="0" smtClean="0">
                <a:solidFill>
                  <a:srgbClr val="000000"/>
                </a:solidFill>
                <a:latin typeface="Arial"/>
              </a:rPr>
            </a:br>
            <a:r>
              <a:rPr lang="ru-RU" sz="1900" b="1" cap="none" spc="0" dirty="0" smtClean="0">
                <a:solidFill>
                  <a:srgbClr val="000000"/>
                </a:solidFill>
                <a:latin typeface="Arial"/>
                <a:ea typeface="+mn-ea"/>
                <a:cs typeface="+mn-cs"/>
              </a:rPr>
              <a:t>Причины </a:t>
            </a:r>
            <a:r>
              <a:rPr lang="ru-RU" sz="1900" b="1" cap="none" spc="0" dirty="0">
                <a:solidFill>
                  <a:srgbClr val="000000"/>
                </a:solidFill>
                <a:latin typeface="Arial"/>
                <a:ea typeface="+mn-ea"/>
                <a:cs typeface="+mn-cs"/>
              </a:rPr>
              <a:t>срыва разрядки и обострение противоборства СССР и США в начале 1980-х гг.</a:t>
            </a:r>
          </a:p>
        </p:txBody>
      </p:sp>
      <p:sp>
        <p:nvSpPr>
          <p:cNvPr id="3" name="Объект 2"/>
          <p:cNvSpPr>
            <a:spLocks noGrp="1"/>
          </p:cNvSpPr>
          <p:nvPr>
            <p:ph idx="1"/>
          </p:nvPr>
        </p:nvSpPr>
        <p:spPr>
          <a:xfrm>
            <a:off x="457200" y="1556792"/>
            <a:ext cx="8291264" cy="5040560"/>
          </a:xfrm>
        </p:spPr>
        <p:txBody>
          <a:bodyPr>
            <a:normAutofit fontScale="55000" lnSpcReduction="20000"/>
          </a:bodyPr>
          <a:lstStyle/>
          <a:p>
            <a:pPr algn="just"/>
            <a:r>
              <a:rPr lang="ru-RU" dirty="0">
                <a:solidFill>
                  <a:srgbClr val="000000"/>
                </a:solidFill>
              </a:rPr>
              <a:t>Разрядка международной напряжённости породила в большинстве стран мира иллюзии относительно возможности прекращения «холодной войны». Однако коренные причины противостояния двух держав не были преодолены. У разрядки было немало противников как в СССР, так и в США.</a:t>
            </a:r>
          </a:p>
          <a:p>
            <a:pPr algn="just">
              <a:buFont typeface="Arial"/>
              <a:buChar char="•"/>
            </a:pPr>
            <a:r>
              <a:rPr lang="ru-RU" dirty="0">
                <a:solidFill>
                  <a:srgbClr val="000000"/>
                </a:solidFill>
              </a:rPr>
              <a:t>В Соединённых Штатах влиятельные военно-промышленные круги, а также многие политики доказывали, что политика разрядки исходно была ошибкой. Они считали, что страны НАТО, обладая большим экономическим потенциалом, способны обеспечить военно-техническое превосходство над СССР. Под их влиянием Соединенные Штаты начали качественное совершенствование своих стратегических сил, повышая точность наведения межконтинентальных баллистических ракет, увеличивая количество боеголовок на каждом из носителей. СССР принял этот вызов и даже несколько опередил Соединённые Штаты в гонке вооружений. Лишь в 1979 г. был подписан договор ОСВ-2, установивший ограничения на ряд качественных параметров совершенствования ядерного оружия.</a:t>
            </a:r>
          </a:p>
          <a:p>
            <a:pPr algn="just">
              <a:buFont typeface="Arial"/>
              <a:buChar char="•"/>
            </a:pPr>
            <a:r>
              <a:rPr lang="ru-RU" dirty="0">
                <a:solidFill>
                  <a:srgbClr val="000000"/>
                </a:solidFill>
              </a:rPr>
              <a:t>Успешное развитие отношений экономического сотрудничества между странами Западной Европы и СССР вызвало тревогу в США. В Америке возникли опасения, что в обеспечении собственной безопасности западноевропейцы станут больше полагаться на заинтересованность СССР в нормальных торгово-экономических отношениях, чем на гарантии защиты военной силой в рамках НАТО.</a:t>
            </a:r>
          </a:p>
          <a:p>
            <a:pPr algn="just">
              <a:buFont typeface="Arial"/>
              <a:buChar char="•"/>
            </a:pPr>
            <a:r>
              <a:rPr lang="ru-RU" dirty="0">
                <a:solidFill>
                  <a:srgbClr val="000000"/>
                </a:solidFill>
              </a:rPr>
              <a:t>Выполнять положения Хельсинских соглашений, касающихся соблюдения прав человека, иначе говоря — прав граждан на проявление инакомыслия, руководители СССР не собирались. Они считали эти вопросы «малозначимыми». Не учитывалось, что в странах НАТО складывается негативное представление об СССР как стране, нарушающей принятые обязательства.</a:t>
            </a:r>
          </a:p>
          <a:p>
            <a:pPr algn="just">
              <a:buFont typeface="Arial"/>
              <a:buChar char="•"/>
            </a:pPr>
            <a:r>
              <a:rPr lang="ru-RU" dirty="0">
                <a:solidFill>
                  <a:srgbClr val="000000"/>
                </a:solidFill>
              </a:rPr>
              <a:t>Начавшееся перевооружение группировок войск СССР в Восточной Европе новыми, высокоточными ракетами средней дальности, нацеленных на европейские страны НАТО, вызвало ещё большую озабоченность.</a:t>
            </a:r>
          </a:p>
          <a:p>
            <a:pPr algn="just">
              <a:buFont typeface="Arial"/>
              <a:buChar char="•"/>
            </a:pPr>
            <a:r>
              <a:rPr lang="ru-RU" dirty="0">
                <a:solidFill>
                  <a:srgbClr val="000000"/>
                </a:solidFill>
              </a:rPr>
              <a:t>Крайне негативную роль сыграло расширившееся вовлечение Советского Союза в региональные конфликты. Руководители СССР и союзных ему стран сочли, что перед ними открывается возможность повлиять на соотношение сил в мире за счёт государств, ранее не игравших заметной роли в соперничестве «двух лагерей». Итогом явилось вовлечение СССР и Кубы в конфликт между Сомали и Эфиопией, во внутренние конфликты в Анголе и Мозамбике, демонстрации солидарности с освободительными движениями на юге Африки, с революционным движением в Никарагуа.</a:t>
            </a:r>
          </a:p>
          <a:p>
            <a:pPr algn="just"/>
            <a:r>
              <a:rPr lang="ru-RU" sz="2200" i="1" u="sng" dirty="0">
                <a:solidFill>
                  <a:srgbClr val="000000"/>
                </a:solidFill>
              </a:rPr>
              <a:t>В 1983 г. обострение отношений достигло своего апогея. Войска США высадились на Гренаде, небольшом островном государстве в Карибском море, где у власти находился союзный Кубе режим. Это стало демонстрацией решимости Вашингтона идти на прямое применение вооружённой силы.</a:t>
            </a:r>
            <a:endParaRPr lang="ru-RU" sz="2200" i="1" u="sng" dirty="0"/>
          </a:p>
        </p:txBody>
      </p:sp>
    </p:spTree>
    <p:extLst>
      <p:ext uri="{BB962C8B-B14F-4D97-AF65-F5344CB8AC3E}">
        <p14:creationId xmlns:p14="http://schemas.microsoft.com/office/powerpoint/2010/main" val="57611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5791200" cy="1620098"/>
          </a:xfrm>
        </p:spPr>
        <p:txBody>
          <a:bodyPr>
            <a:normAutofit/>
          </a:bodyPr>
          <a:lstStyle/>
          <a:p>
            <a:r>
              <a:rPr lang="ru-RU" sz="2000" b="1" cap="none" spc="0" dirty="0">
                <a:solidFill>
                  <a:srgbClr val="FF0000"/>
                </a:solidFill>
                <a:latin typeface="Arial"/>
              </a:rPr>
              <a:t>Международные отношения: от разрядки к завершению «холодной войны»</a:t>
            </a:r>
            <a:br>
              <a:rPr lang="ru-RU" sz="2000" b="1" cap="none" spc="0" dirty="0">
                <a:solidFill>
                  <a:srgbClr val="FF0000"/>
                </a:solidFill>
                <a:latin typeface="Arial"/>
              </a:rPr>
            </a:br>
            <a:r>
              <a:rPr lang="ru-RU" sz="1600" b="1" cap="none" spc="0" dirty="0">
                <a:solidFill>
                  <a:srgbClr val="000000"/>
                </a:solidFill>
                <a:latin typeface="Arial"/>
              </a:rPr>
              <a:t>Повторение ранее изученного материала </a:t>
            </a:r>
            <a:r>
              <a:rPr lang="ru-RU" sz="1600" b="1" cap="none" spc="0" dirty="0" smtClean="0">
                <a:solidFill>
                  <a:srgbClr val="000000"/>
                </a:solidFill>
                <a:latin typeface="Arial"/>
              </a:rPr>
              <a:t/>
            </a:r>
            <a:br>
              <a:rPr lang="ru-RU" sz="1600" b="1" cap="none" spc="0" dirty="0" smtClean="0">
                <a:solidFill>
                  <a:srgbClr val="000000"/>
                </a:solidFill>
                <a:latin typeface="Arial"/>
              </a:rPr>
            </a:br>
            <a:r>
              <a:rPr lang="ru-RU" sz="1900" b="1" cap="none" spc="0" dirty="0" smtClean="0">
                <a:solidFill>
                  <a:srgbClr val="000000"/>
                </a:solidFill>
                <a:latin typeface="Arial"/>
                <a:ea typeface="+mn-ea"/>
                <a:cs typeface="+mn-cs"/>
              </a:rPr>
              <a:t>Новое </a:t>
            </a:r>
            <a:r>
              <a:rPr lang="ru-RU" sz="1900" b="1" cap="none" spc="0" dirty="0">
                <a:solidFill>
                  <a:srgbClr val="000000"/>
                </a:solidFill>
                <a:latin typeface="Arial"/>
                <a:ea typeface="+mn-ea"/>
                <a:cs typeface="+mn-cs"/>
              </a:rPr>
              <a:t>политическое мышление и завершение «холодной войны».</a:t>
            </a:r>
            <a:endParaRPr lang="ru-RU" dirty="0"/>
          </a:p>
        </p:txBody>
      </p:sp>
      <p:sp>
        <p:nvSpPr>
          <p:cNvPr id="3" name="Объект 2"/>
          <p:cNvSpPr>
            <a:spLocks noGrp="1"/>
          </p:cNvSpPr>
          <p:nvPr>
            <p:ph idx="1"/>
          </p:nvPr>
        </p:nvSpPr>
        <p:spPr>
          <a:xfrm>
            <a:off x="251520" y="1752600"/>
            <a:ext cx="8496944" cy="4988768"/>
          </a:xfrm>
        </p:spPr>
        <p:txBody>
          <a:bodyPr>
            <a:normAutofit fontScale="62500" lnSpcReduction="20000"/>
          </a:bodyPr>
          <a:lstStyle/>
          <a:p>
            <a:pPr algn="just"/>
            <a:r>
              <a:rPr lang="ru-RU" b="0" dirty="0">
                <a:solidFill>
                  <a:srgbClr val="000000"/>
                </a:solidFill>
              </a:rPr>
              <a:t>Жёсткий курс администрации Р. Рейгана поставил лидеров СССР перед дилеммой: идти по пути силовых ответов и наращивания военной мощи либо искать новые подходы к развитию советско-американских отношений. Первый путь сулил новые витки гонки вооружений, дополнительные сложности для советской экономики. Второй — развития диалога сверхдержав на основе уступок — начался со встреч лидеров СССР и США — М.С. Горбачёва и Р. Рейгана в Женеве (1985) и в Рейкьявике (1986). Они не завершились конкретными договорённостями, но зафиксировали стремление сторон к исключению риска ядерной войны из жизни народов</a:t>
            </a:r>
            <a:r>
              <a:rPr lang="ru-RU" b="0" dirty="0" smtClean="0">
                <a:solidFill>
                  <a:srgbClr val="000000"/>
                </a:solidFill>
              </a:rPr>
              <a:t>.</a:t>
            </a:r>
          </a:p>
          <a:p>
            <a:pPr algn="just"/>
            <a:endParaRPr lang="ru-RU" b="0" dirty="0">
              <a:solidFill>
                <a:srgbClr val="000000"/>
              </a:solidFill>
            </a:endParaRPr>
          </a:p>
          <a:p>
            <a:pPr algn="just"/>
            <a:endParaRPr lang="ru-RU" b="0" dirty="0" smtClean="0">
              <a:solidFill>
                <a:srgbClr val="000000"/>
              </a:solidFill>
            </a:endParaRPr>
          </a:p>
          <a:p>
            <a:pPr algn="just"/>
            <a:endParaRPr lang="ru-RU" b="0" dirty="0" smtClean="0">
              <a:solidFill>
                <a:srgbClr val="000000"/>
              </a:solidFill>
            </a:endParaRPr>
          </a:p>
          <a:p>
            <a:pPr algn="just"/>
            <a:endParaRPr lang="ru-RU" b="0" dirty="0">
              <a:solidFill>
                <a:srgbClr val="000000"/>
              </a:solidFill>
            </a:endParaRPr>
          </a:p>
          <a:p>
            <a:pPr algn="just"/>
            <a:endParaRPr lang="ru-RU" b="0" dirty="0" smtClean="0">
              <a:solidFill>
                <a:srgbClr val="000000"/>
              </a:solidFill>
            </a:endParaRPr>
          </a:p>
          <a:p>
            <a:pPr algn="just"/>
            <a:endParaRPr lang="ru-RU" b="0" dirty="0">
              <a:solidFill>
                <a:srgbClr val="000000"/>
              </a:solidFill>
            </a:endParaRPr>
          </a:p>
          <a:p>
            <a:pPr algn="just"/>
            <a:r>
              <a:rPr lang="ru-RU" b="0" dirty="0" smtClean="0">
                <a:solidFill>
                  <a:srgbClr val="000000"/>
                </a:solidFill>
              </a:rPr>
              <a:t>Развитие </a:t>
            </a:r>
            <a:r>
              <a:rPr lang="ru-RU" b="0" dirty="0">
                <a:solidFill>
                  <a:srgbClr val="000000"/>
                </a:solidFill>
              </a:rPr>
              <a:t>и реализация новых подходов связана с деятельностью последнего Генерального секретаря ЦК КПСС М.С. Горбачёва и предложенной им в 1987-1988 гг. концепцией «нового политического мышления», позволившей завершить «холодную войну». Эта концепция основывалась на идеях антивоенного движения стран Запада, социал-демократии и ведущих учёных мира. Согласно ей возможная ядерная война стала бы катастрофой для всего человечества. Поэтому угроза применения ядерного оружия, равно как и обладание им, потеряло значение средства достижения каких-либо политических целей. Этот вывод стал основой выдвижения программы сокращения вооружений, вплоть до ликвидации ядерного оружия к 2000 г. Новое политическое мышление предлагало отказ от логики и идеологии противостояния, поиск баланса интересов на основе взаимных уступок, строгого соблюдения международно-правовых норм, в том числе и относящихся к соблюдению гражданских прав и свобод.</a:t>
            </a:r>
          </a:p>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950785"/>
            <a:ext cx="3092946" cy="16257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436096" y="3186053"/>
            <a:ext cx="3312368" cy="907941"/>
          </a:xfrm>
          <a:prstGeom prst="rect">
            <a:avLst/>
          </a:prstGeom>
          <a:noFill/>
        </p:spPr>
        <p:txBody>
          <a:bodyPr wrap="square" rtlCol="0">
            <a:spAutoFit/>
          </a:bodyPr>
          <a:lstStyle/>
          <a:p>
            <a:pPr lvl="0" algn="just">
              <a:spcBef>
                <a:spcPct val="20000"/>
              </a:spcBef>
              <a:spcAft>
                <a:spcPts val="600"/>
              </a:spcAft>
            </a:pPr>
            <a:endParaRPr lang="ru-RU" sz="2000" dirty="0">
              <a:solidFill>
                <a:srgbClr val="000000"/>
              </a:solidFill>
            </a:endParaRPr>
          </a:p>
          <a:p>
            <a:pPr lvl="0" algn="ctr"/>
            <a:r>
              <a:rPr lang="ru-RU" sz="1400" dirty="0">
                <a:solidFill>
                  <a:srgbClr val="000000"/>
                </a:solidFill>
              </a:rPr>
              <a:t>Рис. </a:t>
            </a:r>
            <a:r>
              <a:rPr lang="ru-RU" sz="1400" b="1" i="1" dirty="0">
                <a:solidFill>
                  <a:srgbClr val="006600"/>
                </a:solidFill>
              </a:rPr>
              <a:t>М.С. Горбачёв и Р. Рейган</a:t>
            </a:r>
          </a:p>
          <a:p>
            <a:pPr lvl="0" algn="ctr"/>
            <a:r>
              <a:rPr lang="ru-RU" sz="1400" b="1" i="1" dirty="0">
                <a:solidFill>
                  <a:srgbClr val="006600"/>
                </a:solidFill>
              </a:rPr>
              <a:t> на Красной площади в Москве</a:t>
            </a:r>
            <a:endParaRPr lang="ru-RU" sz="1400" dirty="0">
              <a:solidFill>
                <a:srgbClr val="000000"/>
              </a:solidFill>
            </a:endParaRPr>
          </a:p>
        </p:txBody>
      </p:sp>
    </p:spTree>
    <p:extLst>
      <p:ext uri="{BB962C8B-B14F-4D97-AF65-F5344CB8AC3E}">
        <p14:creationId xmlns:p14="http://schemas.microsoft.com/office/powerpoint/2010/main" val="28851162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b="1" cap="none" spc="0" dirty="0">
                <a:solidFill>
                  <a:srgbClr val="FF0000"/>
                </a:solidFill>
                <a:latin typeface="Arial"/>
              </a:rPr>
              <a:t>Международные отношения: от разрядки к завершению «холодной войны»</a:t>
            </a:r>
            <a:br>
              <a:rPr lang="ru-RU" sz="2000" b="1" cap="none" spc="0" dirty="0">
                <a:solidFill>
                  <a:srgbClr val="FF0000"/>
                </a:solidFill>
                <a:latin typeface="Arial"/>
              </a:rPr>
            </a:br>
            <a:r>
              <a:rPr lang="ru-RU" sz="1600" b="1" cap="none" spc="0" dirty="0">
                <a:solidFill>
                  <a:srgbClr val="000000"/>
                </a:solidFill>
                <a:latin typeface="Arial"/>
              </a:rPr>
              <a:t>Повторение ранее изученного материала </a:t>
            </a:r>
            <a:r>
              <a:rPr lang="ru-RU" sz="1600" b="1" cap="none" spc="0" dirty="0" smtClean="0">
                <a:solidFill>
                  <a:srgbClr val="000000"/>
                </a:solidFill>
                <a:latin typeface="Arial"/>
              </a:rPr>
              <a:t/>
            </a:r>
            <a:br>
              <a:rPr lang="ru-RU" sz="1600" b="1" cap="none" spc="0" dirty="0" smtClean="0">
                <a:solidFill>
                  <a:srgbClr val="000000"/>
                </a:solidFill>
                <a:latin typeface="Arial"/>
              </a:rPr>
            </a:br>
            <a:r>
              <a:rPr lang="ru-RU" sz="1700" b="1" cap="none" spc="0" dirty="0" smtClean="0">
                <a:solidFill>
                  <a:srgbClr val="000000"/>
                </a:solidFill>
                <a:latin typeface="Arial"/>
              </a:rPr>
              <a:t>Новое </a:t>
            </a:r>
            <a:r>
              <a:rPr lang="ru-RU" sz="1700" b="1" cap="none" spc="0" dirty="0">
                <a:solidFill>
                  <a:srgbClr val="000000"/>
                </a:solidFill>
                <a:latin typeface="Arial"/>
              </a:rPr>
              <a:t>политическое мышление и завершение «холодной войны».</a:t>
            </a:r>
            <a:endParaRPr lang="ru-RU" dirty="0"/>
          </a:p>
        </p:txBody>
      </p:sp>
      <p:sp>
        <p:nvSpPr>
          <p:cNvPr id="3" name="Объект 2"/>
          <p:cNvSpPr>
            <a:spLocks noGrp="1"/>
          </p:cNvSpPr>
          <p:nvPr>
            <p:ph idx="1"/>
          </p:nvPr>
        </p:nvSpPr>
        <p:spPr>
          <a:xfrm>
            <a:off x="179512" y="1752600"/>
            <a:ext cx="8424936" cy="4844752"/>
          </a:xfrm>
        </p:spPr>
        <p:txBody>
          <a:bodyPr>
            <a:normAutofit fontScale="62500" lnSpcReduction="20000"/>
          </a:bodyPr>
          <a:lstStyle/>
          <a:p>
            <a:pPr algn="just"/>
            <a:r>
              <a:rPr lang="ru-RU" dirty="0">
                <a:solidFill>
                  <a:srgbClr val="000000"/>
                </a:solidFill>
              </a:rPr>
              <a:t>Выдвижение новой концепции само по себе не могло обеспечить прекращение «холодной войны». Первоначально идеи М.С. Горбачёва были восприняты в странах Запада как тактический ход, призванный дать СССР и его союзникам пропагандистские преимущества, выигрыш времени для решения внутренних проблем. Однако шаги советской дипломатии вскоре убедили правящие круги стран НАТО, что речь идёт о реальных переменах в советской политике. В 1987 г. СССР согласился ликвидировать ракеты средней дальности не только в Европе, но и в Азии в обмен на отказ США от размещения ракет такого же класса в Европе. В 1988 г. было объявлено о крупных односторонних сокращениях советских вооружённых сил. В 1990 г. страны Варшавского договора и НАТО подписали Соглашение о сокращении обычных вооружений и вооружённых сил в Европе. СССР пошёл на значительные односторонние уступки, приняв идею контроля за выполнением соглашения на своей территории, что ранее им отвергалось. В 1991 г. был подписал Договор СССР и США о сокращении стратегических вооружений.</a:t>
            </a:r>
          </a:p>
          <a:p>
            <a:pPr algn="just"/>
            <a:endParaRPr lang="ru-RU" dirty="0" smtClean="0">
              <a:solidFill>
                <a:srgbClr val="000000"/>
              </a:solidFill>
            </a:endParaRPr>
          </a:p>
          <a:p>
            <a:pPr algn="just"/>
            <a:r>
              <a:rPr lang="ru-RU" dirty="0" smtClean="0">
                <a:solidFill>
                  <a:srgbClr val="000000"/>
                </a:solidFill>
              </a:rPr>
              <a:t>Ещё </a:t>
            </a:r>
            <a:r>
              <a:rPr lang="ru-RU" dirty="0">
                <a:solidFill>
                  <a:srgbClr val="000000"/>
                </a:solidFill>
              </a:rPr>
              <a:t>более значительные перемены произошли в сфере взаимоотношений СССР с союзными ему режимами. В 1989 г. СССР вывел войска из Афганистана, обязался на деле уважать свободу социального и политического выбора народов. Это сняло преграды на пути демократических революций в странах Восточной Европы, в том числе и в ГДР. В вопросе объединения Германии, что отвечало стремлениям подавляющего числа немцев, СССР также отказался от каких-либо предварительных условий и вывел свои войска с территории бывшей ГДР</a:t>
            </a:r>
            <a:r>
              <a:rPr lang="ru-RU" dirty="0" smtClean="0">
                <a:solidFill>
                  <a:srgbClr val="000000"/>
                </a:solidFill>
              </a:rPr>
              <a:t>.</a:t>
            </a:r>
          </a:p>
          <a:p>
            <a:pPr algn="just"/>
            <a:endParaRPr lang="ru-RU" dirty="0">
              <a:solidFill>
                <a:srgbClr val="000000"/>
              </a:solidFill>
            </a:endParaRPr>
          </a:p>
          <a:p>
            <a:pPr algn="just"/>
            <a:r>
              <a:rPr lang="ru-RU" dirty="0">
                <a:solidFill>
                  <a:srgbClr val="000000"/>
                </a:solidFill>
              </a:rPr>
              <a:t>В целом ситуация в мире 1990-1991 гг. свидетельствовала о завершении «холодной войны». Весной 1991 г. были распущены Организация Варшавского договора и Совет экономической взаимопомощи. С распадом СССР в 1991 г., прекращением существования этого «полюса» мировой силы, стало очевидно, что происходит смена модели миропорядка.</a:t>
            </a:r>
          </a:p>
          <a:p>
            <a:endParaRPr lang="ru-RU" dirty="0"/>
          </a:p>
        </p:txBody>
      </p:sp>
    </p:spTree>
    <p:extLst>
      <p:ext uri="{BB962C8B-B14F-4D97-AF65-F5344CB8AC3E}">
        <p14:creationId xmlns:p14="http://schemas.microsoft.com/office/powerpoint/2010/main" val="10384276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1" cap="none" spc="0" dirty="0">
                <a:solidFill>
                  <a:srgbClr val="FF0000"/>
                </a:solidFill>
                <a:latin typeface="Arial"/>
              </a:rPr>
              <a:t>Международные отношения: от разрядки к завершению «холодной войны»</a:t>
            </a:r>
            <a:br>
              <a:rPr lang="ru-RU" sz="2000" b="1" cap="none" spc="0" dirty="0">
                <a:solidFill>
                  <a:srgbClr val="FF0000"/>
                </a:solidFill>
                <a:latin typeface="Arial"/>
              </a:rPr>
            </a:br>
            <a:r>
              <a:rPr lang="ru-RU" sz="1600" b="1" cap="none" spc="0" dirty="0">
                <a:solidFill>
                  <a:srgbClr val="000000"/>
                </a:solidFill>
                <a:latin typeface="Arial"/>
              </a:rPr>
              <a:t>Повторение ранее изученного материала</a:t>
            </a:r>
            <a:endParaRPr lang="ru-RU" dirty="0"/>
          </a:p>
        </p:txBody>
      </p:sp>
      <p:sp>
        <p:nvSpPr>
          <p:cNvPr id="3" name="Объект 2"/>
          <p:cNvSpPr>
            <a:spLocks noGrp="1"/>
          </p:cNvSpPr>
          <p:nvPr>
            <p:ph idx="1"/>
          </p:nvPr>
        </p:nvSpPr>
        <p:spPr>
          <a:xfrm>
            <a:off x="457200" y="1752600"/>
            <a:ext cx="8147248" cy="4916760"/>
          </a:xfrm>
        </p:spPr>
        <p:txBody>
          <a:bodyPr>
            <a:normAutofit fontScale="92500" lnSpcReduction="10000"/>
          </a:bodyPr>
          <a:lstStyle/>
          <a:p>
            <a:pPr lvl="0"/>
            <a:r>
              <a:rPr lang="ru-RU" dirty="0">
                <a:solidFill>
                  <a:srgbClr val="000000"/>
                </a:solidFill>
              </a:rPr>
              <a:t>Задания для закрепления и </a:t>
            </a:r>
            <a:r>
              <a:rPr lang="ru-RU" dirty="0" smtClean="0">
                <a:solidFill>
                  <a:srgbClr val="000000"/>
                </a:solidFill>
              </a:rPr>
              <a:t>рекомендации:</a:t>
            </a:r>
          </a:p>
          <a:p>
            <a:pPr algn="just"/>
            <a:r>
              <a:rPr lang="ru-RU" sz="1800" dirty="0">
                <a:solidFill>
                  <a:srgbClr val="444496"/>
                </a:solidFill>
                <a:latin typeface="Times New Roman"/>
              </a:rPr>
              <a:t>Вопросы для самопроверки</a:t>
            </a:r>
          </a:p>
          <a:p>
            <a:pPr algn="just">
              <a:buFont typeface="+mj-lt"/>
              <a:buAutoNum type="arabicPeriod"/>
            </a:pPr>
            <a:r>
              <a:rPr lang="ru-RU" sz="1800" dirty="0">
                <a:solidFill>
                  <a:srgbClr val="000000"/>
                </a:solidFill>
              </a:rPr>
              <a:t>Расскажите о военном соперничестве СССР и США и его итогах. Для какой из сторон противостояние оказалось большим экономическим бременем? Почему?</a:t>
            </a:r>
          </a:p>
          <a:p>
            <a:pPr algn="just">
              <a:buFont typeface="+mj-lt"/>
              <a:buAutoNum type="arabicPeriod"/>
            </a:pPr>
            <a:r>
              <a:rPr lang="ru-RU" sz="1800" dirty="0">
                <a:solidFill>
                  <a:srgbClr val="000000"/>
                </a:solidFill>
              </a:rPr>
              <a:t>Охарактеризуйте значение советско-американских соглашений по стратегическим вооружениям.</a:t>
            </a:r>
          </a:p>
          <a:p>
            <a:pPr algn="just">
              <a:buFont typeface="+mj-lt"/>
              <a:buAutoNum type="arabicPeriod"/>
            </a:pPr>
            <a:r>
              <a:rPr lang="ru-RU" sz="1800" dirty="0">
                <a:solidFill>
                  <a:srgbClr val="000000"/>
                </a:solidFill>
              </a:rPr>
              <a:t>Составьте план ответа по теме «Разрядка международной напряжённости: причины и следствия». Какие из соглашений, заключённых в годы разрядки, сохраняют своё значение в наши дни?</a:t>
            </a:r>
          </a:p>
          <a:p>
            <a:pPr algn="just">
              <a:buFont typeface="+mj-lt"/>
              <a:buAutoNum type="arabicPeriod"/>
            </a:pPr>
            <a:r>
              <a:rPr lang="ru-RU" sz="1800" dirty="0">
                <a:solidFill>
                  <a:srgbClr val="000000"/>
                </a:solidFill>
              </a:rPr>
              <a:t>Какие причины вызвали обострение советско-американских отношений в конце 1970-х — начале 1980-х гг.? Чем оно было опасно для мира и человечества?</a:t>
            </a:r>
          </a:p>
          <a:p>
            <a:pPr algn="just">
              <a:buFont typeface="+mj-lt"/>
              <a:buAutoNum type="arabicPeriod"/>
            </a:pPr>
            <a:r>
              <a:rPr lang="ru-RU" sz="1800" dirty="0">
                <a:solidFill>
                  <a:srgbClr val="000000"/>
                </a:solidFill>
              </a:rPr>
              <a:t>Когда и каким образом завершилась «холодная война»?</a:t>
            </a:r>
          </a:p>
          <a:p>
            <a:pPr algn="just">
              <a:lnSpc>
                <a:spcPct val="115000"/>
              </a:lnSpc>
              <a:spcAft>
                <a:spcPts val="0"/>
              </a:spcAft>
            </a:pPr>
            <a:r>
              <a:rPr lang="ru-RU" dirty="0">
                <a:solidFill>
                  <a:srgbClr val="000000"/>
                </a:solidFill>
                <a:latin typeface="Verdana"/>
                <a:ea typeface="Times New Roman"/>
                <a:cs typeface="Times New Roman"/>
              </a:rPr>
              <a:t> </a:t>
            </a:r>
            <a:endParaRPr lang="ru-RU" sz="3200" dirty="0">
              <a:latin typeface="Calibri"/>
              <a:ea typeface="Calibri"/>
              <a:cs typeface="Times New Roman"/>
            </a:endParaRPr>
          </a:p>
          <a:p>
            <a:pPr lvl="0"/>
            <a:endParaRPr lang="ru-RU" dirty="0">
              <a:solidFill>
                <a:srgbClr val="000000"/>
              </a:solidFill>
            </a:endParaRPr>
          </a:p>
          <a:p>
            <a:endParaRPr lang="ru-RU" dirty="0"/>
          </a:p>
        </p:txBody>
      </p:sp>
      <p:sp>
        <p:nvSpPr>
          <p:cNvPr id="7" name="Rectangle 2"/>
          <p:cNvSpPr>
            <a:spLocks noChangeArrowheads="1"/>
          </p:cNvSpPr>
          <p:nvPr/>
        </p:nvSpPr>
        <p:spPr bwMode="auto">
          <a:xfrm>
            <a:off x="35496" y="2110299"/>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alt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8865749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1" cap="none" spc="0" dirty="0">
                <a:solidFill>
                  <a:srgbClr val="FF0000"/>
                </a:solidFill>
                <a:latin typeface="Arial"/>
              </a:rPr>
              <a:t>Международные отношения: от разрядки к завершению «холодной войны»</a:t>
            </a:r>
            <a:br>
              <a:rPr lang="ru-RU" sz="2000" b="1" cap="none" spc="0" dirty="0">
                <a:solidFill>
                  <a:srgbClr val="FF0000"/>
                </a:solidFill>
                <a:latin typeface="Arial"/>
              </a:rPr>
            </a:br>
            <a:r>
              <a:rPr lang="ru-RU" sz="1600" b="1" cap="none" spc="0" dirty="0">
                <a:solidFill>
                  <a:srgbClr val="000000"/>
                </a:solidFill>
                <a:latin typeface="Arial"/>
              </a:rPr>
              <a:t>Повторение ранее изученного материала</a:t>
            </a:r>
            <a:endParaRPr lang="ru-RU" dirty="0"/>
          </a:p>
        </p:txBody>
      </p:sp>
      <p:sp>
        <p:nvSpPr>
          <p:cNvPr id="3" name="Объект 2"/>
          <p:cNvSpPr>
            <a:spLocks noGrp="1"/>
          </p:cNvSpPr>
          <p:nvPr>
            <p:ph idx="1"/>
          </p:nvPr>
        </p:nvSpPr>
        <p:spPr>
          <a:xfrm>
            <a:off x="457200" y="1700808"/>
            <a:ext cx="8291264" cy="4824536"/>
          </a:xfrm>
        </p:spPr>
        <p:txBody>
          <a:bodyPr>
            <a:normAutofit/>
          </a:bodyPr>
          <a:lstStyle/>
          <a:p>
            <a:pPr algn="just"/>
            <a:r>
              <a:rPr lang="ru-RU" sz="1800" dirty="0">
                <a:solidFill>
                  <a:srgbClr val="444496"/>
                </a:solidFill>
                <a:latin typeface="Times New Roman"/>
              </a:rPr>
              <a:t>Самостоятельная работа</a:t>
            </a:r>
          </a:p>
          <a:p>
            <a:pPr algn="just"/>
            <a:r>
              <a:rPr lang="ru-RU" sz="1800" dirty="0">
                <a:solidFill>
                  <a:srgbClr val="000000"/>
                </a:solidFill>
              </a:rPr>
              <a:t>При помощи текста учебника и дополнительных материалов, по-2* добранных самостоятельно, сформулируйте:</a:t>
            </a:r>
          </a:p>
          <a:p>
            <a:pPr algn="just">
              <a:buFont typeface="+mj-lt"/>
              <a:buAutoNum type="arabicPeriod"/>
            </a:pPr>
            <a:r>
              <a:rPr lang="ru-RU" sz="1800" dirty="0">
                <a:solidFill>
                  <a:srgbClr val="000000"/>
                </a:solidFill>
              </a:rPr>
              <a:t>Основные черты современного информационного общества.</a:t>
            </a:r>
          </a:p>
          <a:p>
            <a:pPr algn="just">
              <a:buFont typeface="+mj-lt"/>
              <a:buAutoNum type="arabicPeriod"/>
            </a:pPr>
            <a:r>
              <a:rPr lang="ru-RU" sz="1800" dirty="0">
                <a:solidFill>
                  <a:srgbClr val="000000"/>
                </a:solidFill>
              </a:rPr>
              <a:t>Примеры влияния новых средств аккумуляции, хранения и передачи информации на мировую политику и экономику.</a:t>
            </a:r>
          </a:p>
          <a:p>
            <a:pPr algn="just">
              <a:buFont typeface="+mj-lt"/>
              <a:buAutoNum type="arabicPeriod"/>
            </a:pPr>
            <a:r>
              <a:rPr lang="ru-RU" sz="1800" dirty="0">
                <a:solidFill>
                  <a:srgbClr val="000000"/>
                </a:solidFill>
              </a:rPr>
              <a:t>Примеры влияния новых средств коммуникаций и хранения информации на вашу повседневную жизнь и жизнь ваших родителей. Результаты своих наблюдений обобщите в свободной форме (презентация, реферат, устное сообщение).</a:t>
            </a:r>
          </a:p>
          <a:p>
            <a:pPr algn="just"/>
            <a:endParaRPr lang="ru-RU" dirty="0"/>
          </a:p>
        </p:txBody>
      </p:sp>
      <p:sp>
        <p:nvSpPr>
          <p:cNvPr id="6" name="Rectangle 1"/>
          <p:cNvSpPr>
            <a:spLocks noChangeArrowheads="1"/>
          </p:cNvSpPr>
          <p:nvPr/>
        </p:nvSpPr>
        <p:spPr bwMode="auto">
          <a:xfrm>
            <a:off x="323528" y="2066890"/>
            <a:ext cx="224742"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alt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900" b="0" i="0" u="none" strike="noStrike" cap="none" normalizeH="0" baseline="0" dirty="0" smtClean="0">
                <a:ln>
                  <a:noFill/>
                </a:ln>
                <a:solidFill>
                  <a:srgbClr val="000000"/>
                </a:solidFill>
                <a:effectLst/>
                <a:latin typeface="Verdana" pitchFamily="34" charset="0"/>
                <a:cs typeface="Arial" pitchFamily="34" charset="0"/>
              </a:rPr>
              <a:t> </a:t>
            </a:r>
            <a:endParaRPr kumimoji="0" lang="ru-RU" alt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alt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6388743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1" cap="none" spc="0" dirty="0">
                <a:solidFill>
                  <a:srgbClr val="FF0000"/>
                </a:solidFill>
                <a:latin typeface="Arial"/>
              </a:rPr>
              <a:t>Международные отношения: от разрядки к завершению «холодной войны»</a:t>
            </a:r>
            <a:br>
              <a:rPr lang="ru-RU" sz="2000" b="1" cap="none" spc="0" dirty="0">
                <a:solidFill>
                  <a:srgbClr val="FF0000"/>
                </a:solidFill>
                <a:latin typeface="Arial"/>
              </a:rPr>
            </a:br>
            <a:r>
              <a:rPr lang="ru-RU" sz="1600" b="1" cap="none" spc="0" dirty="0">
                <a:solidFill>
                  <a:srgbClr val="000000"/>
                </a:solidFill>
                <a:latin typeface="Arial"/>
              </a:rPr>
              <a:t>Повторение ранее изученного материала</a:t>
            </a:r>
            <a:endParaRPr lang="ru-RU" dirty="0"/>
          </a:p>
        </p:txBody>
      </p:sp>
      <p:sp>
        <p:nvSpPr>
          <p:cNvPr id="3" name="Объект 2"/>
          <p:cNvSpPr>
            <a:spLocks noGrp="1"/>
          </p:cNvSpPr>
          <p:nvPr>
            <p:ph idx="1"/>
          </p:nvPr>
        </p:nvSpPr>
        <p:spPr>
          <a:xfrm>
            <a:off x="179512" y="1752600"/>
            <a:ext cx="8568952" cy="4772744"/>
          </a:xfrm>
        </p:spPr>
        <p:txBody>
          <a:bodyPr>
            <a:normAutofit fontScale="85000" lnSpcReduction="20000"/>
          </a:bodyPr>
          <a:lstStyle/>
          <a:p>
            <a:pPr lvl="0"/>
            <a:r>
              <a:rPr lang="ru-RU" sz="1900" dirty="0">
                <a:solidFill>
                  <a:srgbClr val="000000"/>
                </a:solidFill>
              </a:rPr>
              <a:t>Задание </a:t>
            </a:r>
            <a:r>
              <a:rPr lang="ru-RU" sz="1900" dirty="0" smtClean="0">
                <a:solidFill>
                  <a:srgbClr val="000000"/>
                </a:solidFill>
              </a:rPr>
              <a:t>№</a:t>
            </a:r>
            <a:r>
              <a:rPr lang="ru-RU" sz="1900" dirty="0">
                <a:solidFill>
                  <a:srgbClr val="000000"/>
                </a:solidFill>
              </a:rPr>
              <a:t>1</a:t>
            </a:r>
            <a:r>
              <a:rPr lang="ru-RU" sz="1900" dirty="0" smtClean="0">
                <a:solidFill>
                  <a:srgbClr val="000000"/>
                </a:solidFill>
              </a:rPr>
              <a:t> </a:t>
            </a:r>
            <a:r>
              <a:rPr lang="en-US" sz="1900" dirty="0">
                <a:solidFill>
                  <a:srgbClr val="000000"/>
                </a:solidFill>
                <a:hlinkClick r:id="rId2"/>
              </a:rPr>
              <a:t>https://soc-ege.sdamgia.ru</a:t>
            </a:r>
            <a:r>
              <a:rPr lang="ru-RU" sz="1900" dirty="0" smtClean="0">
                <a:solidFill>
                  <a:srgbClr val="000000"/>
                </a:solidFill>
              </a:rPr>
              <a:t>:</a:t>
            </a:r>
          </a:p>
          <a:p>
            <a:pPr algn="just"/>
            <a:r>
              <a:rPr lang="ru-RU" sz="1900" dirty="0" smtClean="0">
                <a:solidFill>
                  <a:srgbClr val="000000"/>
                </a:solidFill>
              </a:rPr>
              <a:t> </a:t>
            </a:r>
            <a:r>
              <a:rPr lang="ru-RU" sz="1800" b="0" dirty="0">
                <a:solidFill>
                  <a:srgbClr val="000000"/>
                </a:solidFill>
                <a:latin typeface="Verdana"/>
              </a:rPr>
              <a:t>Что было одной из причин перехода к разрядке в международных отношениях в конце 1960-х гг</a:t>
            </a:r>
            <a:r>
              <a:rPr lang="ru-RU" sz="1800" b="0" dirty="0" smtClean="0">
                <a:solidFill>
                  <a:srgbClr val="000000"/>
                </a:solidFill>
                <a:latin typeface="Verdana"/>
              </a:rPr>
              <a:t>.?</a:t>
            </a:r>
            <a:endParaRPr lang="ru-RU" sz="1800" b="0" dirty="0">
              <a:solidFill>
                <a:srgbClr val="000000"/>
              </a:solidFill>
              <a:latin typeface="Verdana"/>
            </a:endParaRPr>
          </a:p>
          <a:p>
            <a:pPr algn="just"/>
            <a:r>
              <a:rPr lang="ru-RU" sz="1800" b="0" dirty="0">
                <a:solidFill>
                  <a:srgbClr val="000000"/>
                </a:solidFill>
                <a:latin typeface="Verdana"/>
              </a:rPr>
              <a:t>1) достижение СССР военно-стратегического паритета с США</a:t>
            </a:r>
          </a:p>
          <a:p>
            <a:pPr algn="just"/>
            <a:r>
              <a:rPr lang="ru-RU" sz="1800" b="0" dirty="0">
                <a:solidFill>
                  <a:srgbClr val="000000"/>
                </a:solidFill>
                <a:latin typeface="Verdana"/>
              </a:rPr>
              <a:t>2) создание Организации Объединенных Наций (ООН)</a:t>
            </a:r>
          </a:p>
          <a:p>
            <a:pPr algn="just"/>
            <a:r>
              <a:rPr lang="ru-RU" sz="1800" b="0" dirty="0">
                <a:solidFill>
                  <a:srgbClr val="000000"/>
                </a:solidFill>
                <a:latin typeface="Verdana"/>
              </a:rPr>
              <a:t>3) создание Совета экономической взаимопомощи (СЭВ)</a:t>
            </a:r>
          </a:p>
          <a:p>
            <a:pPr algn="just"/>
            <a:r>
              <a:rPr lang="ru-RU" sz="1800" b="0" dirty="0">
                <a:solidFill>
                  <a:srgbClr val="000000"/>
                </a:solidFill>
                <a:latin typeface="Verdana"/>
              </a:rPr>
              <a:t>4) начало перестройки в СССР</a:t>
            </a:r>
          </a:p>
          <a:p>
            <a:pPr lvl="0"/>
            <a:endParaRPr lang="ru-RU" sz="1900" dirty="0" smtClean="0">
              <a:solidFill>
                <a:srgbClr val="000000"/>
              </a:solidFill>
            </a:endParaRPr>
          </a:p>
          <a:p>
            <a:pPr lvl="0"/>
            <a:r>
              <a:rPr lang="ru-RU" sz="1900" dirty="0" smtClean="0">
                <a:solidFill>
                  <a:srgbClr val="000000"/>
                </a:solidFill>
              </a:rPr>
              <a:t>Задание №2 </a:t>
            </a:r>
            <a:r>
              <a:rPr lang="en-US" sz="1900" dirty="0">
                <a:solidFill>
                  <a:srgbClr val="000000"/>
                </a:solidFill>
                <a:hlinkClick r:id="rId2"/>
              </a:rPr>
              <a:t>https://soc-ege.sdamgia.ru</a:t>
            </a:r>
            <a:r>
              <a:rPr lang="ru-RU" sz="1900" dirty="0">
                <a:solidFill>
                  <a:srgbClr val="000000"/>
                </a:solidFill>
              </a:rPr>
              <a:t>:</a:t>
            </a:r>
          </a:p>
          <a:p>
            <a:pPr algn="just"/>
            <a:r>
              <a:rPr lang="ru-RU" sz="1800" b="0" dirty="0" smtClean="0">
                <a:solidFill>
                  <a:srgbClr val="000000"/>
                </a:solidFill>
                <a:latin typeface="Verdana"/>
              </a:rPr>
              <a:t>Что </a:t>
            </a:r>
            <a:r>
              <a:rPr lang="ru-RU" sz="1800" b="0" dirty="0">
                <a:solidFill>
                  <a:srgbClr val="000000"/>
                </a:solidFill>
                <a:latin typeface="Verdana"/>
              </a:rPr>
              <a:t>стало результатом Карибского кризиса 1962 г</a:t>
            </a:r>
            <a:r>
              <a:rPr lang="ru-RU" sz="1800" b="0" dirty="0" smtClean="0">
                <a:solidFill>
                  <a:srgbClr val="000000"/>
                </a:solidFill>
                <a:latin typeface="Verdana"/>
              </a:rPr>
              <a:t>.?</a:t>
            </a:r>
            <a:endParaRPr lang="ru-RU" sz="1800" b="0" dirty="0">
              <a:solidFill>
                <a:srgbClr val="000000"/>
              </a:solidFill>
              <a:latin typeface="Verdana"/>
            </a:endParaRPr>
          </a:p>
          <a:p>
            <a:pPr algn="just"/>
            <a:r>
              <a:rPr lang="ru-RU" sz="1800" b="0" dirty="0">
                <a:solidFill>
                  <a:srgbClr val="000000"/>
                </a:solidFill>
                <a:latin typeface="Verdana"/>
              </a:rPr>
              <a:t>1) выход США из договора по ПРО</a:t>
            </a:r>
          </a:p>
          <a:p>
            <a:pPr algn="just"/>
            <a:r>
              <a:rPr lang="ru-RU" sz="1800" b="0" dirty="0">
                <a:solidFill>
                  <a:srgbClr val="000000"/>
                </a:solidFill>
                <a:latin typeface="Verdana"/>
              </a:rPr>
              <a:t>2) создание ОВД</a:t>
            </a:r>
          </a:p>
          <a:p>
            <a:pPr algn="just"/>
            <a:r>
              <a:rPr lang="ru-RU" sz="1800" b="0" dirty="0">
                <a:solidFill>
                  <a:srgbClr val="000000"/>
                </a:solidFill>
                <a:latin typeface="Verdana"/>
              </a:rPr>
              <a:t>3) подписание СССР и США договора о ликвидации ракет средней и </a:t>
            </a:r>
            <a:r>
              <a:rPr lang="ru-RU" sz="1800" b="0" dirty="0" err="1">
                <a:solidFill>
                  <a:srgbClr val="000000"/>
                </a:solidFill>
                <a:latin typeface="Verdana"/>
              </a:rPr>
              <a:t>малог</a:t>
            </a:r>
            <a:r>
              <a:rPr lang="ru-RU" sz="1800" b="0" dirty="0">
                <a:solidFill>
                  <a:srgbClr val="000000"/>
                </a:solidFill>
                <a:latin typeface="Verdana"/>
              </a:rPr>
              <a:t> дальности</a:t>
            </a:r>
          </a:p>
          <a:p>
            <a:pPr algn="just"/>
            <a:r>
              <a:rPr lang="ru-RU" sz="1800" b="0" dirty="0">
                <a:solidFill>
                  <a:srgbClr val="000000"/>
                </a:solidFill>
                <a:latin typeface="Verdana"/>
              </a:rPr>
              <a:t>4) вывод советских ракет с Кубы, обязательство США не вторгаться на остров</a:t>
            </a:r>
          </a:p>
          <a:p>
            <a:pPr lvl="0"/>
            <a:endParaRPr lang="ru-RU" sz="1900" dirty="0">
              <a:solidFill>
                <a:srgbClr val="000000"/>
              </a:solidFill>
            </a:endParaRPr>
          </a:p>
        </p:txBody>
      </p:sp>
    </p:spTree>
    <p:extLst>
      <p:ext uri="{BB962C8B-B14F-4D97-AF65-F5344CB8AC3E}">
        <p14:creationId xmlns:p14="http://schemas.microsoft.com/office/powerpoint/2010/main" val="2853615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b="1" cap="none" spc="0" dirty="0">
                <a:solidFill>
                  <a:srgbClr val="FF0000"/>
                </a:solidFill>
                <a:latin typeface="Arial"/>
              </a:rPr>
              <a:t>Международные отношения: от разрядки к завершению «холодной войны»</a:t>
            </a:r>
            <a:br>
              <a:rPr lang="ru-RU" sz="2000" b="1" cap="none" spc="0" dirty="0">
                <a:solidFill>
                  <a:srgbClr val="FF0000"/>
                </a:solidFill>
                <a:latin typeface="Arial"/>
              </a:rPr>
            </a:br>
            <a:r>
              <a:rPr lang="ru-RU" sz="1600" b="1" cap="none" spc="0" dirty="0">
                <a:solidFill>
                  <a:srgbClr val="000000"/>
                </a:solidFill>
                <a:latin typeface="Arial"/>
              </a:rPr>
              <a:t>Повторение ранее изученного материала</a:t>
            </a:r>
            <a:endParaRPr lang="ru-RU" dirty="0"/>
          </a:p>
        </p:txBody>
      </p:sp>
      <p:sp>
        <p:nvSpPr>
          <p:cNvPr id="3" name="Объект 2"/>
          <p:cNvSpPr>
            <a:spLocks noGrp="1"/>
          </p:cNvSpPr>
          <p:nvPr>
            <p:ph idx="1"/>
          </p:nvPr>
        </p:nvSpPr>
        <p:spPr>
          <a:xfrm>
            <a:off x="251520" y="1752600"/>
            <a:ext cx="8424936" cy="4700736"/>
          </a:xfrm>
        </p:spPr>
        <p:txBody>
          <a:bodyPr>
            <a:normAutofit fontScale="40000" lnSpcReduction="20000"/>
          </a:bodyPr>
          <a:lstStyle/>
          <a:p>
            <a:pPr lvl="0"/>
            <a:r>
              <a:rPr lang="ru-RU" sz="2900" dirty="0">
                <a:solidFill>
                  <a:srgbClr val="000000"/>
                </a:solidFill>
              </a:rPr>
              <a:t>Задание </a:t>
            </a:r>
            <a:r>
              <a:rPr lang="ru-RU" sz="2900" dirty="0" smtClean="0">
                <a:solidFill>
                  <a:srgbClr val="000000"/>
                </a:solidFill>
              </a:rPr>
              <a:t>№3 </a:t>
            </a:r>
            <a:r>
              <a:rPr lang="en-US" sz="2900" dirty="0">
                <a:solidFill>
                  <a:srgbClr val="000000"/>
                </a:solidFill>
                <a:hlinkClick r:id="rId2"/>
              </a:rPr>
              <a:t>https://soc-ege.sdamgia.ru</a:t>
            </a:r>
            <a:r>
              <a:rPr lang="ru-RU" sz="2900" dirty="0">
                <a:solidFill>
                  <a:srgbClr val="000000"/>
                </a:solidFill>
              </a:rPr>
              <a:t>:</a:t>
            </a:r>
          </a:p>
          <a:p>
            <a:pPr indent="238125" algn="just">
              <a:lnSpc>
                <a:spcPct val="115000"/>
              </a:lnSpc>
              <a:spcAft>
                <a:spcPts val="0"/>
              </a:spcAft>
            </a:pPr>
            <a:r>
              <a:rPr lang="ru-RU" dirty="0" smtClean="0">
                <a:solidFill>
                  <a:srgbClr val="000000"/>
                </a:solidFill>
                <a:latin typeface="Verdana"/>
                <a:ea typeface="Times New Roman"/>
                <a:cs typeface="Times New Roman"/>
              </a:rPr>
              <a:t>В </a:t>
            </a:r>
            <a:r>
              <a:rPr lang="ru-RU" dirty="0">
                <a:solidFill>
                  <a:srgbClr val="000000"/>
                </a:solidFill>
                <a:latin typeface="Verdana"/>
                <a:ea typeface="Times New Roman"/>
                <a:cs typeface="Times New Roman"/>
              </a:rPr>
              <a:t>исторической науке существуют дискуссионные проблемы, по которым высказываются различные, часто противоречивые, точки зрения. Ниже приведена одна из спорных точек зрения, существующих в исторической науке.</a:t>
            </a:r>
            <a:endParaRPr lang="ru-RU" sz="3200" dirty="0">
              <a:latin typeface="Calibri"/>
              <a:ea typeface="Calibri"/>
              <a:cs typeface="Times New Roman"/>
            </a:endParaRPr>
          </a:p>
          <a:p>
            <a:pPr algn="just">
              <a:lnSpc>
                <a:spcPct val="115000"/>
              </a:lnSpc>
              <a:spcAft>
                <a:spcPts val="0"/>
              </a:spcAft>
            </a:pPr>
            <a:r>
              <a:rPr lang="ru-RU" dirty="0">
                <a:solidFill>
                  <a:srgbClr val="000000"/>
                </a:solidFill>
                <a:latin typeface="Verdana"/>
                <a:ea typeface="Times New Roman"/>
                <a:cs typeface="Times New Roman"/>
              </a:rPr>
              <a:t> </a:t>
            </a:r>
            <a:endParaRPr lang="ru-RU" sz="3200" dirty="0">
              <a:latin typeface="Calibri"/>
              <a:ea typeface="Calibri"/>
              <a:cs typeface="Times New Roman"/>
            </a:endParaRPr>
          </a:p>
          <a:p>
            <a:pPr algn="just">
              <a:lnSpc>
                <a:spcPct val="115000"/>
              </a:lnSpc>
              <a:spcAft>
                <a:spcPts val="0"/>
              </a:spcAft>
            </a:pPr>
            <a:r>
              <a:rPr lang="ru-RU" i="1" dirty="0">
                <a:solidFill>
                  <a:srgbClr val="000000"/>
                </a:solidFill>
                <a:latin typeface="Verdana"/>
                <a:ea typeface="Times New Roman"/>
                <a:cs typeface="Times New Roman"/>
              </a:rPr>
              <a:t>«Внешнеполитический курс советского руководства в 1960 – 1970-х годах был основан на принципах мирного сотрудничества с капиталистическими странами».</a:t>
            </a:r>
            <a:endParaRPr lang="ru-RU" sz="3200" dirty="0">
              <a:latin typeface="Calibri"/>
              <a:ea typeface="Calibri"/>
              <a:cs typeface="Times New Roman"/>
            </a:endParaRPr>
          </a:p>
          <a:p>
            <a:pPr algn="just">
              <a:lnSpc>
                <a:spcPct val="115000"/>
              </a:lnSpc>
              <a:spcAft>
                <a:spcPts val="0"/>
              </a:spcAft>
            </a:pPr>
            <a:r>
              <a:rPr lang="ru-RU" dirty="0">
                <a:solidFill>
                  <a:srgbClr val="000000"/>
                </a:solidFill>
                <a:latin typeface="Verdana"/>
                <a:ea typeface="Times New Roman"/>
                <a:cs typeface="Times New Roman"/>
              </a:rPr>
              <a:t> </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Используя исторические знания, приведите два аргумента, которыми можно подтвердить данную точку зрения, и два аргумента, которыми можно опровергнуть её.</a:t>
            </a:r>
            <a:endParaRPr lang="ru-RU" sz="3200" dirty="0">
              <a:latin typeface="Calibri"/>
              <a:ea typeface="Calibri"/>
              <a:cs typeface="Times New Roman"/>
            </a:endParaRPr>
          </a:p>
          <a:p>
            <a:pPr algn="just">
              <a:lnSpc>
                <a:spcPct val="115000"/>
              </a:lnSpc>
              <a:spcAft>
                <a:spcPts val="0"/>
              </a:spcAft>
            </a:pPr>
            <a:r>
              <a:rPr lang="ru-RU" dirty="0">
                <a:solidFill>
                  <a:srgbClr val="000000"/>
                </a:solidFill>
                <a:latin typeface="Verdana"/>
                <a:ea typeface="Times New Roman"/>
                <a:cs typeface="Times New Roman"/>
              </a:rPr>
              <a:t> </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Ответ запишите в следующем виде.</a:t>
            </a:r>
            <a:endParaRPr lang="ru-RU" sz="3200" dirty="0">
              <a:latin typeface="Calibri"/>
              <a:ea typeface="Calibri"/>
              <a:cs typeface="Times New Roman"/>
            </a:endParaRPr>
          </a:p>
          <a:p>
            <a:pPr algn="just">
              <a:lnSpc>
                <a:spcPct val="115000"/>
              </a:lnSpc>
              <a:spcAft>
                <a:spcPts val="0"/>
              </a:spcAft>
            </a:pPr>
            <a:r>
              <a:rPr lang="ru-RU" dirty="0">
                <a:solidFill>
                  <a:srgbClr val="000000"/>
                </a:solidFill>
                <a:latin typeface="Verdana"/>
                <a:ea typeface="Times New Roman"/>
                <a:cs typeface="Times New Roman"/>
              </a:rPr>
              <a:t> </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Аргументы в подтверждение:</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1) …</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2) …</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Аргументы в опровержение:</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1) …</a:t>
            </a:r>
            <a:endParaRPr lang="ru-RU" sz="3200" dirty="0">
              <a:latin typeface="Calibri"/>
              <a:ea typeface="Calibri"/>
              <a:cs typeface="Times New Roman"/>
            </a:endParaRPr>
          </a:p>
          <a:p>
            <a:pPr indent="238125" algn="just">
              <a:lnSpc>
                <a:spcPct val="115000"/>
              </a:lnSpc>
              <a:spcAft>
                <a:spcPts val="0"/>
              </a:spcAft>
            </a:pPr>
            <a:r>
              <a:rPr lang="ru-RU" dirty="0">
                <a:solidFill>
                  <a:srgbClr val="000000"/>
                </a:solidFill>
                <a:latin typeface="Verdana"/>
                <a:ea typeface="Times New Roman"/>
                <a:cs typeface="Times New Roman"/>
              </a:rPr>
              <a:t>2) </a:t>
            </a:r>
            <a:r>
              <a:rPr lang="ru-RU" dirty="0" smtClean="0">
                <a:solidFill>
                  <a:srgbClr val="000000"/>
                </a:solidFill>
                <a:latin typeface="Verdana"/>
                <a:ea typeface="Times New Roman"/>
                <a:cs typeface="Times New Roman"/>
              </a:rPr>
              <a:t>…</a:t>
            </a:r>
          </a:p>
          <a:p>
            <a:pPr lvl="0"/>
            <a:r>
              <a:rPr lang="ru-RU" sz="3000" dirty="0">
                <a:solidFill>
                  <a:srgbClr val="000000"/>
                </a:solidFill>
              </a:rPr>
              <a:t>Задание </a:t>
            </a:r>
            <a:r>
              <a:rPr lang="ru-RU" sz="3000" dirty="0" smtClean="0">
                <a:solidFill>
                  <a:srgbClr val="000000"/>
                </a:solidFill>
              </a:rPr>
              <a:t>№4  </a:t>
            </a:r>
            <a:r>
              <a:rPr lang="en-US" sz="3000" dirty="0">
                <a:solidFill>
                  <a:srgbClr val="000000"/>
                </a:solidFill>
                <a:hlinkClick r:id="rId2"/>
              </a:rPr>
              <a:t>https://soc-ege.sdamgia.ru</a:t>
            </a:r>
            <a:r>
              <a:rPr lang="ru-RU" sz="3000" dirty="0">
                <a:solidFill>
                  <a:srgbClr val="000000"/>
                </a:solidFill>
              </a:rPr>
              <a:t>:</a:t>
            </a:r>
          </a:p>
          <a:p>
            <a:pPr indent="238125" algn="just">
              <a:lnSpc>
                <a:spcPct val="115000"/>
              </a:lnSpc>
              <a:spcAft>
                <a:spcPts val="0"/>
              </a:spcAft>
            </a:pPr>
            <a:r>
              <a:rPr lang="ru-RU" sz="3200" dirty="0" smtClean="0">
                <a:solidFill>
                  <a:srgbClr val="000000"/>
                </a:solidFill>
                <a:latin typeface="Verdana"/>
                <a:ea typeface="Times New Roman"/>
                <a:cs typeface="Times New Roman"/>
              </a:rPr>
              <a:t>Какое </a:t>
            </a:r>
            <a:r>
              <a:rPr lang="ru-RU" sz="3200" dirty="0">
                <a:solidFill>
                  <a:srgbClr val="000000"/>
                </a:solidFill>
                <a:latin typeface="Verdana"/>
                <a:ea typeface="Times New Roman"/>
                <a:cs typeface="Times New Roman"/>
              </a:rPr>
              <a:t>событие означало окончание процесса разрядки международной напряженности в 1970-е гг.?</a:t>
            </a:r>
            <a:endParaRPr lang="ru-RU" sz="4400" dirty="0">
              <a:latin typeface="Calibri"/>
              <a:ea typeface="Calibri"/>
              <a:cs typeface="Times New Roman"/>
            </a:endParaRPr>
          </a:p>
          <a:p>
            <a:pPr algn="just">
              <a:lnSpc>
                <a:spcPct val="115000"/>
              </a:lnSpc>
              <a:spcAft>
                <a:spcPts val="0"/>
              </a:spcAft>
            </a:pPr>
            <a:r>
              <a:rPr lang="ru-RU" sz="3200" dirty="0">
                <a:solidFill>
                  <a:srgbClr val="000000"/>
                </a:solidFill>
                <a:latin typeface="Verdana"/>
                <a:ea typeface="Times New Roman"/>
                <a:cs typeface="Times New Roman"/>
              </a:rPr>
              <a:t> </a:t>
            </a:r>
            <a:endParaRPr lang="ru-RU" sz="4400" dirty="0">
              <a:latin typeface="Calibri"/>
              <a:ea typeface="Calibri"/>
              <a:cs typeface="Times New Roman"/>
            </a:endParaRPr>
          </a:p>
          <a:p>
            <a:pPr indent="238125" algn="just">
              <a:lnSpc>
                <a:spcPct val="115000"/>
              </a:lnSpc>
              <a:spcAft>
                <a:spcPts val="0"/>
              </a:spcAft>
            </a:pPr>
            <a:r>
              <a:rPr lang="ru-RU" sz="3200" dirty="0">
                <a:solidFill>
                  <a:srgbClr val="000000"/>
                </a:solidFill>
                <a:latin typeface="Verdana"/>
                <a:ea typeface="Times New Roman"/>
                <a:cs typeface="Times New Roman"/>
              </a:rPr>
              <a:t>1) ввод войск ОВД в Чехословакию</a:t>
            </a:r>
            <a:endParaRPr lang="ru-RU" sz="4400" dirty="0">
              <a:latin typeface="Calibri"/>
              <a:ea typeface="Calibri"/>
              <a:cs typeface="Times New Roman"/>
            </a:endParaRPr>
          </a:p>
          <a:p>
            <a:pPr indent="238125" algn="just">
              <a:lnSpc>
                <a:spcPct val="115000"/>
              </a:lnSpc>
              <a:spcAft>
                <a:spcPts val="0"/>
              </a:spcAft>
            </a:pPr>
            <a:r>
              <a:rPr lang="ru-RU" sz="3200" dirty="0">
                <a:solidFill>
                  <a:srgbClr val="000000"/>
                </a:solidFill>
                <a:latin typeface="Verdana"/>
                <a:ea typeface="Times New Roman"/>
                <a:cs typeface="Times New Roman"/>
              </a:rPr>
              <a:t>2) ввод советских войск в Афганистан</a:t>
            </a:r>
            <a:endParaRPr lang="ru-RU" sz="4400" dirty="0">
              <a:latin typeface="Calibri"/>
              <a:ea typeface="Calibri"/>
              <a:cs typeface="Times New Roman"/>
            </a:endParaRPr>
          </a:p>
          <a:p>
            <a:pPr indent="238125" algn="just">
              <a:lnSpc>
                <a:spcPct val="115000"/>
              </a:lnSpc>
              <a:spcAft>
                <a:spcPts val="0"/>
              </a:spcAft>
            </a:pPr>
            <a:r>
              <a:rPr lang="ru-RU" sz="3200" dirty="0">
                <a:solidFill>
                  <a:srgbClr val="000000"/>
                </a:solidFill>
                <a:latin typeface="Verdana"/>
                <a:ea typeface="Times New Roman"/>
                <a:cs typeface="Times New Roman"/>
              </a:rPr>
              <a:t>3) Карибский кризис</a:t>
            </a:r>
            <a:endParaRPr lang="ru-RU" sz="4400" dirty="0">
              <a:latin typeface="Calibri"/>
              <a:ea typeface="Calibri"/>
              <a:cs typeface="Times New Roman"/>
            </a:endParaRPr>
          </a:p>
          <a:p>
            <a:pPr indent="238125" algn="just">
              <a:lnSpc>
                <a:spcPct val="115000"/>
              </a:lnSpc>
              <a:spcAft>
                <a:spcPts val="0"/>
              </a:spcAft>
            </a:pPr>
            <a:r>
              <a:rPr lang="ru-RU" sz="3200" dirty="0">
                <a:solidFill>
                  <a:srgbClr val="000000"/>
                </a:solidFill>
                <a:latin typeface="Verdana"/>
                <a:ea typeface="Times New Roman"/>
                <a:cs typeface="Times New Roman"/>
              </a:rPr>
              <a:t>4) ввод советских войск в Венгрию</a:t>
            </a:r>
            <a:endParaRPr lang="ru-RU" sz="4400" dirty="0">
              <a:latin typeface="Calibri"/>
              <a:ea typeface="Calibri"/>
              <a:cs typeface="Times New Roman"/>
            </a:endParaRPr>
          </a:p>
          <a:p>
            <a:pPr indent="238125" algn="just">
              <a:lnSpc>
                <a:spcPct val="115000"/>
              </a:lnSpc>
              <a:spcAft>
                <a:spcPts val="0"/>
              </a:spcAft>
            </a:pPr>
            <a:endParaRPr lang="ru-RU" sz="3200" dirty="0">
              <a:latin typeface="Calibri"/>
              <a:ea typeface="Calibri"/>
              <a:cs typeface="Times New Roman"/>
            </a:endParaRPr>
          </a:p>
          <a:p>
            <a:endParaRPr lang="ru-RU" dirty="0"/>
          </a:p>
        </p:txBody>
      </p:sp>
    </p:spTree>
    <p:extLst>
      <p:ext uri="{BB962C8B-B14F-4D97-AF65-F5344CB8AC3E}">
        <p14:creationId xmlns:p14="http://schemas.microsoft.com/office/powerpoint/2010/main" val="2036347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spcBef>
                <a:spcPct val="20000"/>
              </a:spcBef>
              <a:spcAft>
                <a:spcPts val="600"/>
              </a:spcAft>
            </a:pPr>
            <a:r>
              <a:rPr lang="ru-RU" sz="2900" dirty="0">
                <a:solidFill>
                  <a:srgbClr val="D1282E"/>
                </a:solidFill>
              </a:rPr>
              <a:t>Изучение нового материала</a:t>
            </a:r>
            <a:br>
              <a:rPr lang="ru-RU" sz="2900" dirty="0">
                <a:solidFill>
                  <a:srgbClr val="D1282E"/>
                </a:solidFill>
              </a:rPr>
            </a:br>
            <a:r>
              <a:rPr lang="ru-RU" sz="1700" b="1" cap="none" spc="0" dirty="0">
                <a:solidFill>
                  <a:srgbClr val="000000"/>
                </a:solidFill>
                <a:latin typeface="Arial"/>
                <a:ea typeface="+mn-ea"/>
                <a:cs typeface="+mn-cs"/>
              </a:rPr>
              <a:t>Возникновение ТНК и ТНБ</a:t>
            </a:r>
          </a:p>
        </p:txBody>
      </p:sp>
      <p:sp>
        <p:nvSpPr>
          <p:cNvPr id="3" name="Объект 2"/>
          <p:cNvSpPr>
            <a:spLocks noGrp="1"/>
          </p:cNvSpPr>
          <p:nvPr>
            <p:ph idx="1"/>
          </p:nvPr>
        </p:nvSpPr>
        <p:spPr>
          <a:xfrm>
            <a:off x="457200" y="1752601"/>
            <a:ext cx="7620000" cy="1388368"/>
          </a:xfrm>
        </p:spPr>
        <p:txBody>
          <a:bodyPr>
            <a:normAutofit fontScale="70000" lnSpcReduction="20000"/>
          </a:bodyPr>
          <a:lstStyle/>
          <a:p>
            <a:pPr algn="just"/>
            <a:r>
              <a:rPr lang="ru-RU" dirty="0" smtClean="0"/>
              <a:t>Утверждение в развитых странах информационного общества вызвало глубокие изменения в характере международных экономических отношений, формирование новых противоречий на международной арене. </a:t>
            </a:r>
          </a:p>
          <a:p>
            <a:pPr algn="just"/>
            <a:r>
              <a:rPr lang="ru-RU" dirty="0" smtClean="0"/>
              <a:t>Начался процесс глобализации мировой экономики, связанный с возникновением транснациональных корпораций (ТНК) и банков (ТНБ).</a:t>
            </a:r>
          </a:p>
          <a:p>
            <a:pPr algn="just"/>
            <a:endParaRPr lang="ru-RU"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780928"/>
            <a:ext cx="6896100" cy="3924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607707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900" dirty="0">
                <a:solidFill>
                  <a:srgbClr val="D1282E"/>
                </a:solidFill>
              </a:rPr>
              <a:t>Изучение нового материала</a:t>
            </a:r>
            <a:br>
              <a:rPr lang="ru-RU" sz="2900" dirty="0">
                <a:solidFill>
                  <a:srgbClr val="D1282E"/>
                </a:solidFill>
              </a:rPr>
            </a:br>
            <a:r>
              <a:rPr lang="ru-RU" sz="1700" b="1" cap="none" spc="0" dirty="0">
                <a:solidFill>
                  <a:srgbClr val="000000"/>
                </a:solidFill>
                <a:latin typeface="Arial"/>
                <a:ea typeface="+mn-ea"/>
                <a:cs typeface="+mn-cs"/>
              </a:rPr>
              <a:t>Глобализация мировой экономики и её последствия</a:t>
            </a:r>
            <a:endParaRPr lang="ru-RU" dirty="0"/>
          </a:p>
        </p:txBody>
      </p:sp>
      <p:sp>
        <p:nvSpPr>
          <p:cNvPr id="3" name="Объект 2"/>
          <p:cNvSpPr>
            <a:spLocks noGrp="1"/>
          </p:cNvSpPr>
          <p:nvPr>
            <p:ph idx="1"/>
          </p:nvPr>
        </p:nvSpPr>
        <p:spPr>
          <a:xfrm>
            <a:off x="457200" y="1752601"/>
            <a:ext cx="7620000" cy="2036440"/>
          </a:xfrm>
        </p:spPr>
        <p:txBody>
          <a:bodyPr>
            <a:normAutofit fontScale="70000" lnSpcReduction="20000"/>
          </a:bodyPr>
          <a:lstStyle/>
          <a:p>
            <a:r>
              <a:rPr lang="ru-RU" dirty="0" smtClean="0"/>
              <a:t>Переход контроля над мировой экономикой к ТНК и ТНБ происходил постепенно.</a:t>
            </a:r>
          </a:p>
          <a:p>
            <a:pPr algn="just"/>
            <a:r>
              <a:rPr lang="ru-RU" dirty="0" smtClean="0"/>
              <a:t>В мировой торговле стали преобладать продажи не готовой продукции, а узлов и деталей, которыми обменивались филиалы ТНК. ТНБ начали получать огромные доходы за счёт «игры» на колебаниях курсов национальных валют.</a:t>
            </a:r>
          </a:p>
          <a:p>
            <a:r>
              <a:rPr lang="ru-RU" dirty="0" smtClean="0"/>
              <a:t>В итоге складывается новая модель международного разделения труда, одновременно происходит структурная перестройка экономики, в большинстве стран меняются пропорции между основными её отраслями.</a:t>
            </a: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3358574"/>
            <a:ext cx="3973835" cy="3196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64333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План урока:</a:t>
            </a:r>
            <a:endParaRPr lang="ru-RU" dirty="0"/>
          </a:p>
        </p:txBody>
      </p:sp>
      <p:sp>
        <p:nvSpPr>
          <p:cNvPr id="3" name="Объект 2"/>
          <p:cNvSpPr>
            <a:spLocks noGrp="1"/>
          </p:cNvSpPr>
          <p:nvPr>
            <p:ph idx="1"/>
          </p:nvPr>
        </p:nvSpPr>
        <p:spPr>
          <a:xfrm>
            <a:off x="457200" y="1752600"/>
            <a:ext cx="7620000" cy="4844752"/>
          </a:xfrm>
        </p:spPr>
        <p:txBody>
          <a:bodyPr>
            <a:normAutofit fontScale="85000" lnSpcReduction="20000"/>
          </a:bodyPr>
          <a:lstStyle/>
          <a:p>
            <a:pPr marL="457200" indent="-457200">
              <a:buAutoNum type="arabicPeriod"/>
            </a:pPr>
            <a:r>
              <a:rPr lang="ru-RU" dirty="0" smtClean="0"/>
              <a:t>Повторение ранее изученного материала</a:t>
            </a:r>
          </a:p>
          <a:p>
            <a:r>
              <a:rPr lang="ru-RU" dirty="0" smtClean="0"/>
              <a:t>А) Наука, литература и искусство(повторение + задание).</a:t>
            </a:r>
          </a:p>
          <a:p>
            <a:pPr lvl="0"/>
            <a:r>
              <a:rPr lang="ru-RU" dirty="0" smtClean="0"/>
              <a:t>Б) Японии, новые индустриальные страны и Китай: новый этап развития </a:t>
            </a:r>
            <a:r>
              <a:rPr lang="ru-RU" dirty="0" smtClean="0">
                <a:solidFill>
                  <a:srgbClr val="000000"/>
                </a:solidFill>
              </a:rPr>
              <a:t>(повторение </a:t>
            </a:r>
            <a:r>
              <a:rPr lang="ru-RU" dirty="0">
                <a:solidFill>
                  <a:srgbClr val="000000"/>
                </a:solidFill>
              </a:rPr>
              <a:t>+ задание</a:t>
            </a:r>
            <a:r>
              <a:rPr lang="ru-RU" dirty="0" smtClean="0">
                <a:solidFill>
                  <a:srgbClr val="000000"/>
                </a:solidFill>
              </a:rPr>
              <a:t>).</a:t>
            </a:r>
            <a:endParaRPr lang="ru-RU" dirty="0" smtClean="0"/>
          </a:p>
          <a:p>
            <a:pPr lvl="0"/>
            <a:r>
              <a:rPr lang="ru-RU" dirty="0" smtClean="0"/>
              <a:t>В) Социально-экономическое развитие Индии, исламского мира и Латинской Америки в 1950-1980-е гг. </a:t>
            </a:r>
            <a:r>
              <a:rPr lang="ru-RU" dirty="0" smtClean="0">
                <a:solidFill>
                  <a:srgbClr val="000000"/>
                </a:solidFill>
              </a:rPr>
              <a:t>(повторение + задание</a:t>
            </a:r>
            <a:r>
              <a:rPr lang="ru-RU" dirty="0" smtClean="0">
                <a:solidFill>
                  <a:srgbClr val="000000"/>
                </a:solidFill>
              </a:rPr>
              <a:t>).</a:t>
            </a:r>
          </a:p>
          <a:p>
            <a:pPr lvl="0"/>
            <a:r>
              <a:rPr lang="ru-RU" dirty="0" smtClean="0">
                <a:solidFill>
                  <a:srgbClr val="000000"/>
                </a:solidFill>
              </a:rPr>
              <a:t>Г) Международные отношения: от разрядки к завершению «холодной войны»</a:t>
            </a:r>
            <a:endParaRPr lang="ru-RU" dirty="0" smtClean="0"/>
          </a:p>
          <a:p>
            <a:pPr marL="457200" indent="-457200">
              <a:buAutoNum type="arabicPeriod" startAt="2"/>
            </a:pPr>
            <a:r>
              <a:rPr lang="ru-RU" dirty="0" smtClean="0"/>
              <a:t>Изучение нового материала:</a:t>
            </a:r>
          </a:p>
          <a:p>
            <a:r>
              <a:rPr lang="ru-RU" dirty="0" smtClean="0"/>
              <a:t>А) </a:t>
            </a:r>
            <a:r>
              <a:rPr lang="ru-RU" dirty="0" smtClean="0"/>
              <a:t>Возникновение ТНК и ТНБ</a:t>
            </a:r>
            <a:endParaRPr lang="ru-RU" dirty="0" smtClean="0"/>
          </a:p>
          <a:p>
            <a:r>
              <a:rPr lang="ru-RU" dirty="0" smtClean="0"/>
              <a:t>Б) </a:t>
            </a:r>
            <a:r>
              <a:rPr lang="ru-RU" dirty="0" smtClean="0"/>
              <a:t>Глобализация мировой экономики и её последствия</a:t>
            </a:r>
            <a:endParaRPr lang="ru-RU" dirty="0" smtClean="0"/>
          </a:p>
          <a:p>
            <a:r>
              <a:rPr lang="ru-RU" dirty="0" smtClean="0"/>
              <a:t>В) </a:t>
            </a:r>
            <a:r>
              <a:rPr lang="ru-RU" dirty="0" smtClean="0"/>
              <a:t>Предприниматели и предпринимательская деятельность</a:t>
            </a:r>
            <a:endParaRPr lang="ru-RU" sz="2100" dirty="0" smtClean="0">
              <a:solidFill>
                <a:srgbClr val="000000"/>
              </a:solidFill>
            </a:endParaRPr>
          </a:p>
          <a:p>
            <a:r>
              <a:rPr lang="ru-RU" sz="2100" dirty="0" smtClean="0">
                <a:solidFill>
                  <a:srgbClr val="000000"/>
                </a:solidFill>
              </a:rPr>
              <a:t>Г)</a:t>
            </a:r>
            <a:r>
              <a:rPr lang="ru-RU" sz="1800" dirty="0">
                <a:solidFill>
                  <a:srgbClr val="000000"/>
                </a:solidFill>
              </a:rPr>
              <a:t> </a:t>
            </a:r>
            <a:r>
              <a:rPr lang="ru-RU" sz="1800" dirty="0" smtClean="0">
                <a:solidFill>
                  <a:srgbClr val="000000"/>
                </a:solidFill>
              </a:rPr>
              <a:t>Проблемы многонациональных государств и массовой миграции в эпоху глобализации</a:t>
            </a:r>
            <a:endParaRPr lang="ru-RU" dirty="0" smtClean="0"/>
          </a:p>
          <a:p>
            <a:pPr lvl="0"/>
            <a:r>
              <a:rPr lang="ru-RU" dirty="0" smtClean="0"/>
              <a:t>3. </a:t>
            </a:r>
            <a:r>
              <a:rPr lang="ru-RU" dirty="0" smtClean="0">
                <a:solidFill>
                  <a:srgbClr val="000000"/>
                </a:solidFill>
              </a:rPr>
              <a:t>Задания </a:t>
            </a:r>
            <a:r>
              <a:rPr lang="ru-RU" dirty="0">
                <a:solidFill>
                  <a:srgbClr val="000000"/>
                </a:solidFill>
              </a:rPr>
              <a:t>для закрепления и рекомендации</a:t>
            </a:r>
          </a:p>
          <a:p>
            <a:endParaRPr lang="ru-RU" dirty="0"/>
          </a:p>
        </p:txBody>
      </p:sp>
    </p:spTree>
    <p:extLst>
      <p:ext uri="{BB962C8B-B14F-4D97-AF65-F5344CB8AC3E}">
        <p14:creationId xmlns:p14="http://schemas.microsoft.com/office/powerpoint/2010/main" val="3606274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600" dirty="0">
                <a:solidFill>
                  <a:srgbClr val="D1282E"/>
                </a:solidFill>
              </a:rPr>
              <a:t>Изучение нового материала</a:t>
            </a:r>
            <a:br>
              <a:rPr lang="ru-RU" sz="2600" dirty="0">
                <a:solidFill>
                  <a:srgbClr val="D1282E"/>
                </a:solidFill>
              </a:rPr>
            </a:br>
            <a:r>
              <a:rPr lang="ru-RU" sz="1700" b="1" cap="none" spc="0" dirty="0">
                <a:solidFill>
                  <a:srgbClr val="000000"/>
                </a:solidFill>
                <a:latin typeface="Arial"/>
                <a:ea typeface="+mn-ea"/>
                <a:cs typeface="+mn-cs"/>
              </a:rPr>
              <a:t>Предприниматели и предпринимательская деятельность</a:t>
            </a:r>
            <a:endParaRPr lang="ru-RU" dirty="0"/>
          </a:p>
        </p:txBody>
      </p:sp>
      <p:sp>
        <p:nvSpPr>
          <p:cNvPr id="3" name="Объект 2"/>
          <p:cNvSpPr>
            <a:spLocks noGrp="1"/>
          </p:cNvSpPr>
          <p:nvPr>
            <p:ph idx="1"/>
          </p:nvPr>
        </p:nvSpPr>
        <p:spPr>
          <a:xfrm>
            <a:off x="457200" y="1752600"/>
            <a:ext cx="8291264" cy="4700736"/>
          </a:xfrm>
        </p:spPr>
        <p:txBody>
          <a:bodyPr/>
          <a:lstStyle/>
          <a:p>
            <a:pPr algn="just"/>
            <a:r>
              <a:rPr lang="ru-RU" dirty="0" smtClean="0"/>
              <a:t>Глобальное распространение компьютерных технологий и Интернета сделало крайне прибыльным и выгодным бизнесом разработку программного обеспечения, компьютерных игр, систем </a:t>
            </a:r>
            <a:r>
              <a:rPr lang="ru-RU" dirty="0" err="1" smtClean="0"/>
              <a:t>интернет-торговли</a:t>
            </a:r>
            <a:r>
              <a:rPr lang="ru-RU" dirty="0" smtClean="0"/>
              <a:t> и </a:t>
            </a:r>
            <a:r>
              <a:rPr lang="ru-RU" dirty="0" err="1" smtClean="0"/>
              <a:t>тд</a:t>
            </a:r>
            <a:r>
              <a:rPr lang="ru-RU" dirty="0" smtClean="0"/>
              <a:t>.</a:t>
            </a:r>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558171"/>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211960" y="3501008"/>
            <a:ext cx="4464496" cy="2585323"/>
          </a:xfrm>
          <a:prstGeom prst="rect">
            <a:avLst/>
          </a:prstGeom>
          <a:noFill/>
        </p:spPr>
        <p:txBody>
          <a:bodyPr wrap="square" rtlCol="0">
            <a:spAutoFit/>
          </a:bodyPr>
          <a:lstStyle/>
          <a:p>
            <a:pPr algn="just"/>
            <a:r>
              <a:rPr lang="ru-RU" b="1" dirty="0" smtClean="0"/>
              <a:t>Перспективы, которые раскрывает становление информационного общества для бизнеса, наглядно показывает карьера Б. Гейтса.</a:t>
            </a:r>
          </a:p>
          <a:p>
            <a:pPr algn="just"/>
            <a:r>
              <a:rPr lang="ru-RU" b="1" dirty="0" smtClean="0"/>
              <a:t>Создав в 1975 г. компанию «Микрософт», менее чем за три десятилетия он стал самым богатым  человеком с капиталом в 46,6 млрд долларов</a:t>
            </a:r>
            <a:endParaRPr lang="ru-RU" b="1" dirty="0"/>
          </a:p>
        </p:txBody>
      </p:sp>
    </p:spTree>
    <p:extLst>
      <p:ext uri="{BB962C8B-B14F-4D97-AF65-F5344CB8AC3E}">
        <p14:creationId xmlns:p14="http://schemas.microsoft.com/office/powerpoint/2010/main" val="27977865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spcBef>
                <a:spcPct val="20000"/>
              </a:spcBef>
              <a:spcAft>
                <a:spcPts val="600"/>
              </a:spcAft>
            </a:pPr>
            <a:r>
              <a:rPr lang="ru-RU" sz="2300" dirty="0">
                <a:solidFill>
                  <a:srgbClr val="D1282E"/>
                </a:solidFill>
              </a:rPr>
              <a:t>Изучение нового материала</a:t>
            </a:r>
            <a:br>
              <a:rPr lang="ru-RU" sz="2300" dirty="0">
                <a:solidFill>
                  <a:srgbClr val="D1282E"/>
                </a:solidFill>
              </a:rPr>
            </a:br>
            <a:r>
              <a:rPr lang="ru-RU" sz="1500" b="1" cap="none" spc="0" dirty="0">
                <a:solidFill>
                  <a:srgbClr val="000000"/>
                </a:solidFill>
                <a:latin typeface="Arial"/>
                <a:ea typeface="+mn-ea"/>
                <a:cs typeface="+mn-cs"/>
              </a:rPr>
              <a:t>Проблемы многонациональных государств и массовой миграции в эпоху </a:t>
            </a:r>
            <a:r>
              <a:rPr lang="ru-RU" sz="1500" b="1" cap="none" spc="0" dirty="0" smtClean="0">
                <a:solidFill>
                  <a:srgbClr val="000000"/>
                </a:solidFill>
                <a:latin typeface="Arial"/>
                <a:ea typeface="+mn-ea"/>
                <a:cs typeface="+mn-cs"/>
              </a:rPr>
              <a:t>глобализации</a:t>
            </a:r>
            <a:endParaRPr lang="ru-RU" dirty="0"/>
          </a:p>
        </p:txBody>
      </p:sp>
      <p:sp>
        <p:nvSpPr>
          <p:cNvPr id="3" name="Объект 2"/>
          <p:cNvSpPr>
            <a:spLocks noGrp="1"/>
          </p:cNvSpPr>
          <p:nvPr>
            <p:ph idx="1"/>
          </p:nvPr>
        </p:nvSpPr>
        <p:spPr>
          <a:xfrm>
            <a:off x="457200" y="1752601"/>
            <a:ext cx="7620000" cy="2612504"/>
          </a:xfrm>
        </p:spPr>
        <p:txBody>
          <a:bodyPr/>
          <a:lstStyle/>
          <a:p>
            <a:pPr algn="just"/>
            <a:r>
              <a:rPr lang="ru-RU" dirty="0" smtClean="0"/>
              <a:t>Во  второй половине </a:t>
            </a:r>
            <a:r>
              <a:rPr lang="en-US" dirty="0" smtClean="0">
                <a:latin typeface="Calibri"/>
                <a:cs typeface="Calibri"/>
              </a:rPr>
              <a:t>XX</a:t>
            </a:r>
            <a:r>
              <a:rPr lang="ru-RU" dirty="0" smtClean="0">
                <a:latin typeface="Calibri"/>
                <a:cs typeface="Calibri"/>
              </a:rPr>
              <a:t> в. Широкое распространение получил новый тип массовых переселений – трудовые миграции.</a:t>
            </a:r>
          </a:p>
          <a:p>
            <a:pPr algn="just"/>
            <a:r>
              <a:rPr lang="ru-RU" dirty="0" smtClean="0">
                <a:latin typeface="Calibri"/>
                <a:cs typeface="Calibri"/>
              </a:rPr>
              <a:t>Восстановление экономики европейских стран и бурное индустриальное развитие 1950-1960 гг. привели к росту спроса на дешёвую рабочую силу.</a:t>
            </a:r>
          </a:p>
          <a:p>
            <a:pPr algn="just"/>
            <a:r>
              <a:rPr lang="ru-RU" dirty="0" smtClean="0">
                <a:latin typeface="Calibri"/>
                <a:cs typeface="Calibri"/>
              </a:rPr>
              <a:t>Большой проблемой конца </a:t>
            </a:r>
            <a:r>
              <a:rPr lang="en-US" dirty="0" smtClean="0">
                <a:solidFill>
                  <a:srgbClr val="000000"/>
                </a:solidFill>
                <a:latin typeface="Calibri"/>
                <a:cs typeface="Calibri"/>
              </a:rPr>
              <a:t>XX</a:t>
            </a:r>
            <a:r>
              <a:rPr lang="ru-RU" dirty="0" smtClean="0">
                <a:solidFill>
                  <a:srgbClr val="000000"/>
                </a:solidFill>
                <a:latin typeface="Calibri"/>
                <a:cs typeface="Calibri"/>
              </a:rPr>
              <a:t>-</a:t>
            </a:r>
            <a:r>
              <a:rPr lang="en-US" dirty="0" smtClean="0">
                <a:solidFill>
                  <a:srgbClr val="000000"/>
                </a:solidFill>
                <a:latin typeface="Calibri"/>
                <a:cs typeface="Calibri"/>
              </a:rPr>
              <a:t>XXI</a:t>
            </a:r>
            <a:r>
              <a:rPr lang="ru-RU" dirty="0" smtClean="0">
                <a:solidFill>
                  <a:srgbClr val="000000"/>
                </a:solidFill>
                <a:latin typeface="Calibri"/>
                <a:cs typeface="Calibri"/>
              </a:rPr>
              <a:t> стала нелегальная иммиграция.</a:t>
            </a:r>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4005064"/>
            <a:ext cx="6408712"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89807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600" dirty="0">
                <a:solidFill>
                  <a:srgbClr val="D1282E"/>
                </a:solidFill>
              </a:rPr>
              <a:t>Задания для </a:t>
            </a:r>
            <a:br>
              <a:rPr lang="ru-RU" sz="2600" dirty="0">
                <a:solidFill>
                  <a:srgbClr val="D1282E"/>
                </a:solidFill>
              </a:rPr>
            </a:br>
            <a:r>
              <a:rPr lang="ru-RU" sz="2600" dirty="0">
                <a:solidFill>
                  <a:srgbClr val="D1282E"/>
                </a:solidFill>
              </a:rPr>
              <a:t>закрепления и рекомендации:</a:t>
            </a:r>
            <a:endParaRPr lang="ru-RU" dirty="0"/>
          </a:p>
        </p:txBody>
      </p:sp>
      <p:sp>
        <p:nvSpPr>
          <p:cNvPr id="3" name="Объект 2"/>
          <p:cNvSpPr>
            <a:spLocks noGrp="1"/>
          </p:cNvSpPr>
          <p:nvPr>
            <p:ph idx="1"/>
          </p:nvPr>
        </p:nvSpPr>
        <p:spPr>
          <a:xfrm>
            <a:off x="179512" y="1484784"/>
            <a:ext cx="8712968" cy="5184576"/>
          </a:xfrm>
        </p:spPr>
        <p:txBody>
          <a:bodyPr>
            <a:normAutofit fontScale="77500" lnSpcReduction="20000"/>
          </a:bodyPr>
          <a:lstStyle/>
          <a:p>
            <a:pPr indent="238125" algn="just">
              <a:lnSpc>
                <a:spcPct val="115000"/>
              </a:lnSpc>
              <a:spcAft>
                <a:spcPts val="0"/>
              </a:spcAft>
            </a:pPr>
            <a:r>
              <a:rPr lang="ru-RU" sz="2300" dirty="0" smtClean="0">
                <a:solidFill>
                  <a:srgbClr val="000000"/>
                </a:solidFill>
                <a:latin typeface="+mj-lt"/>
                <a:ea typeface="Times New Roman"/>
                <a:cs typeface="Times New Roman"/>
              </a:rPr>
              <a:t>Задание №1 </a:t>
            </a:r>
            <a:r>
              <a:rPr lang="en-US" sz="2300" dirty="0">
                <a:latin typeface="+mj-lt"/>
                <a:hlinkClick r:id="rId2"/>
              </a:rPr>
              <a:t>https://soc-ege.sdamgia.ru/ </a:t>
            </a:r>
            <a:r>
              <a:rPr lang="ru-RU" sz="2300" dirty="0" smtClean="0">
                <a:solidFill>
                  <a:srgbClr val="000000"/>
                </a:solidFill>
                <a:latin typeface="+mj-lt"/>
                <a:ea typeface="Times New Roman"/>
                <a:cs typeface="Times New Roman"/>
              </a:rPr>
              <a:t>Существование </a:t>
            </a:r>
            <a:r>
              <a:rPr lang="ru-RU" sz="2300" dirty="0">
                <a:solidFill>
                  <a:srgbClr val="000000"/>
                </a:solidFill>
                <a:latin typeface="+mj-lt"/>
                <a:ea typeface="Times New Roman"/>
                <a:cs typeface="Times New Roman"/>
              </a:rPr>
              <a:t>глобальных проблем человечества свидетельствует</a:t>
            </a:r>
            <a:endParaRPr lang="ru-RU" sz="2300" dirty="0">
              <a:latin typeface="+mj-lt"/>
              <a:ea typeface="Calibri"/>
              <a:cs typeface="Times New Roman"/>
            </a:endParaRPr>
          </a:p>
          <a:p>
            <a:pPr algn="just">
              <a:lnSpc>
                <a:spcPct val="115000"/>
              </a:lnSpc>
              <a:spcAft>
                <a:spcPts val="0"/>
              </a:spcAft>
            </a:pPr>
            <a:r>
              <a:rPr lang="ru-RU" sz="2300" dirty="0">
                <a:solidFill>
                  <a:srgbClr val="000000"/>
                </a:solidFill>
                <a:latin typeface="+mj-lt"/>
                <a:ea typeface="Times New Roman"/>
                <a:cs typeface="Times New Roman"/>
              </a:rPr>
              <a:t> </a:t>
            </a:r>
            <a:endParaRPr lang="ru-RU" sz="2300" dirty="0">
              <a:latin typeface="+mj-lt"/>
              <a:ea typeface="Calibri"/>
              <a:cs typeface="Times New Roman"/>
            </a:endParaRPr>
          </a:p>
          <a:p>
            <a:pPr indent="238125" algn="just">
              <a:lnSpc>
                <a:spcPct val="115000"/>
              </a:lnSpc>
              <a:spcAft>
                <a:spcPts val="0"/>
              </a:spcAft>
            </a:pPr>
            <a:r>
              <a:rPr lang="ru-RU" sz="2300" dirty="0">
                <a:solidFill>
                  <a:srgbClr val="000000"/>
                </a:solidFill>
                <a:latin typeface="+mj-lt"/>
                <a:ea typeface="Times New Roman"/>
                <a:cs typeface="Times New Roman"/>
              </a:rPr>
              <a:t>1) о целостности современного мира</a:t>
            </a:r>
            <a:endParaRPr lang="ru-RU" sz="2300" dirty="0">
              <a:latin typeface="+mj-lt"/>
              <a:ea typeface="Calibri"/>
              <a:cs typeface="Times New Roman"/>
            </a:endParaRPr>
          </a:p>
          <a:p>
            <a:pPr indent="238125" algn="just">
              <a:lnSpc>
                <a:spcPct val="115000"/>
              </a:lnSpc>
              <a:spcAft>
                <a:spcPts val="0"/>
              </a:spcAft>
            </a:pPr>
            <a:r>
              <a:rPr lang="ru-RU" sz="2300" dirty="0">
                <a:solidFill>
                  <a:srgbClr val="000000"/>
                </a:solidFill>
                <a:latin typeface="+mj-lt"/>
                <a:ea typeface="Times New Roman"/>
                <a:cs typeface="Times New Roman"/>
              </a:rPr>
              <a:t>2) о выравнивании уровней развития</a:t>
            </a:r>
            <a:endParaRPr lang="ru-RU" sz="2300" dirty="0">
              <a:latin typeface="+mj-lt"/>
              <a:ea typeface="Calibri"/>
              <a:cs typeface="Times New Roman"/>
            </a:endParaRPr>
          </a:p>
          <a:p>
            <a:pPr indent="238125" algn="just">
              <a:lnSpc>
                <a:spcPct val="115000"/>
              </a:lnSpc>
              <a:spcAft>
                <a:spcPts val="0"/>
              </a:spcAft>
            </a:pPr>
            <a:r>
              <a:rPr lang="ru-RU" sz="2300" dirty="0">
                <a:solidFill>
                  <a:srgbClr val="000000"/>
                </a:solidFill>
                <a:latin typeface="+mj-lt"/>
                <a:ea typeface="Times New Roman"/>
                <a:cs typeface="Times New Roman"/>
              </a:rPr>
              <a:t>3) о взаимодействии стран и народов</a:t>
            </a:r>
            <a:endParaRPr lang="ru-RU" sz="2300" dirty="0">
              <a:latin typeface="+mj-lt"/>
              <a:ea typeface="Calibri"/>
              <a:cs typeface="Times New Roman"/>
            </a:endParaRPr>
          </a:p>
          <a:p>
            <a:pPr indent="238125" algn="just">
              <a:lnSpc>
                <a:spcPct val="115000"/>
              </a:lnSpc>
              <a:spcAft>
                <a:spcPts val="0"/>
              </a:spcAft>
            </a:pPr>
            <a:r>
              <a:rPr lang="ru-RU" sz="2300" dirty="0">
                <a:solidFill>
                  <a:srgbClr val="000000"/>
                </a:solidFill>
                <a:latin typeface="+mj-lt"/>
                <a:ea typeface="Times New Roman"/>
                <a:cs typeface="Times New Roman"/>
              </a:rPr>
              <a:t>4) о преимуществах экономически развитых </a:t>
            </a:r>
            <a:r>
              <a:rPr lang="ru-RU" sz="2300" dirty="0" smtClean="0">
                <a:solidFill>
                  <a:srgbClr val="000000"/>
                </a:solidFill>
                <a:latin typeface="+mj-lt"/>
                <a:ea typeface="Times New Roman"/>
                <a:cs typeface="Times New Roman"/>
              </a:rPr>
              <a:t>стран</a:t>
            </a:r>
          </a:p>
          <a:p>
            <a:pPr indent="238125" algn="just">
              <a:lnSpc>
                <a:spcPct val="115000"/>
              </a:lnSpc>
              <a:spcAft>
                <a:spcPts val="0"/>
              </a:spcAft>
            </a:pPr>
            <a:endParaRPr lang="ru-RU" sz="2300" dirty="0" smtClean="0">
              <a:solidFill>
                <a:srgbClr val="000000"/>
              </a:solidFill>
              <a:latin typeface="+mj-lt"/>
              <a:ea typeface="Times New Roman"/>
              <a:cs typeface="Times New Roman"/>
            </a:endParaRPr>
          </a:p>
          <a:p>
            <a:pPr indent="238125" algn="just">
              <a:lnSpc>
                <a:spcPct val="115000"/>
              </a:lnSpc>
              <a:spcAft>
                <a:spcPts val="0"/>
              </a:spcAft>
            </a:pPr>
            <a:r>
              <a:rPr lang="ru-RU" sz="2300" dirty="0" smtClean="0">
                <a:solidFill>
                  <a:srgbClr val="000000"/>
                </a:solidFill>
                <a:latin typeface="+mj-lt"/>
                <a:ea typeface="Times New Roman"/>
                <a:cs typeface="Times New Roman"/>
              </a:rPr>
              <a:t>Задание №2 </a:t>
            </a:r>
            <a:r>
              <a:rPr lang="en-US" sz="2300" dirty="0">
                <a:solidFill>
                  <a:srgbClr val="000000"/>
                </a:solidFill>
                <a:latin typeface="+mj-lt"/>
                <a:hlinkClick r:id="rId2"/>
              </a:rPr>
              <a:t>https://soc-ege.sdamgia.ru</a:t>
            </a:r>
            <a:r>
              <a:rPr lang="en-US" sz="2300" dirty="0" smtClean="0">
                <a:solidFill>
                  <a:srgbClr val="000000"/>
                </a:solidFill>
                <a:latin typeface="+mj-lt"/>
                <a:hlinkClick r:id="rId2"/>
              </a:rPr>
              <a:t>/</a:t>
            </a:r>
            <a:endParaRPr lang="ru-RU" sz="2300" dirty="0" smtClean="0">
              <a:solidFill>
                <a:srgbClr val="000000"/>
              </a:solidFill>
              <a:latin typeface="+mj-lt"/>
            </a:endParaRPr>
          </a:p>
          <a:p>
            <a:pPr indent="238125" algn="just">
              <a:lnSpc>
                <a:spcPct val="115000"/>
              </a:lnSpc>
              <a:spcAft>
                <a:spcPts val="0"/>
              </a:spcAft>
            </a:pPr>
            <a:r>
              <a:rPr lang="ru-RU" sz="2300" dirty="0" smtClean="0">
                <a:solidFill>
                  <a:srgbClr val="000000"/>
                </a:solidFill>
                <a:latin typeface="+mj-lt"/>
                <a:ea typeface="Times New Roman"/>
                <a:cs typeface="Times New Roman"/>
              </a:rPr>
              <a:t> </a:t>
            </a:r>
            <a:r>
              <a:rPr lang="ru-RU" sz="2300" dirty="0">
                <a:solidFill>
                  <a:srgbClr val="000000"/>
                </a:solidFill>
                <a:latin typeface="+mj-lt"/>
                <a:ea typeface="Times New Roman"/>
                <a:cs typeface="Times New Roman"/>
              </a:rPr>
              <a:t>Причиной возникновения глобальных проблем современности ученые считают</a:t>
            </a:r>
            <a:endParaRPr lang="ru-RU" sz="2300" dirty="0">
              <a:latin typeface="+mj-lt"/>
              <a:ea typeface="Calibri"/>
              <a:cs typeface="Times New Roman"/>
            </a:endParaRPr>
          </a:p>
          <a:p>
            <a:pPr algn="just">
              <a:lnSpc>
                <a:spcPct val="115000"/>
              </a:lnSpc>
              <a:spcAft>
                <a:spcPts val="0"/>
              </a:spcAft>
            </a:pPr>
            <a:r>
              <a:rPr lang="ru-RU" sz="2300" dirty="0">
                <a:solidFill>
                  <a:srgbClr val="000000"/>
                </a:solidFill>
                <a:latin typeface="+mj-lt"/>
                <a:ea typeface="Times New Roman"/>
                <a:cs typeface="Times New Roman"/>
              </a:rPr>
              <a:t> </a:t>
            </a:r>
            <a:endParaRPr lang="ru-RU" sz="2300" dirty="0">
              <a:latin typeface="+mj-lt"/>
              <a:ea typeface="Calibri"/>
              <a:cs typeface="Times New Roman"/>
            </a:endParaRPr>
          </a:p>
          <a:p>
            <a:pPr indent="238125" algn="just">
              <a:lnSpc>
                <a:spcPct val="115000"/>
              </a:lnSpc>
              <a:spcAft>
                <a:spcPts val="0"/>
              </a:spcAft>
            </a:pPr>
            <a:r>
              <a:rPr lang="ru-RU" sz="2300" dirty="0">
                <a:solidFill>
                  <a:srgbClr val="000000"/>
                </a:solidFill>
                <a:latin typeface="+mj-lt"/>
                <a:ea typeface="Times New Roman"/>
                <a:cs typeface="Times New Roman"/>
              </a:rPr>
              <a:t>1) исторические традиции</a:t>
            </a:r>
            <a:endParaRPr lang="ru-RU" sz="2300" dirty="0">
              <a:latin typeface="+mj-lt"/>
              <a:ea typeface="Calibri"/>
              <a:cs typeface="Times New Roman"/>
            </a:endParaRPr>
          </a:p>
          <a:p>
            <a:pPr indent="238125" algn="just">
              <a:lnSpc>
                <a:spcPct val="115000"/>
              </a:lnSpc>
              <a:spcAft>
                <a:spcPts val="0"/>
              </a:spcAft>
            </a:pPr>
            <a:r>
              <a:rPr lang="ru-RU" sz="2300" dirty="0">
                <a:solidFill>
                  <a:srgbClr val="000000"/>
                </a:solidFill>
                <a:latin typeface="+mj-lt"/>
                <a:ea typeface="Times New Roman"/>
                <a:cs typeface="Times New Roman"/>
              </a:rPr>
              <a:t>2) культурное многообразие мира</a:t>
            </a:r>
            <a:endParaRPr lang="ru-RU" sz="2300" dirty="0">
              <a:latin typeface="+mj-lt"/>
              <a:ea typeface="Calibri"/>
              <a:cs typeface="Times New Roman"/>
            </a:endParaRPr>
          </a:p>
          <a:p>
            <a:pPr indent="238125" algn="just">
              <a:lnSpc>
                <a:spcPct val="115000"/>
              </a:lnSpc>
              <a:spcAft>
                <a:spcPts val="0"/>
              </a:spcAft>
            </a:pPr>
            <a:r>
              <a:rPr lang="ru-RU" sz="2300" dirty="0">
                <a:solidFill>
                  <a:srgbClr val="000000"/>
                </a:solidFill>
                <a:latin typeface="+mj-lt"/>
                <a:ea typeface="Times New Roman"/>
                <a:cs typeface="Times New Roman"/>
              </a:rPr>
              <a:t>3) рост масштабов хозяйственной деятельности человека</a:t>
            </a:r>
            <a:endParaRPr lang="ru-RU" sz="2300" dirty="0">
              <a:latin typeface="+mj-lt"/>
              <a:ea typeface="Calibri"/>
              <a:cs typeface="Times New Roman"/>
            </a:endParaRPr>
          </a:p>
          <a:p>
            <a:pPr indent="238125" algn="just">
              <a:lnSpc>
                <a:spcPct val="115000"/>
              </a:lnSpc>
              <a:spcAft>
                <a:spcPts val="0"/>
              </a:spcAft>
            </a:pPr>
            <a:r>
              <a:rPr lang="ru-RU" sz="2300" dirty="0">
                <a:solidFill>
                  <a:srgbClr val="000000"/>
                </a:solidFill>
                <a:latin typeface="+mj-lt"/>
                <a:ea typeface="Times New Roman"/>
                <a:cs typeface="Times New Roman"/>
              </a:rPr>
              <a:t>4) </a:t>
            </a:r>
            <a:r>
              <a:rPr lang="ru-RU" sz="2300" dirty="0" err="1">
                <a:solidFill>
                  <a:srgbClr val="000000"/>
                </a:solidFill>
                <a:latin typeface="+mj-lt"/>
                <a:ea typeface="Times New Roman"/>
                <a:cs typeface="Times New Roman"/>
              </a:rPr>
              <a:t>многовариантность</a:t>
            </a:r>
            <a:r>
              <a:rPr lang="ru-RU" sz="2300" dirty="0">
                <a:solidFill>
                  <a:srgbClr val="000000"/>
                </a:solidFill>
                <a:latin typeface="+mj-lt"/>
                <a:ea typeface="Times New Roman"/>
                <a:cs typeface="Times New Roman"/>
              </a:rPr>
              <a:t> общественного развития</a:t>
            </a:r>
            <a:endParaRPr lang="ru-RU" sz="2300" dirty="0">
              <a:latin typeface="+mj-lt"/>
              <a:ea typeface="Calibri"/>
              <a:cs typeface="Times New Roman"/>
            </a:endParaRPr>
          </a:p>
          <a:p>
            <a:pPr indent="238125" algn="just">
              <a:lnSpc>
                <a:spcPct val="115000"/>
              </a:lnSpc>
              <a:spcAft>
                <a:spcPts val="0"/>
              </a:spcAft>
            </a:pPr>
            <a:endParaRPr lang="ru-RU" sz="2300" dirty="0">
              <a:latin typeface="+mj-lt"/>
              <a:ea typeface="Calibri"/>
              <a:cs typeface="Times New Roman"/>
            </a:endParaRPr>
          </a:p>
          <a:p>
            <a:endParaRPr lang="ru-RU" dirty="0"/>
          </a:p>
        </p:txBody>
      </p:sp>
    </p:spTree>
    <p:extLst>
      <p:ext uri="{BB962C8B-B14F-4D97-AF65-F5344CB8AC3E}">
        <p14:creationId xmlns:p14="http://schemas.microsoft.com/office/powerpoint/2010/main" val="38249025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600" dirty="0">
                <a:solidFill>
                  <a:srgbClr val="D1282E"/>
                </a:solidFill>
              </a:rPr>
              <a:t>Задания для </a:t>
            </a:r>
            <a:br>
              <a:rPr lang="ru-RU" sz="2600" dirty="0">
                <a:solidFill>
                  <a:srgbClr val="D1282E"/>
                </a:solidFill>
              </a:rPr>
            </a:br>
            <a:r>
              <a:rPr lang="ru-RU" sz="2600" dirty="0">
                <a:solidFill>
                  <a:srgbClr val="D1282E"/>
                </a:solidFill>
              </a:rPr>
              <a:t>закрепления и рекомендации:</a:t>
            </a:r>
            <a:endParaRPr lang="ru-RU" dirty="0"/>
          </a:p>
        </p:txBody>
      </p:sp>
      <p:sp>
        <p:nvSpPr>
          <p:cNvPr id="3" name="Объект 2"/>
          <p:cNvSpPr>
            <a:spLocks noGrp="1"/>
          </p:cNvSpPr>
          <p:nvPr>
            <p:ph idx="1"/>
          </p:nvPr>
        </p:nvSpPr>
        <p:spPr>
          <a:xfrm>
            <a:off x="457200" y="1752600"/>
            <a:ext cx="8147248" cy="4700736"/>
          </a:xfrm>
        </p:spPr>
        <p:txBody>
          <a:bodyPr>
            <a:normAutofit fontScale="85000" lnSpcReduction="20000"/>
          </a:bodyPr>
          <a:lstStyle/>
          <a:p>
            <a:pPr indent="238125" algn="just">
              <a:lnSpc>
                <a:spcPct val="115000"/>
              </a:lnSpc>
              <a:spcAft>
                <a:spcPts val="0"/>
              </a:spcAft>
            </a:pPr>
            <a:r>
              <a:rPr lang="ru-RU" dirty="0">
                <a:solidFill>
                  <a:srgbClr val="000000"/>
                </a:solidFill>
                <a:latin typeface="+mj-lt"/>
                <a:ea typeface="Times New Roman"/>
                <a:cs typeface="Times New Roman"/>
              </a:rPr>
              <a:t>Задание </a:t>
            </a:r>
            <a:r>
              <a:rPr lang="ru-RU" dirty="0" smtClean="0">
                <a:solidFill>
                  <a:srgbClr val="000000"/>
                </a:solidFill>
                <a:latin typeface="+mj-lt"/>
                <a:ea typeface="Times New Roman"/>
                <a:cs typeface="Times New Roman"/>
              </a:rPr>
              <a:t>№3 </a:t>
            </a:r>
            <a:r>
              <a:rPr lang="en-US" dirty="0">
                <a:solidFill>
                  <a:srgbClr val="000000"/>
                </a:solidFill>
                <a:latin typeface="+mj-lt"/>
                <a:hlinkClick r:id="rId2"/>
              </a:rPr>
              <a:t>https://soc-ege.sdamgia.ru/ </a:t>
            </a:r>
            <a:r>
              <a:rPr lang="ru-RU" dirty="0" smtClean="0">
                <a:solidFill>
                  <a:srgbClr val="000000"/>
                </a:solidFill>
                <a:latin typeface="+mj-lt"/>
                <a:ea typeface="Times New Roman"/>
                <a:cs typeface="Times New Roman"/>
              </a:rPr>
              <a:t>Возникновение </a:t>
            </a:r>
            <a:r>
              <a:rPr lang="ru-RU" dirty="0">
                <a:solidFill>
                  <a:srgbClr val="000000"/>
                </a:solidFill>
                <a:latin typeface="+mj-lt"/>
                <a:ea typeface="Times New Roman"/>
                <a:cs typeface="Times New Roman"/>
              </a:rPr>
              <a:t>транснациональных корпораций в современном обществе, развитие международной торговли служат проявлением тенденции</a:t>
            </a:r>
            <a:endParaRPr lang="ru-RU" dirty="0">
              <a:latin typeface="+mj-lt"/>
              <a:ea typeface="Calibri"/>
              <a:cs typeface="Times New Roman"/>
            </a:endParaRPr>
          </a:p>
          <a:p>
            <a:pPr algn="just">
              <a:lnSpc>
                <a:spcPct val="115000"/>
              </a:lnSpc>
              <a:spcAft>
                <a:spcPts val="0"/>
              </a:spcAft>
            </a:pPr>
            <a:r>
              <a:rPr lang="ru-RU" dirty="0">
                <a:solidFill>
                  <a:srgbClr val="000000"/>
                </a:solidFill>
                <a:latin typeface="+mj-lt"/>
                <a:ea typeface="Times New Roman"/>
                <a:cs typeface="Times New Roman"/>
              </a:rPr>
              <a:t> </a:t>
            </a:r>
            <a:endParaRPr lang="ru-RU" dirty="0">
              <a:latin typeface="+mj-lt"/>
              <a:ea typeface="Calibri"/>
              <a:cs typeface="Times New Roman"/>
            </a:endParaRPr>
          </a:p>
          <a:p>
            <a:pPr indent="238125" algn="just">
              <a:lnSpc>
                <a:spcPct val="115000"/>
              </a:lnSpc>
              <a:spcAft>
                <a:spcPts val="0"/>
              </a:spcAft>
            </a:pPr>
            <a:r>
              <a:rPr lang="ru-RU" dirty="0">
                <a:solidFill>
                  <a:srgbClr val="000000"/>
                </a:solidFill>
                <a:latin typeface="+mj-lt"/>
                <a:ea typeface="Times New Roman"/>
                <a:cs typeface="Times New Roman"/>
              </a:rPr>
              <a:t>1) модернизации</a:t>
            </a:r>
            <a:endParaRPr lang="ru-RU" dirty="0">
              <a:latin typeface="+mj-lt"/>
              <a:ea typeface="Calibri"/>
              <a:cs typeface="Times New Roman"/>
            </a:endParaRPr>
          </a:p>
          <a:p>
            <a:pPr indent="238125" algn="just">
              <a:lnSpc>
                <a:spcPct val="115000"/>
              </a:lnSpc>
              <a:spcAft>
                <a:spcPts val="0"/>
              </a:spcAft>
            </a:pPr>
            <a:r>
              <a:rPr lang="ru-RU" dirty="0">
                <a:solidFill>
                  <a:srgbClr val="000000"/>
                </a:solidFill>
                <a:latin typeface="+mj-lt"/>
                <a:ea typeface="Times New Roman"/>
                <a:cs typeface="Times New Roman"/>
              </a:rPr>
              <a:t>2) глобализации</a:t>
            </a:r>
            <a:endParaRPr lang="ru-RU" dirty="0">
              <a:latin typeface="+mj-lt"/>
              <a:ea typeface="Calibri"/>
              <a:cs typeface="Times New Roman"/>
            </a:endParaRPr>
          </a:p>
          <a:p>
            <a:pPr indent="238125" algn="just">
              <a:lnSpc>
                <a:spcPct val="115000"/>
              </a:lnSpc>
              <a:spcAft>
                <a:spcPts val="0"/>
              </a:spcAft>
            </a:pPr>
            <a:r>
              <a:rPr lang="ru-RU" dirty="0">
                <a:solidFill>
                  <a:srgbClr val="000000"/>
                </a:solidFill>
                <a:latin typeface="+mj-lt"/>
                <a:ea typeface="Times New Roman"/>
                <a:cs typeface="Times New Roman"/>
              </a:rPr>
              <a:t>3) демократизации</a:t>
            </a:r>
            <a:endParaRPr lang="ru-RU" dirty="0">
              <a:latin typeface="+mj-lt"/>
              <a:ea typeface="Calibri"/>
              <a:cs typeface="Times New Roman"/>
            </a:endParaRPr>
          </a:p>
          <a:p>
            <a:pPr indent="238125" algn="just">
              <a:lnSpc>
                <a:spcPct val="115000"/>
              </a:lnSpc>
              <a:spcAft>
                <a:spcPts val="0"/>
              </a:spcAft>
            </a:pPr>
            <a:r>
              <a:rPr lang="ru-RU" dirty="0">
                <a:solidFill>
                  <a:srgbClr val="000000"/>
                </a:solidFill>
                <a:latin typeface="+mj-lt"/>
                <a:ea typeface="Times New Roman"/>
                <a:cs typeface="Times New Roman"/>
              </a:rPr>
              <a:t>4) </a:t>
            </a:r>
            <a:r>
              <a:rPr lang="ru-RU" dirty="0" smtClean="0">
                <a:solidFill>
                  <a:srgbClr val="000000"/>
                </a:solidFill>
                <a:latin typeface="+mj-lt"/>
                <a:ea typeface="Times New Roman"/>
                <a:cs typeface="Times New Roman"/>
              </a:rPr>
              <a:t>Информатизации</a:t>
            </a:r>
          </a:p>
          <a:p>
            <a:pPr indent="238125" algn="just">
              <a:lnSpc>
                <a:spcPct val="115000"/>
              </a:lnSpc>
              <a:spcAft>
                <a:spcPts val="0"/>
              </a:spcAft>
            </a:pPr>
            <a:endParaRPr lang="ru-RU" dirty="0" smtClean="0">
              <a:solidFill>
                <a:srgbClr val="000000"/>
              </a:solidFill>
              <a:latin typeface="+mj-lt"/>
              <a:ea typeface="Times New Roman"/>
              <a:cs typeface="Times New Roman"/>
            </a:endParaRPr>
          </a:p>
          <a:p>
            <a:pPr indent="238125" algn="just">
              <a:lnSpc>
                <a:spcPct val="115000"/>
              </a:lnSpc>
              <a:spcAft>
                <a:spcPts val="0"/>
              </a:spcAft>
            </a:pPr>
            <a:r>
              <a:rPr lang="ru-RU" dirty="0">
                <a:solidFill>
                  <a:srgbClr val="000000"/>
                </a:solidFill>
                <a:latin typeface="+mj-lt"/>
                <a:ea typeface="Times New Roman"/>
                <a:cs typeface="Times New Roman"/>
              </a:rPr>
              <a:t>Задание </a:t>
            </a:r>
            <a:r>
              <a:rPr lang="ru-RU" dirty="0" smtClean="0">
                <a:solidFill>
                  <a:srgbClr val="000000"/>
                </a:solidFill>
                <a:latin typeface="+mj-lt"/>
                <a:ea typeface="Times New Roman"/>
                <a:cs typeface="Times New Roman"/>
              </a:rPr>
              <a:t>№4 </a:t>
            </a:r>
            <a:r>
              <a:rPr lang="en-US" dirty="0">
                <a:solidFill>
                  <a:srgbClr val="000000"/>
                </a:solidFill>
                <a:latin typeface="+mj-lt"/>
                <a:hlinkClick r:id="rId2"/>
              </a:rPr>
              <a:t>https://soc-ege.sdamgia.ru/ </a:t>
            </a:r>
            <a:r>
              <a:rPr lang="ru-RU" dirty="0" smtClean="0">
                <a:solidFill>
                  <a:srgbClr val="000000"/>
                </a:solidFill>
                <a:latin typeface="+mj-lt"/>
                <a:ea typeface="Times New Roman"/>
                <a:cs typeface="Times New Roman"/>
              </a:rPr>
              <a:t>Используя </a:t>
            </a:r>
            <a:r>
              <a:rPr lang="ru-RU" dirty="0">
                <a:solidFill>
                  <a:srgbClr val="000000"/>
                </a:solidFill>
                <a:latin typeface="+mj-lt"/>
                <a:ea typeface="Times New Roman"/>
                <a:cs typeface="Times New Roman"/>
              </a:rPr>
              <a:t>обществоведческие знания, составьте сложный план, позволяющий раскрыть по существу тему «Глобализация современного общества». План должен содержать не менее трёх пунктов, из которых два или более детализированы в подпунктах.</a:t>
            </a:r>
            <a:endParaRPr lang="ru-RU" dirty="0">
              <a:latin typeface="+mj-lt"/>
              <a:ea typeface="Calibri"/>
              <a:cs typeface="Times New Roman"/>
            </a:endParaRPr>
          </a:p>
          <a:p>
            <a:pPr indent="238125" algn="just">
              <a:lnSpc>
                <a:spcPct val="115000"/>
              </a:lnSpc>
              <a:spcAft>
                <a:spcPts val="0"/>
              </a:spcAft>
            </a:pPr>
            <a:endParaRPr lang="ru-RU" sz="3200" dirty="0">
              <a:latin typeface="Calibri"/>
              <a:ea typeface="Calibri"/>
              <a:cs typeface="Times New Roman"/>
            </a:endParaRPr>
          </a:p>
          <a:p>
            <a:endParaRPr lang="ru-RU" dirty="0"/>
          </a:p>
        </p:txBody>
      </p:sp>
    </p:spTree>
    <p:extLst>
      <p:ext uri="{BB962C8B-B14F-4D97-AF65-F5344CB8AC3E}">
        <p14:creationId xmlns:p14="http://schemas.microsoft.com/office/powerpoint/2010/main" val="18774002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600" dirty="0">
                <a:solidFill>
                  <a:srgbClr val="D1282E"/>
                </a:solidFill>
              </a:rPr>
              <a:t>Задания для </a:t>
            </a:r>
            <a:br>
              <a:rPr lang="ru-RU" sz="2600" dirty="0">
                <a:solidFill>
                  <a:srgbClr val="D1282E"/>
                </a:solidFill>
              </a:rPr>
            </a:br>
            <a:r>
              <a:rPr lang="ru-RU" sz="2600" dirty="0">
                <a:solidFill>
                  <a:srgbClr val="D1282E"/>
                </a:solidFill>
              </a:rPr>
              <a:t>закрепления и рекомендации:</a:t>
            </a:r>
            <a:endParaRPr lang="ru-RU" dirty="0"/>
          </a:p>
        </p:txBody>
      </p:sp>
      <p:sp>
        <p:nvSpPr>
          <p:cNvPr id="4" name="TextBox 3"/>
          <p:cNvSpPr txBox="1"/>
          <p:nvPr/>
        </p:nvSpPr>
        <p:spPr>
          <a:xfrm>
            <a:off x="899592" y="1556792"/>
            <a:ext cx="7272808" cy="1200329"/>
          </a:xfrm>
          <a:prstGeom prst="rect">
            <a:avLst/>
          </a:prstGeom>
          <a:noFill/>
        </p:spPr>
        <p:txBody>
          <a:bodyPr wrap="square" rtlCol="0">
            <a:spAutoFit/>
          </a:bodyPr>
          <a:lstStyle/>
          <a:p>
            <a:r>
              <a:rPr lang="ru-RU" b="1" dirty="0" smtClean="0"/>
              <a:t>Дорогие ребята! Для эффективной подготовки и понимания материала рекомендую прослушать на сайте Российская электронная школа Урок </a:t>
            </a:r>
            <a:r>
              <a:rPr lang="ru-RU" b="1" dirty="0" smtClean="0"/>
              <a:t>22, </a:t>
            </a:r>
            <a:r>
              <a:rPr lang="ru-RU" b="1" dirty="0" smtClean="0"/>
              <a:t>а также решать задания на сайте РЕШУ ЕГЭ </a:t>
            </a:r>
            <a:r>
              <a:rPr lang="en-US" dirty="0">
                <a:hlinkClick r:id="rId2"/>
              </a:rPr>
              <a:t>https://soc-ege.sdamgia.ru</a:t>
            </a:r>
            <a:r>
              <a:rPr lang="en-US" dirty="0" smtClean="0">
                <a:hlinkClick r:id="rId2"/>
              </a:rPr>
              <a:t>/</a:t>
            </a:r>
            <a:r>
              <a:rPr lang="ru-RU" b="1" dirty="0" smtClean="0"/>
              <a:t>.</a:t>
            </a:r>
            <a:endParaRPr lang="ru-RU" b="1"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3034120"/>
            <a:ext cx="2896744" cy="2901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C:\Users\ё\Pictures\Screenshots\Снимок экрана (121).png"/>
          <p:cNvPicPr>
            <a:picLocks noGrp="1" noChangeAspect="1" noChangeArrowheads="1"/>
          </p:cNvPicPr>
          <p:nvPr>
            <p:ph idx="1"/>
          </p:nvPr>
        </p:nvPicPr>
        <p:blipFill rotWithShape="1">
          <a:blip r:embed="rId4" cstate="print">
            <a:extLst>
              <a:ext uri="{28A0092B-C50C-407E-A947-70E740481C1C}">
                <a14:useLocalDpi xmlns:a14="http://schemas.microsoft.com/office/drawing/2010/main" val="0"/>
              </a:ext>
            </a:extLst>
          </a:blip>
          <a:srcRect l="13019" r="18151" b="7467"/>
          <a:stretch/>
        </p:blipFill>
        <p:spPr bwMode="auto">
          <a:xfrm>
            <a:off x="467544" y="3034120"/>
            <a:ext cx="3922298" cy="29660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26081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Литература и интернет сайты для подготовки </a:t>
            </a:r>
            <a:r>
              <a:rPr lang="ru-RU" dirty="0" err="1" smtClean="0"/>
              <a:t>дз</a:t>
            </a:r>
            <a:endParaRPr lang="ru-RU" dirty="0"/>
          </a:p>
        </p:txBody>
      </p:sp>
      <p:sp>
        <p:nvSpPr>
          <p:cNvPr id="3" name="Объект 2"/>
          <p:cNvSpPr>
            <a:spLocks noGrp="1"/>
          </p:cNvSpPr>
          <p:nvPr>
            <p:ph idx="1"/>
          </p:nvPr>
        </p:nvSpPr>
        <p:spPr/>
        <p:txBody>
          <a:bodyPr>
            <a:normAutofit/>
          </a:bodyPr>
          <a:lstStyle/>
          <a:p>
            <a:pPr lvl="0" algn="just"/>
            <a:r>
              <a:rPr lang="ru-RU" dirty="0" smtClean="0"/>
              <a:t>Учебник: </a:t>
            </a:r>
            <a:r>
              <a:rPr lang="ru-RU" dirty="0" err="1" smtClean="0"/>
              <a:t>Загладин</a:t>
            </a:r>
            <a:r>
              <a:rPr lang="ru-RU" dirty="0" smtClean="0"/>
              <a:t> Н.В., Петров Ю.А. История. Конец </a:t>
            </a:r>
            <a:r>
              <a:rPr lang="en-US" dirty="0" smtClean="0"/>
              <a:t>XIX</a:t>
            </a:r>
            <a:r>
              <a:rPr lang="ru-RU" dirty="0" smtClean="0"/>
              <a:t>  начало </a:t>
            </a:r>
            <a:r>
              <a:rPr lang="en-US" dirty="0" smtClean="0">
                <a:solidFill>
                  <a:srgbClr val="000000"/>
                </a:solidFill>
              </a:rPr>
              <a:t>XXI</a:t>
            </a:r>
            <a:r>
              <a:rPr lang="ru-RU" dirty="0" smtClean="0">
                <a:solidFill>
                  <a:srgbClr val="000000"/>
                </a:solidFill>
              </a:rPr>
              <a:t> века: учебник для 11 класса общеобразовательных организаций. Базовый уровень / Н.В. </a:t>
            </a:r>
            <a:r>
              <a:rPr lang="ru-RU" dirty="0" err="1" smtClean="0">
                <a:solidFill>
                  <a:srgbClr val="000000"/>
                </a:solidFill>
              </a:rPr>
              <a:t>Загладин</a:t>
            </a:r>
            <a:r>
              <a:rPr lang="ru-RU" dirty="0" smtClean="0">
                <a:solidFill>
                  <a:srgbClr val="000000"/>
                </a:solidFill>
              </a:rPr>
              <a:t>, Ю.А. Петров. – 3-е изд. – М.: ООО «Русское слово – учебник», 2016. С. </a:t>
            </a:r>
            <a:r>
              <a:rPr lang="ru-RU" dirty="0" smtClean="0">
                <a:solidFill>
                  <a:srgbClr val="000000"/>
                </a:solidFill>
              </a:rPr>
              <a:t>363 (</a:t>
            </a:r>
            <a:r>
              <a:rPr lang="ru-RU" b="0" dirty="0" smtClean="0">
                <a:solidFill>
                  <a:srgbClr val="222222"/>
                </a:solidFill>
                <a:latin typeface="arial"/>
              </a:rPr>
              <a:t>§</a:t>
            </a:r>
            <a:r>
              <a:rPr lang="ru-RU" dirty="0" smtClean="0">
                <a:solidFill>
                  <a:srgbClr val="000000"/>
                </a:solidFill>
              </a:rPr>
              <a:t>50</a:t>
            </a:r>
            <a:r>
              <a:rPr lang="ru-RU" dirty="0" smtClean="0">
                <a:solidFill>
                  <a:srgbClr val="000000"/>
                </a:solidFill>
              </a:rPr>
              <a:t>)</a:t>
            </a:r>
            <a:endParaRPr lang="ru-RU" dirty="0" smtClean="0">
              <a:solidFill>
                <a:srgbClr val="000000"/>
              </a:solidFill>
            </a:endParaRPr>
          </a:p>
          <a:p>
            <a:pPr lvl="0"/>
            <a:r>
              <a:rPr lang="ru-RU" b="0" dirty="0" smtClean="0">
                <a:solidFill>
                  <a:srgbClr val="222222"/>
                </a:solidFill>
                <a:latin typeface="arial"/>
              </a:rPr>
              <a:t> </a:t>
            </a:r>
            <a:r>
              <a:rPr lang="ru-RU" dirty="0" smtClean="0">
                <a:solidFill>
                  <a:prstClr val="black"/>
                </a:solidFill>
              </a:rPr>
              <a:t>РЕШУ ЕГЭ История  // </a:t>
            </a:r>
            <a:r>
              <a:rPr lang="en-US" sz="1800" b="0" dirty="0">
                <a:solidFill>
                  <a:srgbClr val="000000"/>
                </a:solidFill>
                <a:hlinkClick r:id="rId2"/>
              </a:rPr>
              <a:t>https://</a:t>
            </a:r>
            <a:r>
              <a:rPr lang="en-US" sz="1800" b="0" dirty="0" smtClean="0">
                <a:solidFill>
                  <a:srgbClr val="000000"/>
                </a:solidFill>
                <a:hlinkClick r:id="rId2"/>
              </a:rPr>
              <a:t>soc-ege.sdamgia.ru</a:t>
            </a:r>
            <a:endParaRPr lang="ru-RU" sz="1800" b="0" dirty="0" smtClean="0">
              <a:solidFill>
                <a:srgbClr val="000000"/>
              </a:solidFill>
            </a:endParaRPr>
          </a:p>
          <a:p>
            <a:endParaRPr lang="ru-RU" sz="1800" u="sng" dirty="0">
              <a:solidFill>
                <a:srgbClr val="0000FF"/>
              </a:solidFill>
              <a:cs typeface="Times New Roman"/>
            </a:endParaRPr>
          </a:p>
          <a:p>
            <a:r>
              <a:rPr lang="ru-RU" sz="1800" dirty="0">
                <a:solidFill>
                  <a:prstClr val="black"/>
                </a:solidFill>
              </a:rPr>
              <a:t>РОССИЙСКАЯ ЭЛЕКТРОННАЯ </a:t>
            </a:r>
            <a:r>
              <a:rPr lang="ru-RU" sz="1800" dirty="0" smtClean="0">
                <a:solidFill>
                  <a:prstClr val="black"/>
                </a:solidFill>
              </a:rPr>
              <a:t>ШКОЛА // </a:t>
            </a:r>
            <a:r>
              <a:rPr lang="en-US" sz="1800" dirty="0" smtClean="0">
                <a:hlinkClick r:id="rId3"/>
              </a:rPr>
              <a:t>https</a:t>
            </a:r>
            <a:r>
              <a:rPr lang="en-US" sz="1800" dirty="0">
                <a:hlinkClick r:id="rId3"/>
              </a:rPr>
              <a:t>://</a:t>
            </a:r>
            <a:r>
              <a:rPr lang="en-US" sz="1800" dirty="0" smtClean="0">
                <a:hlinkClick r:id="rId3"/>
              </a:rPr>
              <a:t>resh.edu.ru</a:t>
            </a:r>
            <a:r>
              <a:rPr lang="ru-RU" sz="1800" dirty="0" smtClean="0"/>
              <a:t>  </a:t>
            </a:r>
          </a:p>
          <a:p>
            <a:endParaRPr lang="ru-RU" sz="1800" dirty="0"/>
          </a:p>
          <a:p>
            <a:r>
              <a:rPr lang="ru-RU" sz="1800" dirty="0" smtClean="0"/>
              <a:t>Данная презентация «Рыночная экономика» // </a:t>
            </a:r>
            <a:r>
              <a:rPr lang="ru-RU" sz="1800" b="0" dirty="0">
                <a:solidFill>
                  <a:srgbClr val="27638C"/>
                </a:solidFill>
                <a:latin typeface="Myriad Pro"/>
                <a:hlinkClick r:id="rId4" tooltip="На главную"/>
              </a:rPr>
              <a:t>Социальная сеть </a:t>
            </a:r>
            <a:r>
              <a:rPr lang="ru-RU" sz="1800" b="0" dirty="0" smtClean="0">
                <a:solidFill>
                  <a:srgbClr val="27638C"/>
                </a:solidFill>
                <a:latin typeface="Myriad Pro"/>
                <a:hlinkClick r:id="rId4" tooltip="На главную"/>
              </a:rPr>
              <a:t>работников образования</a:t>
            </a:r>
            <a:r>
              <a:rPr lang="ru-RU" sz="1800" b="0" dirty="0">
                <a:solidFill>
                  <a:srgbClr val="27638C"/>
                </a:solidFill>
                <a:latin typeface="Myriad Pro"/>
                <a:hlinkClick r:id="rId4" tooltip="На главную"/>
              </a:rPr>
              <a:t> nsportal.ru</a:t>
            </a:r>
            <a:endParaRPr lang="ru-RU" sz="1800" dirty="0" smtClean="0"/>
          </a:p>
        </p:txBody>
      </p:sp>
    </p:spTree>
    <p:extLst>
      <p:ext uri="{BB962C8B-B14F-4D97-AF65-F5344CB8AC3E}">
        <p14:creationId xmlns:p14="http://schemas.microsoft.com/office/powerpoint/2010/main" val="31391461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Для журнала </a:t>
            </a:r>
            <a:r>
              <a:rPr lang="ru-RU" dirty="0" err="1" smtClean="0"/>
              <a:t>дз</a:t>
            </a:r>
            <a:endParaRPr lang="ru-RU" dirty="0"/>
          </a:p>
        </p:txBody>
      </p:sp>
      <p:sp>
        <p:nvSpPr>
          <p:cNvPr id="3" name="Объект 2"/>
          <p:cNvSpPr>
            <a:spLocks noGrp="1"/>
          </p:cNvSpPr>
          <p:nvPr>
            <p:ph idx="1"/>
          </p:nvPr>
        </p:nvSpPr>
        <p:spPr/>
        <p:txBody>
          <a:bodyPr/>
          <a:lstStyle/>
          <a:p>
            <a:pPr lvl="0" algn="just"/>
            <a:r>
              <a:rPr lang="ru-RU" sz="1800" b="0" dirty="0">
                <a:solidFill>
                  <a:srgbClr val="222222"/>
                </a:solidFill>
                <a:latin typeface="-apple-system"/>
              </a:rPr>
              <a:t>Материалы по теме: Урок </a:t>
            </a:r>
            <a:r>
              <a:rPr lang="ru-RU" sz="1800" dirty="0" smtClean="0">
                <a:solidFill>
                  <a:srgbClr val="000000"/>
                </a:solidFill>
              </a:rPr>
              <a:t>22</a:t>
            </a:r>
            <a:r>
              <a:rPr lang="ru-RU" sz="1800" b="0" dirty="0" smtClean="0">
                <a:solidFill>
                  <a:srgbClr val="222222"/>
                </a:solidFill>
                <a:latin typeface="-apple-system"/>
              </a:rPr>
              <a:t> </a:t>
            </a:r>
            <a:r>
              <a:rPr lang="ru-RU" sz="1800" b="0" dirty="0">
                <a:solidFill>
                  <a:srgbClr val="222222"/>
                </a:solidFill>
                <a:latin typeface="-apple-system"/>
              </a:rPr>
              <a:t>https://resh.edu.ru; материалы к уроку на nsportal.ru; </a:t>
            </a:r>
            <a:r>
              <a:rPr lang="ru-RU" b="0" dirty="0" smtClean="0">
                <a:solidFill>
                  <a:srgbClr val="222222"/>
                </a:solidFill>
                <a:latin typeface="arial"/>
              </a:rPr>
              <a:t>§</a:t>
            </a:r>
            <a:r>
              <a:rPr lang="ru-RU" dirty="0" smtClean="0">
                <a:solidFill>
                  <a:srgbClr val="000000"/>
                </a:solidFill>
              </a:rPr>
              <a:t>40 </a:t>
            </a:r>
            <a:r>
              <a:rPr lang="ru-RU" dirty="0">
                <a:solidFill>
                  <a:srgbClr val="000000"/>
                </a:solidFill>
              </a:rPr>
              <a:t>С. </a:t>
            </a:r>
            <a:r>
              <a:rPr lang="ru-RU" dirty="0" smtClean="0">
                <a:solidFill>
                  <a:srgbClr val="000000"/>
                </a:solidFill>
              </a:rPr>
              <a:t>363 </a:t>
            </a:r>
            <a:r>
              <a:rPr lang="ru-RU" sz="1800" b="0" dirty="0" smtClean="0">
                <a:solidFill>
                  <a:srgbClr val="222222"/>
                </a:solidFill>
                <a:latin typeface="-apple-system"/>
              </a:rPr>
              <a:t>в </a:t>
            </a:r>
            <a:r>
              <a:rPr lang="ru-RU" sz="1800" b="0" dirty="0">
                <a:solidFill>
                  <a:srgbClr val="222222"/>
                </a:solidFill>
                <a:latin typeface="-apple-system"/>
              </a:rPr>
              <a:t>учебнике; Д/З Работа над проектом</a:t>
            </a:r>
            <a:endParaRPr lang="ru-RU" dirty="0"/>
          </a:p>
        </p:txBody>
      </p:sp>
    </p:spTree>
    <p:extLst>
      <p:ext uri="{BB962C8B-B14F-4D97-AF65-F5344CB8AC3E}">
        <p14:creationId xmlns:p14="http://schemas.microsoft.com/office/powerpoint/2010/main" val="3897232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just"/>
            <a:r>
              <a:rPr lang="ru-RU" sz="1200" dirty="0" smtClean="0"/>
              <a:t>Дорогие ребята, мы с вами  </a:t>
            </a:r>
            <a:r>
              <a:rPr lang="ru-RU" sz="1200" dirty="0" smtClean="0"/>
              <a:t>начинаем </a:t>
            </a:r>
            <a:r>
              <a:rPr lang="ru-RU" sz="1200" dirty="0" smtClean="0"/>
              <a:t>изучать раздел </a:t>
            </a:r>
            <a:r>
              <a:rPr lang="en-US" sz="1200" dirty="0" smtClean="0"/>
              <a:t>V</a:t>
            </a:r>
            <a:r>
              <a:rPr lang="en-US" sz="1400" dirty="0" smtClean="0">
                <a:cs typeface="Calibri"/>
              </a:rPr>
              <a:t>I</a:t>
            </a:r>
            <a:r>
              <a:rPr lang="ru-RU" sz="1400" dirty="0" smtClean="0"/>
              <a:t> </a:t>
            </a:r>
            <a:r>
              <a:rPr lang="ru-RU" sz="1200" dirty="0" smtClean="0"/>
              <a:t>«россия и мир на современном этапе развития». </a:t>
            </a:r>
            <a:r>
              <a:rPr lang="ru-RU" sz="1200" dirty="0" smtClean="0"/>
              <a:t>В начале работы со слайдовой презентацией напишите в тетрадях тему и цель урока: изучение роли </a:t>
            </a:r>
            <a:r>
              <a:rPr lang="ru-RU" sz="1200" dirty="0" smtClean="0"/>
              <a:t> глобализации и </a:t>
            </a:r>
            <a:r>
              <a:rPr lang="ru-RU" sz="1200" dirty="0" err="1" smtClean="0"/>
              <a:t>уё</a:t>
            </a:r>
            <a:r>
              <a:rPr lang="ru-RU" sz="1200" dirty="0" smtClean="0"/>
              <a:t> последствия. Оформление </a:t>
            </a:r>
            <a:r>
              <a:rPr lang="ru-RU" sz="1200" dirty="0" smtClean="0"/>
              <a:t>в тетрадях</a:t>
            </a:r>
            <a:r>
              <a:rPr lang="ru-RU" sz="1200" dirty="0">
                <a:solidFill>
                  <a:srgbClr val="D1282E"/>
                </a:solidFill>
              </a:rPr>
              <a:t> </a:t>
            </a:r>
            <a:r>
              <a:rPr lang="ru-RU" sz="1200" dirty="0" smtClean="0">
                <a:solidFill>
                  <a:srgbClr val="D1282E"/>
                </a:solidFill>
              </a:rPr>
              <a:t>продолжаем:</a:t>
            </a:r>
            <a:r>
              <a:rPr lang="ru-RU" sz="1200" dirty="0" smtClean="0"/>
              <a:t> свой план по презентации и запись выводов, терминологии. Выполнение д/з и работа на сайте решу ЕГЭ, решу </a:t>
            </a:r>
            <a:r>
              <a:rPr lang="ru-RU" sz="1200" dirty="0" err="1" smtClean="0"/>
              <a:t>впр</a:t>
            </a:r>
            <a:r>
              <a:rPr lang="ru-RU" sz="1200" dirty="0" smtClean="0"/>
              <a:t>.</a:t>
            </a:r>
            <a:endParaRPr lang="ru-RU" sz="1200" dirty="0"/>
          </a:p>
        </p:txBody>
      </p:sp>
      <p:sp>
        <p:nvSpPr>
          <p:cNvPr id="3" name="Объект 2"/>
          <p:cNvSpPr>
            <a:spLocks noGrp="1"/>
          </p:cNvSpPr>
          <p:nvPr>
            <p:ph idx="1"/>
          </p:nvPr>
        </p:nvSpPr>
        <p:spPr>
          <a:xfrm>
            <a:off x="251520" y="1556792"/>
            <a:ext cx="8496944" cy="5040560"/>
          </a:xfrm>
        </p:spPr>
        <p:txBody>
          <a:bodyPr>
            <a:normAutofit lnSpcReduction="10000"/>
          </a:bodyPr>
          <a:lstStyle/>
          <a:p>
            <a:pPr marL="457200" lvl="0" indent="-457200" algn="just">
              <a:buFont typeface="Arial" pitchFamily="34" charset="0"/>
              <a:buAutoNum type="arabicPeriod"/>
            </a:pPr>
            <a:r>
              <a:rPr lang="ru-RU" dirty="0">
                <a:solidFill>
                  <a:srgbClr val="000000"/>
                </a:solidFill>
              </a:rPr>
              <a:t>Повторение ранее изученного </a:t>
            </a:r>
            <a:r>
              <a:rPr lang="ru-RU" dirty="0" smtClean="0">
                <a:solidFill>
                  <a:srgbClr val="000000"/>
                </a:solidFill>
              </a:rPr>
              <a:t>материала</a:t>
            </a:r>
          </a:p>
          <a:p>
            <a:pPr lvl="0"/>
            <a:r>
              <a:rPr lang="ru-RU" sz="1900" dirty="0">
                <a:solidFill>
                  <a:srgbClr val="000000"/>
                </a:solidFill>
              </a:rPr>
              <a:t>Наука, литература и </a:t>
            </a:r>
            <a:r>
              <a:rPr lang="ru-RU" sz="1900" dirty="0" smtClean="0">
                <a:solidFill>
                  <a:srgbClr val="000000"/>
                </a:solidFill>
              </a:rPr>
              <a:t>искусство 1960-1980 гг. (повторение </a:t>
            </a:r>
            <a:r>
              <a:rPr lang="ru-RU" sz="1900" dirty="0">
                <a:solidFill>
                  <a:srgbClr val="000000"/>
                </a:solidFill>
              </a:rPr>
              <a:t>+ задание</a:t>
            </a:r>
            <a:r>
              <a:rPr lang="ru-RU" sz="1900" dirty="0" smtClean="0">
                <a:solidFill>
                  <a:srgbClr val="000000"/>
                </a:solidFill>
              </a:rPr>
              <a:t>).</a:t>
            </a:r>
          </a:p>
          <a:p>
            <a:pPr lvl="0" algn="just"/>
            <a:r>
              <a:rPr lang="ru-RU" sz="1900" dirty="0" smtClean="0">
                <a:solidFill>
                  <a:srgbClr val="000000"/>
                </a:solidFill>
              </a:rPr>
              <a:t>На развитие науки и внедрение достижений научно-технического прогресса государство направляло огромные средства. Широкое признание в стране получили труды академика </a:t>
            </a:r>
            <a:r>
              <a:rPr lang="ru-RU" sz="1900" u="sng" dirty="0" smtClean="0">
                <a:solidFill>
                  <a:srgbClr val="FF0000"/>
                </a:solidFill>
              </a:rPr>
              <a:t>М.В. Келдыша </a:t>
            </a:r>
            <a:r>
              <a:rPr lang="ru-RU" sz="1900" dirty="0" smtClean="0">
                <a:solidFill>
                  <a:srgbClr val="000000"/>
                </a:solidFill>
              </a:rPr>
              <a:t>по </a:t>
            </a:r>
            <a:r>
              <a:rPr lang="ru-RU" sz="1900" u="sng" dirty="0" smtClean="0">
                <a:solidFill>
                  <a:srgbClr val="FF0000"/>
                </a:solidFill>
              </a:rPr>
              <a:t>аэрогидродинамик</a:t>
            </a:r>
            <a:r>
              <a:rPr lang="ru-RU" sz="1900" dirty="0" smtClean="0">
                <a:solidFill>
                  <a:srgbClr val="000000"/>
                </a:solidFill>
              </a:rPr>
              <a:t>е, авиации и космонавтике.  В 1975 г. Работы </a:t>
            </a:r>
            <a:r>
              <a:rPr lang="ru-RU" sz="1900" u="sng" dirty="0" smtClean="0">
                <a:solidFill>
                  <a:srgbClr val="FF0000"/>
                </a:solidFill>
              </a:rPr>
              <a:t>математика Л.В. Канторовича </a:t>
            </a:r>
            <a:r>
              <a:rPr lang="ru-RU" sz="1900" dirty="0" smtClean="0">
                <a:solidFill>
                  <a:srgbClr val="000000"/>
                </a:solidFill>
              </a:rPr>
              <a:t>по разработке основ линейного программирования были отмечены Нобелевской премией. В 1978 г. Звание лауреата Нобелевской премии было присвоено </a:t>
            </a:r>
            <a:r>
              <a:rPr lang="ru-RU" sz="1900" u="sng" dirty="0" smtClean="0">
                <a:solidFill>
                  <a:srgbClr val="FF0000"/>
                </a:solidFill>
              </a:rPr>
              <a:t>физику П.Л. </a:t>
            </a:r>
            <a:r>
              <a:rPr lang="ru-RU" sz="1900" u="sng" dirty="0" err="1" smtClean="0">
                <a:solidFill>
                  <a:srgbClr val="FF0000"/>
                </a:solidFill>
              </a:rPr>
              <a:t>Капице</a:t>
            </a:r>
            <a:r>
              <a:rPr lang="ru-RU" sz="1900" dirty="0" smtClean="0">
                <a:solidFill>
                  <a:srgbClr val="000000"/>
                </a:solidFill>
              </a:rPr>
              <a:t>. </a:t>
            </a:r>
          </a:p>
          <a:p>
            <a:pPr lvl="0" algn="just"/>
            <a:r>
              <a:rPr lang="ru-RU" sz="1900" dirty="0" smtClean="0">
                <a:solidFill>
                  <a:srgbClr val="000000"/>
                </a:solidFill>
              </a:rPr>
              <a:t>В 1960-1970-е гг. в СССР появилось </a:t>
            </a:r>
            <a:r>
              <a:rPr lang="ru-RU" sz="1900" u="sng" dirty="0" smtClean="0">
                <a:solidFill>
                  <a:srgbClr val="FF0000"/>
                </a:solidFill>
              </a:rPr>
              <a:t>литературное течение</a:t>
            </a:r>
            <a:r>
              <a:rPr lang="ru-RU" sz="1900" dirty="0" smtClean="0">
                <a:solidFill>
                  <a:srgbClr val="000000"/>
                </a:solidFill>
              </a:rPr>
              <a:t>, условно названное </a:t>
            </a:r>
            <a:r>
              <a:rPr lang="ru-RU" sz="1900" u="sng" dirty="0" smtClean="0">
                <a:solidFill>
                  <a:srgbClr val="FF0000"/>
                </a:solidFill>
              </a:rPr>
              <a:t>деревенской прозой</a:t>
            </a:r>
            <a:r>
              <a:rPr lang="ru-RU" sz="1900" dirty="0" smtClean="0">
                <a:solidFill>
                  <a:srgbClr val="000000"/>
                </a:solidFill>
              </a:rPr>
              <a:t>. Его представляли писатели В.П. Астафьев, В.И. Белов, В.М. Шукшин и др.</a:t>
            </a:r>
          </a:p>
          <a:p>
            <a:pPr lvl="0" algn="just"/>
            <a:r>
              <a:rPr lang="ru-RU" sz="1900" dirty="0" smtClean="0">
                <a:solidFill>
                  <a:srgbClr val="000000"/>
                </a:solidFill>
              </a:rPr>
              <a:t>1970-1980-е гг. – период нового подъёма отечественного </a:t>
            </a:r>
            <a:r>
              <a:rPr lang="ru-RU" sz="1900" u="sng" dirty="0" smtClean="0">
                <a:solidFill>
                  <a:srgbClr val="FF0000"/>
                </a:solidFill>
              </a:rPr>
              <a:t>киноискусства</a:t>
            </a:r>
            <a:r>
              <a:rPr lang="ru-RU" sz="1900" dirty="0" smtClean="0">
                <a:solidFill>
                  <a:srgbClr val="000000"/>
                </a:solidFill>
              </a:rPr>
              <a:t>.</a:t>
            </a:r>
          </a:p>
          <a:p>
            <a:pPr lvl="0" algn="just"/>
            <a:r>
              <a:rPr lang="ru-RU" sz="1900" u="sng" dirty="0" smtClean="0">
                <a:solidFill>
                  <a:srgbClr val="FF0000"/>
                </a:solidFill>
              </a:rPr>
              <a:t>Советский спорт </a:t>
            </a:r>
            <a:r>
              <a:rPr lang="ru-RU" sz="1900" dirty="0" smtClean="0">
                <a:solidFill>
                  <a:srgbClr val="000000"/>
                </a:solidFill>
              </a:rPr>
              <a:t>стал популярным. </a:t>
            </a:r>
          </a:p>
          <a:p>
            <a:pPr lvl="0"/>
            <a:endParaRPr lang="ru-RU" sz="1900" dirty="0">
              <a:solidFill>
                <a:srgbClr val="000000"/>
              </a:solidFill>
            </a:endParaRPr>
          </a:p>
          <a:p>
            <a:pPr lvl="0" algn="just"/>
            <a:endParaRPr lang="ru-RU" dirty="0">
              <a:solidFill>
                <a:srgbClr val="000000"/>
              </a:solidFill>
            </a:endParaRPr>
          </a:p>
        </p:txBody>
      </p:sp>
    </p:spTree>
    <p:extLst>
      <p:ext uri="{BB962C8B-B14F-4D97-AF65-F5344CB8AC3E}">
        <p14:creationId xmlns:p14="http://schemas.microsoft.com/office/powerpoint/2010/main" val="3229138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52718"/>
            <a:ext cx="7632848" cy="1620098"/>
          </a:xfrm>
        </p:spPr>
        <p:txBody>
          <a:bodyPr>
            <a:normAutofit/>
          </a:bodyPr>
          <a:lstStyle/>
          <a:p>
            <a:pPr marL="457200" lvl="0" indent="-457200">
              <a:spcBef>
                <a:spcPct val="20000"/>
              </a:spcBef>
              <a:spcAft>
                <a:spcPts val="600"/>
              </a:spcAft>
            </a:pPr>
            <a:r>
              <a:rPr lang="ru-RU" dirty="0" smtClean="0"/>
              <a:t>Наука, Литература и искусство 1960-1980 гг.</a:t>
            </a:r>
            <a:br>
              <a:rPr lang="ru-RU" dirty="0" smtClean="0"/>
            </a:br>
            <a:r>
              <a:rPr lang="ru-RU" sz="2000" b="1" cap="none" spc="0" dirty="0" smtClean="0">
                <a:solidFill>
                  <a:srgbClr val="000000"/>
                </a:solidFill>
                <a:latin typeface="Arial"/>
                <a:ea typeface="+mn-ea"/>
                <a:cs typeface="+mn-cs"/>
              </a:rPr>
              <a:t>Повторение </a:t>
            </a:r>
            <a:r>
              <a:rPr lang="ru-RU" sz="2000" b="1" cap="none" spc="0" dirty="0">
                <a:solidFill>
                  <a:srgbClr val="000000"/>
                </a:solidFill>
                <a:latin typeface="Arial"/>
                <a:ea typeface="+mn-ea"/>
                <a:cs typeface="+mn-cs"/>
              </a:rPr>
              <a:t>ранее изученного </a:t>
            </a:r>
            <a:r>
              <a:rPr lang="ru-RU" sz="2000" b="1" cap="none" spc="0" dirty="0" smtClean="0">
                <a:solidFill>
                  <a:srgbClr val="000000"/>
                </a:solidFill>
                <a:latin typeface="Arial"/>
                <a:ea typeface="+mn-ea"/>
                <a:cs typeface="+mn-cs"/>
              </a:rPr>
              <a:t>материала</a:t>
            </a:r>
            <a:endParaRPr lang="ru-RU" dirty="0"/>
          </a:p>
        </p:txBody>
      </p:sp>
      <p:sp>
        <p:nvSpPr>
          <p:cNvPr id="3" name="Объект 2"/>
          <p:cNvSpPr>
            <a:spLocks noGrp="1"/>
          </p:cNvSpPr>
          <p:nvPr>
            <p:ph idx="1"/>
          </p:nvPr>
        </p:nvSpPr>
        <p:spPr/>
        <p:txBody>
          <a:bodyPr>
            <a:normAutofit/>
          </a:bodyPr>
          <a:lstStyle/>
          <a:p>
            <a:pPr lvl="0"/>
            <a:r>
              <a:rPr lang="ru-RU" sz="3000" dirty="0">
                <a:solidFill>
                  <a:srgbClr val="000000"/>
                </a:solidFill>
              </a:rPr>
              <a:t>Наука, литература и искусство(повторение + задание).</a:t>
            </a:r>
          </a:p>
          <a:p>
            <a:pPr algn="just"/>
            <a:r>
              <a:rPr lang="ru-RU" dirty="0" smtClean="0"/>
              <a:t>Задание №1 </a:t>
            </a:r>
            <a:r>
              <a:rPr lang="en-US" dirty="0">
                <a:hlinkClick r:id="rId2"/>
              </a:rPr>
              <a:t>https://</a:t>
            </a:r>
            <a:r>
              <a:rPr lang="en-US" dirty="0" smtClean="0">
                <a:hlinkClick r:id="rId2"/>
              </a:rPr>
              <a:t>soc-ege.sdamgia.ru</a:t>
            </a:r>
            <a:r>
              <a:rPr lang="ru-RU" dirty="0" smtClean="0"/>
              <a:t>: О каком событие идет речь на изображение?</a:t>
            </a:r>
          </a:p>
          <a:p>
            <a:pPr algn="just"/>
            <a:endParaRPr lang="ru-RU" dirty="0" smtClean="0"/>
          </a:p>
          <a:p>
            <a:pPr lvl="0" algn="just"/>
            <a:endParaRPr lang="ru-RU" dirty="0" smtClean="0">
              <a:solidFill>
                <a:srgbClr val="000000"/>
              </a:solidFill>
            </a:endParaRPr>
          </a:p>
          <a:p>
            <a:pPr lvl="0" algn="just"/>
            <a:endParaRPr lang="ru-RU" dirty="0" smtClean="0">
              <a:solidFill>
                <a:srgbClr val="000000"/>
              </a:solidFill>
            </a:endParaRPr>
          </a:p>
          <a:p>
            <a:pPr lvl="0" algn="just"/>
            <a:r>
              <a:rPr lang="ru-RU" dirty="0" smtClean="0">
                <a:solidFill>
                  <a:srgbClr val="000000"/>
                </a:solidFill>
              </a:rPr>
              <a:t>Задание №2 </a:t>
            </a:r>
            <a:r>
              <a:rPr lang="en-US" dirty="0">
                <a:solidFill>
                  <a:srgbClr val="000000"/>
                </a:solidFill>
              </a:rPr>
              <a:t>https://soc-ege.sdamgia.ru</a:t>
            </a:r>
            <a:r>
              <a:rPr lang="ru-RU" dirty="0">
                <a:solidFill>
                  <a:srgbClr val="000000"/>
                </a:solidFill>
              </a:rPr>
              <a:t>: </a:t>
            </a:r>
          </a:p>
          <a:p>
            <a:r>
              <a:rPr lang="ru-RU" dirty="0" smtClean="0">
                <a:solidFill>
                  <a:srgbClr val="000000"/>
                </a:solidFill>
              </a:rPr>
              <a:t>Кто изображен на фото?</a:t>
            </a:r>
            <a:endParaRPr lang="ru-RU" dirty="0"/>
          </a:p>
        </p:txBody>
      </p:sp>
      <p:pic>
        <p:nvPicPr>
          <p:cNvPr id="4" name="Рисунок 3" descr="C:\Users\ё\Desktop\леонов.jpg"/>
          <p:cNvPicPr/>
          <p:nvPr/>
        </p:nvPicPr>
        <p:blipFill>
          <a:blip r:embed="rId3">
            <a:extLst>
              <a:ext uri="{28A0092B-C50C-407E-A947-70E740481C1C}">
                <a14:useLocalDpi xmlns:a14="http://schemas.microsoft.com/office/drawing/2010/main" val="0"/>
              </a:ext>
            </a:extLst>
          </a:blip>
          <a:srcRect/>
          <a:stretch>
            <a:fillRect/>
          </a:stretch>
        </p:blipFill>
        <p:spPr bwMode="auto">
          <a:xfrm>
            <a:off x="1475656" y="3645024"/>
            <a:ext cx="2762250" cy="1076325"/>
          </a:xfrm>
          <a:prstGeom prst="rect">
            <a:avLst/>
          </a:prstGeom>
          <a:noFill/>
          <a:ln>
            <a:noFill/>
          </a:ln>
        </p:spPr>
      </p:pic>
      <p:pic>
        <p:nvPicPr>
          <p:cNvPr id="5" name="Рисунок 4" descr="https://foxford.ru/uploads/tinymce_image/image/27844/%D0%B7%D0%B0%D0%B4%D0%B0%D0%BD%D0%B8%D0%B5_7%D0%B1.jpg"/>
          <p:cNvPicPr/>
          <p:nvPr/>
        </p:nvPicPr>
        <p:blipFill>
          <a:blip r:embed="rId4">
            <a:extLst>
              <a:ext uri="{28A0092B-C50C-407E-A947-70E740481C1C}">
                <a14:useLocalDpi xmlns:a14="http://schemas.microsoft.com/office/drawing/2010/main" val="0"/>
              </a:ext>
            </a:extLst>
          </a:blip>
          <a:srcRect/>
          <a:stretch>
            <a:fillRect/>
          </a:stretch>
        </p:blipFill>
        <p:spPr bwMode="auto">
          <a:xfrm>
            <a:off x="5868144" y="3717032"/>
            <a:ext cx="1628775" cy="2333625"/>
          </a:xfrm>
          <a:prstGeom prst="rect">
            <a:avLst/>
          </a:prstGeom>
          <a:noFill/>
          <a:ln>
            <a:noFill/>
          </a:ln>
        </p:spPr>
      </p:pic>
    </p:spTree>
    <p:extLst>
      <p:ext uri="{BB962C8B-B14F-4D97-AF65-F5344CB8AC3E}">
        <p14:creationId xmlns:p14="http://schemas.microsoft.com/office/powerpoint/2010/main" val="1527676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5791200" cy="2268170"/>
          </a:xfrm>
        </p:spPr>
        <p:txBody>
          <a:bodyPr>
            <a:normAutofit/>
          </a:bodyPr>
          <a:lstStyle/>
          <a:p>
            <a:r>
              <a:rPr lang="ru-RU" dirty="0" smtClean="0"/>
              <a:t>Япония, новые индустриальные страны и </a:t>
            </a:r>
            <a:r>
              <a:rPr lang="ru-RU" dirty="0" err="1" smtClean="0"/>
              <a:t>китай</a:t>
            </a:r>
            <a:r>
              <a:rPr lang="ru-RU" dirty="0" smtClean="0"/>
              <a:t/>
            </a:r>
            <a:br>
              <a:rPr lang="ru-RU" dirty="0" smtClean="0"/>
            </a:br>
            <a:r>
              <a:rPr lang="ru-RU" sz="2000" b="1" cap="none" spc="0" dirty="0" smtClean="0">
                <a:solidFill>
                  <a:srgbClr val="000000"/>
                </a:solidFill>
                <a:latin typeface="Arial"/>
              </a:rPr>
              <a:t>Повторение </a:t>
            </a:r>
            <a:r>
              <a:rPr lang="ru-RU" sz="2000" b="1" cap="none" spc="0" dirty="0">
                <a:solidFill>
                  <a:srgbClr val="000000"/>
                </a:solidFill>
                <a:latin typeface="Arial"/>
              </a:rPr>
              <a:t>ранее изученного материала</a:t>
            </a:r>
            <a:endParaRPr lang="ru-RU" dirty="0"/>
          </a:p>
        </p:txBody>
      </p:sp>
      <p:sp>
        <p:nvSpPr>
          <p:cNvPr id="3" name="Объект 2"/>
          <p:cNvSpPr>
            <a:spLocks noGrp="1"/>
          </p:cNvSpPr>
          <p:nvPr>
            <p:ph idx="1"/>
          </p:nvPr>
        </p:nvSpPr>
        <p:spPr>
          <a:xfrm>
            <a:off x="467544" y="2492896"/>
            <a:ext cx="7992888" cy="3777283"/>
          </a:xfrm>
        </p:spPr>
        <p:txBody>
          <a:bodyPr>
            <a:normAutofit fontScale="62500" lnSpcReduction="20000"/>
          </a:bodyPr>
          <a:lstStyle/>
          <a:p>
            <a:pPr lvl="0" algn="just"/>
            <a:r>
              <a:rPr lang="ru-RU" dirty="0" smtClean="0"/>
              <a:t>Согласно </a:t>
            </a:r>
            <a:r>
              <a:rPr lang="ru-RU" dirty="0"/>
              <a:t>конституции 1947 г., разработанной с участием оккупационных властей, Япония осталась монархией. Но император был лишён реальной власти, оставшись символом единства нации. Двухпалатный парламент избирался на основе всеобщего и равного избирательного права. Впервые право голоса получили женщины. Правительство формировалось парламентским большинством. Это подразумевало, что в стране должна была сложиться многопартийная политическая система европейского типа, при которой различные социальные группы и слои общества могут выражать свои интересы. </a:t>
            </a:r>
            <a:endParaRPr lang="ru-RU" dirty="0" smtClean="0"/>
          </a:p>
          <a:p>
            <a:pPr lvl="0" algn="just"/>
            <a:endParaRPr lang="ru-RU" dirty="0"/>
          </a:p>
          <a:p>
            <a:pPr lvl="0" algn="just"/>
            <a:r>
              <a:rPr lang="ru-RU" dirty="0" smtClean="0"/>
              <a:t>Была </a:t>
            </a:r>
            <a:r>
              <a:rPr lang="ru-RU" dirty="0"/>
              <a:t>проведена земельная реформа, ограничившая предельный размер угодий. Она подорвала систему помещичьего землевладения. К 1950 г. крестьяне стали собственниками 80% арендуемой ими земли, в стране сложился слой свободных фермеров. Были отменены привилегии бывших феодалов, ликвидированы </a:t>
            </a:r>
            <a:r>
              <a:rPr lang="ru-RU" dirty="0" err="1"/>
              <a:t>дзайбаиу</a:t>
            </a:r>
            <a:r>
              <a:rPr lang="ru-RU" dirty="0"/>
              <a:t> — олигархическо-клановые объединения, контролировавшие промышленность. </a:t>
            </a:r>
            <a:endParaRPr lang="ru-RU" dirty="0" smtClean="0"/>
          </a:p>
          <a:p>
            <a:pPr lvl="0" algn="just"/>
            <a:endParaRPr lang="ru-RU" dirty="0"/>
          </a:p>
          <a:p>
            <a:pPr lvl="0" algn="just"/>
            <a:r>
              <a:rPr lang="ru-RU" dirty="0" smtClean="0"/>
              <a:t>Новые </a:t>
            </a:r>
            <a:r>
              <a:rPr lang="ru-RU" dirty="0"/>
              <a:t>законы о труде сняли ограничения на создание профсоюзов, утвердили их право заключать коллективные договора, ввели 8-часовой рабочий день. Проведённые преобразования ознаменовали переход Японии к демократическому развитию.</a:t>
            </a:r>
            <a:endParaRPr lang="ru-RU" dirty="0" smtClean="0"/>
          </a:p>
        </p:txBody>
      </p:sp>
    </p:spTree>
    <p:extLst>
      <p:ext uri="{BB962C8B-B14F-4D97-AF65-F5344CB8AC3E}">
        <p14:creationId xmlns:p14="http://schemas.microsoft.com/office/powerpoint/2010/main" val="3955944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5791200" cy="1620098"/>
          </a:xfrm>
        </p:spPr>
        <p:txBody>
          <a:bodyPr>
            <a:normAutofit fontScale="90000"/>
          </a:bodyPr>
          <a:lstStyle/>
          <a:p>
            <a:r>
              <a:rPr lang="ru-RU" dirty="0">
                <a:solidFill>
                  <a:srgbClr val="D1282E"/>
                </a:solidFill>
              </a:rPr>
              <a:t>Япония, новые индустриальные страны и </a:t>
            </a:r>
            <a:r>
              <a:rPr lang="ru-RU" dirty="0" err="1">
                <a:solidFill>
                  <a:srgbClr val="D1282E"/>
                </a:solidFill>
              </a:rPr>
              <a:t>китай</a:t>
            </a:r>
            <a:r>
              <a:rPr lang="ru-RU" dirty="0">
                <a:solidFill>
                  <a:srgbClr val="D1282E"/>
                </a:solidFill>
              </a:rPr>
              <a:t/>
            </a:r>
            <a:br>
              <a:rPr lang="ru-RU" dirty="0">
                <a:solidFill>
                  <a:srgbClr val="D1282E"/>
                </a:solidFill>
              </a:rPr>
            </a:br>
            <a:r>
              <a:rPr lang="ru-RU" sz="2000" b="1" cap="none" spc="0" dirty="0">
                <a:solidFill>
                  <a:srgbClr val="000000"/>
                </a:solidFill>
                <a:latin typeface="Arial"/>
              </a:rPr>
              <a:t>Повторение ранее изученного материала</a:t>
            </a:r>
            <a:endParaRPr lang="ru-RU" dirty="0"/>
          </a:p>
        </p:txBody>
      </p:sp>
      <p:sp>
        <p:nvSpPr>
          <p:cNvPr id="3" name="Объект 2"/>
          <p:cNvSpPr>
            <a:spLocks noGrp="1"/>
          </p:cNvSpPr>
          <p:nvPr>
            <p:ph idx="1"/>
          </p:nvPr>
        </p:nvSpPr>
        <p:spPr/>
        <p:txBody>
          <a:bodyPr>
            <a:normAutofit fontScale="62500" lnSpcReduction="20000"/>
          </a:bodyPr>
          <a:lstStyle/>
          <a:p>
            <a:pPr algn="just"/>
            <a:r>
              <a:rPr lang="ru-RU" dirty="0"/>
              <a:t>Новыми индустриальными странами (НИС) называют государства Юго-Восточной Азии, которые смогли в 1960-1970-е гг. достичь ощутимых экономических успехов. К ним относятся Гонконг, Сингапур, Тайвань и Южная Корея</a:t>
            </a:r>
            <a:r>
              <a:rPr lang="ru-RU" dirty="0" smtClean="0"/>
              <a:t>.</a:t>
            </a:r>
          </a:p>
          <a:p>
            <a:pPr algn="just"/>
            <a:endParaRPr lang="ru-RU" dirty="0"/>
          </a:p>
          <a:p>
            <a:pPr algn="just"/>
            <a:r>
              <a:rPr lang="ru-RU" dirty="0"/>
              <a:t>Сингапур и Гонконг (последний в 1997 г. вошёл в состав Китая на правах территории с особым статусом) ещё до Второй мировой войны были крупнейшими портами и торговыми центрами. В этих городах-государствах издавна существовали развитые портовые службы, индустрия бизнеса и развлечений. В 1960-1970-е гг. была создана лёгкая промышленность</a:t>
            </a:r>
            <a:r>
              <a:rPr lang="ru-RU" dirty="0" smtClean="0"/>
              <a:t>.</a:t>
            </a:r>
          </a:p>
          <a:p>
            <a:pPr algn="just"/>
            <a:endParaRPr lang="ru-RU" b="0" dirty="0">
              <a:solidFill>
                <a:srgbClr val="666666"/>
              </a:solidFill>
            </a:endParaRPr>
          </a:p>
          <a:p>
            <a:pPr algn="just"/>
            <a:r>
              <a:rPr lang="ru-RU" b="0" dirty="0" smtClean="0">
                <a:solidFill>
                  <a:srgbClr val="666666"/>
                </a:solidFill>
              </a:rPr>
              <a:t> </a:t>
            </a:r>
            <a:r>
              <a:rPr lang="ru-RU" dirty="0"/>
              <a:t>С началом реформ Китай начал проводить сбалансированную политику, то есть избегать конфликтов с соседями, поддерживать торгово-экономические отношения со всеми странами мира. Важным для КНР событием стало воссоединение с Гонконгом (1997) по соглашению с Великобританией, у которой истёк срок аренды этого порта и прилегающих земель</a:t>
            </a:r>
            <a:r>
              <a:rPr lang="ru-RU" dirty="0" smtClean="0"/>
              <a:t>.</a:t>
            </a:r>
          </a:p>
          <a:p>
            <a:pPr algn="just"/>
            <a:endParaRPr lang="ru-RU" dirty="0"/>
          </a:p>
          <a:p>
            <a:pPr algn="just"/>
            <a:r>
              <a:rPr lang="ru-RU" dirty="0"/>
              <a:t>После присоединения к Китаю Гонконга возросло его участие в международном разделении труда. Его внешнеторговый оборот достиг 40% ВВП. При этом 74% китайского экспорта составляют трудоёмкие промышленные товары (в 1975 г. их доля в экспорте составляла лишь 36%). В частности, Китай поставляет на мировой рынок компьютерное оборудование, аудио- и видеотехнику.</a:t>
            </a:r>
          </a:p>
          <a:p>
            <a:pPr algn="just"/>
            <a:endParaRPr lang="ru-RU" dirty="0"/>
          </a:p>
          <a:p>
            <a:endParaRPr lang="ru-RU" dirty="0"/>
          </a:p>
        </p:txBody>
      </p:sp>
    </p:spTree>
    <p:extLst>
      <p:ext uri="{BB962C8B-B14F-4D97-AF65-F5344CB8AC3E}">
        <p14:creationId xmlns:p14="http://schemas.microsoft.com/office/powerpoint/2010/main" val="397969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6995120" cy="2412186"/>
          </a:xfrm>
        </p:spPr>
        <p:txBody>
          <a:bodyPr>
            <a:normAutofit fontScale="90000"/>
          </a:bodyPr>
          <a:lstStyle/>
          <a:p>
            <a:r>
              <a:rPr lang="ru-RU" sz="3200" dirty="0" smtClean="0">
                <a:solidFill>
                  <a:srgbClr val="D1282E"/>
                </a:solidFill>
              </a:rPr>
              <a:t>Социально-экономическое развитие Индии, исламского мира и Латинской </a:t>
            </a:r>
            <a:r>
              <a:rPr lang="ru-RU" sz="3200" dirty="0" err="1" smtClean="0">
                <a:solidFill>
                  <a:srgbClr val="D1282E"/>
                </a:solidFill>
              </a:rPr>
              <a:t>америки</a:t>
            </a:r>
            <a:r>
              <a:rPr lang="ru-RU" sz="3200" dirty="0" smtClean="0">
                <a:solidFill>
                  <a:srgbClr val="D1282E"/>
                </a:solidFill>
              </a:rPr>
              <a:t> в 1950-1980-е гг.</a:t>
            </a:r>
            <a:r>
              <a:rPr lang="ru-RU" sz="3200" dirty="0">
                <a:solidFill>
                  <a:srgbClr val="D1282E"/>
                </a:solidFill>
              </a:rPr>
              <a:t/>
            </a:r>
            <a:br>
              <a:rPr lang="ru-RU" sz="3200" dirty="0">
                <a:solidFill>
                  <a:srgbClr val="D1282E"/>
                </a:solidFill>
              </a:rPr>
            </a:br>
            <a:r>
              <a:rPr lang="ru-RU" sz="1800" b="1" cap="none" spc="0" dirty="0">
                <a:solidFill>
                  <a:srgbClr val="000000"/>
                </a:solidFill>
                <a:latin typeface="Arial"/>
              </a:rPr>
              <a:t>Повторение ранее изученного материала</a:t>
            </a:r>
            <a:endParaRPr lang="ru-RU" dirty="0"/>
          </a:p>
        </p:txBody>
      </p:sp>
      <p:sp>
        <p:nvSpPr>
          <p:cNvPr id="3" name="Объект 2"/>
          <p:cNvSpPr>
            <a:spLocks noGrp="1"/>
          </p:cNvSpPr>
          <p:nvPr>
            <p:ph idx="1"/>
          </p:nvPr>
        </p:nvSpPr>
        <p:spPr>
          <a:xfrm>
            <a:off x="251520" y="2492896"/>
            <a:ext cx="8712968" cy="4104456"/>
          </a:xfrm>
        </p:spPr>
        <p:txBody>
          <a:bodyPr>
            <a:normAutofit fontScale="85000" lnSpcReduction="20000"/>
          </a:bodyPr>
          <a:lstStyle/>
          <a:p>
            <a:pPr algn="just"/>
            <a:r>
              <a:rPr lang="ru-RU" dirty="0"/>
              <a:t>В 1950 г. в Индии приняли конституцию. Правящей партией стала ИНК, которую до своей смерти в 1964 г. возглавлял Дж. Неру, затем — его дочь И. Ганди, после — её сын Р. Ганди.</a:t>
            </a:r>
          </a:p>
          <a:p>
            <a:pPr algn="just"/>
            <a:r>
              <a:rPr lang="ru-RU" dirty="0"/>
              <a:t>Условия, в которых Индии предстояло решать задачи модернизации, отличались крайней сложностью. Единый хозяйственный комплекс, сложившийся за время британского господства, оказался разорван. Многие важные для Индии предприятия и плодородные земли оказались на территории Пакистана, отношения с которым были напряжёнными. В Индии проживали сотни народностей, каждая со своей культурой, обычаями и традициями. В состав страны входили как штаты с демократической формой правления, так и полунезависимые княжества.</a:t>
            </a:r>
          </a:p>
          <a:p>
            <a:pPr algn="just"/>
            <a:r>
              <a:rPr lang="ru-RU" dirty="0"/>
              <a:t>Поэтому ИНК после освобождения страны проявлял большую осторожность в проведении преобразований. В то же время он пытался преодолеть наиболее архаичные формы общественной жизни. Согласно конституции 1950 г. уравнивались в правах представители высших и низших каст (к последним принадлежало три четверти населения).</a:t>
            </a:r>
          </a:p>
          <a:p>
            <a:pPr lvl="0"/>
            <a:endParaRPr lang="ru-RU" dirty="0"/>
          </a:p>
        </p:txBody>
      </p:sp>
    </p:spTree>
    <p:extLst>
      <p:ext uri="{BB962C8B-B14F-4D97-AF65-F5344CB8AC3E}">
        <p14:creationId xmlns:p14="http://schemas.microsoft.com/office/powerpoint/2010/main" val="26191154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718"/>
            <a:ext cx="7355160" cy="1908130"/>
          </a:xfrm>
        </p:spPr>
        <p:txBody>
          <a:bodyPr>
            <a:normAutofit fontScale="90000"/>
          </a:bodyPr>
          <a:lstStyle/>
          <a:p>
            <a:pPr lvl="0">
              <a:spcBef>
                <a:spcPct val="20000"/>
              </a:spcBef>
              <a:spcAft>
                <a:spcPts val="600"/>
              </a:spcAft>
            </a:pPr>
            <a:r>
              <a:rPr lang="ru-RU" sz="2900" dirty="0">
                <a:solidFill>
                  <a:srgbClr val="D1282E"/>
                </a:solidFill>
              </a:rPr>
              <a:t>Социально-экономическое развитие Индии, исламского мира и Латинской </a:t>
            </a:r>
            <a:r>
              <a:rPr lang="ru-RU" sz="2900" dirty="0" err="1">
                <a:solidFill>
                  <a:srgbClr val="D1282E"/>
                </a:solidFill>
              </a:rPr>
              <a:t>америки</a:t>
            </a:r>
            <a:r>
              <a:rPr lang="ru-RU" sz="2900" dirty="0">
                <a:solidFill>
                  <a:srgbClr val="D1282E"/>
                </a:solidFill>
              </a:rPr>
              <a:t> в 1950-1980-е гг.</a:t>
            </a:r>
            <a:br>
              <a:rPr lang="ru-RU" sz="2900" dirty="0">
                <a:solidFill>
                  <a:srgbClr val="D1282E"/>
                </a:solidFill>
              </a:rPr>
            </a:br>
            <a:r>
              <a:rPr lang="ru-RU" sz="1600" b="1" cap="none" spc="0" dirty="0">
                <a:solidFill>
                  <a:srgbClr val="000000"/>
                </a:solidFill>
                <a:latin typeface="Arial"/>
              </a:rPr>
              <a:t>Повторение ранее изученного материала</a:t>
            </a:r>
            <a:endParaRPr lang="ru-RU" dirty="0"/>
          </a:p>
        </p:txBody>
      </p:sp>
      <p:sp>
        <p:nvSpPr>
          <p:cNvPr id="3" name="Объект 2"/>
          <p:cNvSpPr>
            <a:spLocks noGrp="1"/>
          </p:cNvSpPr>
          <p:nvPr>
            <p:ph idx="1"/>
          </p:nvPr>
        </p:nvSpPr>
        <p:spPr>
          <a:xfrm>
            <a:off x="457200" y="2204864"/>
            <a:ext cx="8003232" cy="4176464"/>
          </a:xfrm>
        </p:spPr>
        <p:txBody>
          <a:bodyPr>
            <a:normAutofit fontScale="70000" lnSpcReduction="20000"/>
          </a:bodyPr>
          <a:lstStyle/>
          <a:p>
            <a:pPr algn="just"/>
            <a:r>
              <a:rPr lang="ru-RU" dirty="0"/>
              <a:t>В постколониальном развитии стран Ближнего Востока и Северной Африки наметилось два основных направления. Оба они так или иначе преследовали цели модернизации своих экономик и общественных отношений.</a:t>
            </a:r>
          </a:p>
          <a:p>
            <a:pPr algn="just"/>
            <a:r>
              <a:rPr lang="ru-RU" dirty="0"/>
              <a:t>В ряде стран при активном участии военных свергались традиционные, монархические режимы, запятнавшие себя сотрудничеством с колонизаторами. В 1952 г. власть в столице Египта Каире захватила группа молодых офицеров во главе с ГЛ. Насером. Опиравшийся на поддержку англичан король </a:t>
            </a:r>
            <a:r>
              <a:rPr lang="ru-RU" dirty="0" err="1"/>
              <a:t>Фарук</a:t>
            </a:r>
            <a:r>
              <a:rPr lang="ru-RU" dirty="0"/>
              <a:t> отрёкся от престола. В 1956 г. Египет был провозглашён республикой. В 1958 г. революционно настроенные офицеры свергли проанглийский монархический режим в Ираке. После серии военных переворотов в 1970 г. Ирак был провозглашён народно-демократической республикой</a:t>
            </a:r>
            <a:r>
              <a:rPr lang="ru-RU" dirty="0" smtClean="0"/>
              <a:t>.</a:t>
            </a:r>
            <a:r>
              <a:rPr lang="ru-RU" dirty="0"/>
              <a:t> Начиная с 1930-х гг., а особенно в послевоенные годы, большинство стран Латинской Америки вступило на путь модернизации и ускоренного индустриального развития. Этому способствовал ряд благоприятных для них обстоятельств</a:t>
            </a:r>
            <a:r>
              <a:rPr lang="ru-RU" dirty="0" smtClean="0"/>
              <a:t>.</a:t>
            </a:r>
          </a:p>
          <a:p>
            <a:pPr algn="just"/>
            <a:endParaRPr lang="ru-RU" dirty="0"/>
          </a:p>
          <a:p>
            <a:pPr algn="just"/>
            <a:r>
              <a:rPr lang="ru-RU" dirty="0"/>
              <a:t>В годы Второй мировой войны возрос спрос на аграрную продукцию латиноамериканских стран. Ведущие корпорации мира видели в Латинской Америке относительно безопасный и, благодаря обилию природных ресурсов, неосвоенных земель, выгодный район для вложения капиталов. Ведущая роль здесь принадлежала компаниям США. Если ущемлялись их интересы, Соединённые Штаты прибегали к прямому военному вмешательству для смены правящих фигур в латиноамериканских странах.</a:t>
            </a:r>
          </a:p>
          <a:p>
            <a:pPr algn="just"/>
            <a:endParaRPr lang="ru-RU" dirty="0"/>
          </a:p>
          <a:p>
            <a:pPr lvl="0"/>
            <a:endParaRPr lang="ru-RU" dirty="0">
              <a:solidFill>
                <a:srgbClr val="000000"/>
              </a:solidFill>
            </a:endParaRPr>
          </a:p>
        </p:txBody>
      </p:sp>
    </p:spTree>
    <p:extLst>
      <p:ext uri="{BB962C8B-B14F-4D97-AF65-F5344CB8AC3E}">
        <p14:creationId xmlns:p14="http://schemas.microsoft.com/office/powerpoint/2010/main" val="766075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5791200" cy="1656184"/>
          </a:xfrm>
        </p:spPr>
        <p:txBody>
          <a:bodyPr>
            <a:normAutofit/>
          </a:bodyPr>
          <a:lstStyle/>
          <a:p>
            <a:pPr lvl="0">
              <a:spcBef>
                <a:spcPct val="20000"/>
              </a:spcBef>
              <a:spcAft>
                <a:spcPts val="600"/>
              </a:spcAft>
            </a:pPr>
            <a:r>
              <a:rPr lang="ru-RU" sz="2000" b="1" cap="none" spc="0" dirty="0">
                <a:solidFill>
                  <a:srgbClr val="FF0000"/>
                </a:solidFill>
                <a:latin typeface="Arial"/>
                <a:ea typeface="+mn-ea"/>
                <a:cs typeface="+mn-cs"/>
              </a:rPr>
              <a:t>Международные отношения: от разрядки к завершению «холодной войны»</a:t>
            </a:r>
            <a:br>
              <a:rPr lang="ru-RU" sz="2000" b="1" cap="none" spc="0" dirty="0">
                <a:solidFill>
                  <a:srgbClr val="FF0000"/>
                </a:solidFill>
                <a:latin typeface="Arial"/>
                <a:ea typeface="+mn-ea"/>
                <a:cs typeface="+mn-cs"/>
              </a:rPr>
            </a:br>
            <a:r>
              <a:rPr lang="ru-RU" sz="1600" b="1" cap="none" spc="0" dirty="0">
                <a:solidFill>
                  <a:srgbClr val="000000"/>
                </a:solidFill>
                <a:latin typeface="Arial"/>
              </a:rPr>
              <a:t>Повторение ранее изученного материала</a:t>
            </a:r>
            <a:r>
              <a:rPr lang="ru-RU" dirty="0" smtClean="0"/>
              <a:t/>
            </a:r>
            <a:br>
              <a:rPr lang="ru-RU" dirty="0" smtClean="0"/>
            </a:br>
            <a:r>
              <a:rPr lang="ru-RU" sz="2100" b="1" cap="none" spc="0" dirty="0" smtClean="0">
                <a:solidFill>
                  <a:srgbClr val="000000"/>
                </a:solidFill>
                <a:latin typeface="Arial"/>
                <a:ea typeface="+mn-ea"/>
                <a:cs typeface="+mn-cs"/>
              </a:rPr>
              <a:t> </a:t>
            </a:r>
            <a:r>
              <a:rPr lang="ru-RU" sz="2100" b="1" cap="none" spc="0" dirty="0">
                <a:solidFill>
                  <a:srgbClr val="000000"/>
                </a:solidFill>
                <a:latin typeface="Arial"/>
                <a:ea typeface="+mn-ea"/>
                <a:cs typeface="+mn-cs"/>
              </a:rPr>
              <a:t>СССР и США: итоги соперничества</a:t>
            </a:r>
            <a:endParaRPr lang="ru-RU" dirty="0"/>
          </a:p>
        </p:txBody>
      </p:sp>
      <p:sp>
        <p:nvSpPr>
          <p:cNvPr id="3" name="Объект 2"/>
          <p:cNvSpPr>
            <a:spLocks noGrp="1"/>
          </p:cNvSpPr>
          <p:nvPr>
            <p:ph idx="1"/>
          </p:nvPr>
        </p:nvSpPr>
        <p:spPr>
          <a:xfrm>
            <a:off x="323528" y="1844824"/>
            <a:ext cx="8496944" cy="4896544"/>
          </a:xfrm>
        </p:spPr>
        <p:txBody>
          <a:bodyPr>
            <a:normAutofit fontScale="77500" lnSpcReduction="20000"/>
          </a:bodyPr>
          <a:lstStyle/>
          <a:p>
            <a:pPr algn="just"/>
            <a:r>
              <a:rPr lang="ru-RU" dirty="0">
                <a:solidFill>
                  <a:srgbClr val="000000"/>
                </a:solidFill>
              </a:rPr>
              <a:t>Противоречия между двумя сверхдержавами не раз сопровождались попытками наладить взаимопонимание, диалог, принять правила поведения, исключающие возникновение угрозы глобального ядерного конфликта. Улучшение отношений наметилось в середине 1950-х гг., когда было заключено перемирие в Корее. Тогда же был достигнут компромисс в Юго-Восточной Азии (Женевские соглашения), разделившие Вьетнам на Север и Юг. Удалось добиться нейтралитета Австрии. Несмотря на сложности в развитии взаимоотношений, СССР и США постепенно налаживали ограниченный диалог друг с другом</a:t>
            </a:r>
            <a:r>
              <a:rPr lang="ru-RU" dirty="0" smtClean="0">
                <a:solidFill>
                  <a:srgbClr val="000000"/>
                </a:solidFill>
              </a:rPr>
              <a:t>.</a:t>
            </a:r>
            <a:r>
              <a:rPr lang="ru-RU" dirty="0">
                <a:solidFill>
                  <a:srgbClr val="000000"/>
                </a:solidFill>
              </a:rPr>
              <a:t> </a:t>
            </a:r>
            <a:endParaRPr lang="ru-RU" dirty="0" smtClean="0">
              <a:solidFill>
                <a:srgbClr val="000000"/>
              </a:solidFill>
            </a:endParaRPr>
          </a:p>
          <a:p>
            <a:pPr algn="just"/>
            <a:endParaRPr lang="ru-RU" dirty="0" smtClean="0">
              <a:solidFill>
                <a:srgbClr val="000000"/>
              </a:solidFill>
            </a:endParaRPr>
          </a:p>
          <a:p>
            <a:pPr algn="just"/>
            <a:r>
              <a:rPr lang="ru-RU" dirty="0" smtClean="0">
                <a:solidFill>
                  <a:srgbClr val="000000"/>
                </a:solidFill>
              </a:rPr>
              <a:t>Нехватка </a:t>
            </a:r>
            <a:r>
              <a:rPr lang="ru-RU" dirty="0">
                <a:solidFill>
                  <a:srgbClr val="000000"/>
                </a:solidFill>
              </a:rPr>
              <a:t>средств помешала развёртыванию в странах ОВД информационной революции, хотя по уровню развития военных технологий они не уступали государствам НАТО. В СССР неоднократно ставились задачи овладения передовыми достижениями научно-технического прогресса. Однако для массового их внедрения во все отрасли народного хозяйства хронически не хватало возможностей. Это привело к падению темпов прироста производства ВВП в СССР, уменьшению его доли в производстве мирового ВВП.</a:t>
            </a:r>
          </a:p>
          <a:p>
            <a:pPr algn="just"/>
            <a:endParaRPr lang="ru-RU" dirty="0" smtClean="0">
              <a:solidFill>
                <a:srgbClr val="000000"/>
              </a:solidFill>
            </a:endParaRPr>
          </a:p>
          <a:p>
            <a:pPr algn="just"/>
            <a:r>
              <a:rPr lang="ru-RU" dirty="0" smtClean="0">
                <a:solidFill>
                  <a:srgbClr val="000000"/>
                </a:solidFill>
              </a:rPr>
              <a:t>Участие </a:t>
            </a:r>
            <a:r>
              <a:rPr lang="ru-RU" dirty="0">
                <a:solidFill>
                  <a:srgbClr val="000000"/>
                </a:solidFill>
              </a:rPr>
              <a:t>США в гонке вооружений и в многочисленных локальных конфликтах постепенно подтачивало и их глобальные экономические позиции. Однако ослабление Советского Союза происходило быстрее. Это ограничивало возможности его влияния на освободившиеся страны и дружественные государства</a:t>
            </a:r>
            <a:r>
              <a:rPr lang="ru-RU" dirty="0" smtClean="0">
                <a:solidFill>
                  <a:srgbClr val="000000"/>
                </a:solidFill>
              </a:rPr>
              <a:t>.</a:t>
            </a:r>
            <a:endParaRPr lang="ru-RU" dirty="0">
              <a:solidFill>
                <a:srgbClr val="000000"/>
              </a:solidFill>
            </a:endParaRPr>
          </a:p>
        </p:txBody>
      </p:sp>
    </p:spTree>
    <p:extLst>
      <p:ext uri="{BB962C8B-B14F-4D97-AF65-F5344CB8AC3E}">
        <p14:creationId xmlns:p14="http://schemas.microsoft.com/office/powerpoint/2010/main" val="29319729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лавная">
  <a:themeElements>
    <a:clrScheme name="Главная">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Главная">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ая">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642</TotalTime>
  <Words>3394</Words>
  <Application>Microsoft Office PowerPoint</Application>
  <PresentationFormat>Экран (4:3)</PresentationFormat>
  <Paragraphs>197</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Главная</vt:lpstr>
      <vt:lpstr>Россия и мир на современном  этапе развития транснационализация и глобализация мировой экономики и их последствия</vt:lpstr>
      <vt:lpstr>План урока:</vt:lpstr>
      <vt:lpstr>Дорогие ребята, мы с вами  начинаем изучать раздел VI «россия и мир на современном этапе развития». В начале работы со слайдовой презентацией напишите в тетрадях тему и цель урока: изучение роли  глобализации и уё последствия. Оформление в тетрадях продолжаем: свой план по презентации и запись выводов, терминологии. Выполнение д/з и работа на сайте решу ЕГЭ, решу впр.</vt:lpstr>
      <vt:lpstr>Наука, Литература и искусство 1960-1980 гг. Повторение ранее изученного материала</vt:lpstr>
      <vt:lpstr>Япония, новые индустриальные страны и китай Повторение ранее изученного материала</vt:lpstr>
      <vt:lpstr>Япония, новые индустриальные страны и китай Повторение ранее изученного материала</vt:lpstr>
      <vt:lpstr>Социально-экономическое развитие Индии, исламского мира и Латинской америки в 1950-1980-е гг. Повторение ранее изученного материала</vt:lpstr>
      <vt:lpstr>Социально-экономическое развитие Индии, исламского мира и Латинской америки в 1950-1980-е гг. Повторение ранее изученного материала</vt:lpstr>
      <vt:lpstr>Международные отношения: от разрядки к завершению «холодной войны» Повторение ранее изученного материала  СССР и США: итоги соперничества</vt:lpstr>
      <vt:lpstr>Международные отношения: от разрядки к завершению «холодной войны» Повторение ранее изученного материала Разрядка международной напряжённости</vt:lpstr>
      <vt:lpstr>Международные отношения: от разрядки к завершению «холодной войны» Повторение ранее изученного материала  Причины срыва разрядки и обострение противоборства СССР и США в начале 1980-х гг.</vt:lpstr>
      <vt:lpstr>Международные отношения: от разрядки к завершению «холодной войны» Повторение ранее изученного материала  Новое политическое мышление и завершение «холодной войны».</vt:lpstr>
      <vt:lpstr>Международные отношения: от разрядки к завершению «холодной войны» Повторение ранее изученного материала  Новое политическое мышление и завершение «холодной войны».</vt:lpstr>
      <vt:lpstr>Международные отношения: от разрядки к завершению «холодной войны» Повторение ранее изученного материала</vt:lpstr>
      <vt:lpstr>Международные отношения: от разрядки к завершению «холодной войны» Повторение ранее изученного материала</vt:lpstr>
      <vt:lpstr>Международные отношения: от разрядки к завершению «холодной войны» Повторение ранее изученного материала</vt:lpstr>
      <vt:lpstr>Международные отношения: от разрядки к завершению «холодной войны» Повторение ранее изученного материала</vt:lpstr>
      <vt:lpstr>Изучение нового материала Возникновение ТНК и ТНБ</vt:lpstr>
      <vt:lpstr>Изучение нового материала Глобализация мировой экономики и её последствия</vt:lpstr>
      <vt:lpstr>Изучение нового материала Предприниматели и предпринимательская деятельность</vt:lpstr>
      <vt:lpstr>Изучение нового материала Проблемы многонациональных государств и массовой миграции в эпоху глобализации</vt:lpstr>
      <vt:lpstr>Задания для  закрепления и рекомендации:</vt:lpstr>
      <vt:lpstr>Задания для  закрепления и рекомендации:</vt:lpstr>
      <vt:lpstr>Задания для  закрепления и рекомендации:</vt:lpstr>
      <vt:lpstr>Литература и интернет сайты для подготовки дз</vt:lpstr>
      <vt:lpstr>Для журнала дз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РЫНОЧНАЯ ЭКОНОМИКА</dc:title>
  <dc:creator>ё</dc:creator>
  <cp:lastModifiedBy>ё</cp:lastModifiedBy>
  <cp:revision>94</cp:revision>
  <dcterms:created xsi:type="dcterms:W3CDTF">2020-03-28T16:09:44Z</dcterms:created>
  <dcterms:modified xsi:type="dcterms:W3CDTF">2020-04-08T15:58:25Z</dcterms:modified>
</cp:coreProperties>
</file>