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5294"/>
    <p:restoredTop sz="97677"/>
  </p:normalViewPr>
  <p:slideViewPr>
    <p:cSldViewPr snapToObjects="1">
      <p:cViewPr>
        <p:scale>
          <a:sx n="100" d="100"/>
          <a:sy n="100" d="100"/>
        </p:scale>
        <p:origin x="0" y="0"/>
      </p:cViewPr>
      <p:guideLst>
        <p:guide orient="horz" pos="2156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presProps" Target="presProps.xml"  /><Relationship Id="rId15" Type="http://schemas.openxmlformats.org/officeDocument/2006/relationships/viewProps" Target="viewProps.xml"  /><Relationship Id="rId16" Type="http://schemas.openxmlformats.org/officeDocument/2006/relationships/theme" Target="theme/theme1.xml"  /><Relationship Id="rId17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itle Slide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 lang="en-US"/>
            </a:pPr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en-US"/>
            </a:pPr>
            <a:r>
              <a:rPr lang="en-US" altLang="en-US"/>
              <a:t>Click to edit Master subtitle style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en-US"/>
            </a:pPr>
            <a:fld id="{940A130E-E3B8-4EBE-931F-81B26B8448AA}" type="datetime1">
              <a:rPr lang="en-US" altLang="en-US"/>
              <a:pPr lvl="0">
                <a:defRPr lang="en-US"/>
              </a:pPr>
              <a:t>12/2/2015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en-US"/>
            </a:pPr>
            <a:r>
              <a:rPr lang="en-US" altLang="en-US"/>
              <a:t/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en-US"/>
            </a:pPr>
            <a:fld id="{800C6A38-4290-41DD-B95C-4155372FD4AF}" type="slidenum">
              <a:rPr lang="en-US" altLang="en-US"/>
              <a:pPr lvl="0">
                <a:defRPr 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Ins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en-US" altLang="en-US" smtClean="0"/>
              <a:t>Introduction</a:t>
            </a:r>
            <a:endParaRPr lang="en-US" altLang="en-US"/>
          </a:p>
          <a:p>
            <a:pPr lvl="0"/>
            <a:r>
              <a:rPr lang="en-US" altLang="en-US" smtClean="0"/>
              <a:t>Body 1</a:t>
            </a:r>
            <a:endParaRPr lang="en-US" altLang="en-US"/>
          </a:p>
          <a:p>
            <a:pPr lvl="0"/>
            <a:r>
              <a:rPr lang="en-US" altLang="en-US" smtClean="0"/>
              <a:t>Body 2</a:t>
            </a:r>
            <a:endParaRPr lang="en-US" altLang="en-US"/>
          </a:p>
          <a:p>
            <a:pPr lvl="0"/>
            <a:r>
              <a:rPr lang="en-US" altLang="en-US" smtClean="0"/>
              <a:t>Body 3</a:t>
            </a:r>
            <a:endParaRPr lang="en-US" altLang="en-US"/>
          </a:p>
          <a:p>
            <a:pPr lvl="0"/>
            <a:r>
              <a:rPr lang="en-US" altLang="en-US" smtClean="0"/>
              <a:t>Conclusion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altLang="en-US" smtClean="0"/>
              <a:t>Click the icon to add table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en-US" smtClean="0"/>
              <a:t>Click the icon to add picture</a:t>
            </a:r>
            <a:endParaRPr lang="en-US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altLang="en-US" smtClean="0"/>
              <a:t>Click to edit Master text styles</a:t>
            </a:r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en-US" altLang="en-US" smtClean="0"/>
              <a:pPr/>
              <a:t>2009-12-07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>
          <a:solidFill>
            <a:schemeClr val="tx2"/>
          </a:solidFill>
        </a:defRPr>
      </a:lvl2pPr>
      <a:lvl3pPr eaLnBrk="1" latinLnBrk="0" hangingPunct="1">
        <a:defRPr>
          <a:solidFill>
            <a:schemeClr val="tx2"/>
          </a:solidFill>
        </a:defRPr>
      </a:lvl3pPr>
      <a:lvl4pPr eaLnBrk="1" latinLnBrk="0" hangingPunct="1">
        <a:defRPr>
          <a:solidFill>
            <a:schemeClr val="tx2"/>
          </a:solidFill>
        </a:defRPr>
      </a:lvl4pPr>
      <a:lvl5pPr eaLnBrk="1" latinLnBrk="0" hangingPunct="1">
        <a:defRPr>
          <a:solidFill>
            <a:schemeClr val="tx2"/>
          </a:solidFill>
        </a:defRPr>
      </a:lvl5pPr>
      <a:lvl6pPr eaLnBrk="1" latinLnBrk="0" hangingPunct="1">
        <a:defRPr>
          <a:solidFill>
            <a:schemeClr val="tx2"/>
          </a:solidFill>
        </a:defRPr>
      </a:lvl6pPr>
      <a:lvl7pPr eaLnBrk="1" latinLnBrk="0" hangingPunct="1">
        <a:defRPr>
          <a:solidFill>
            <a:schemeClr val="tx2"/>
          </a:solidFill>
        </a:defRPr>
      </a:lvl7pPr>
      <a:lvl8pPr eaLnBrk="1" latinLnBrk="0" hangingPunct="1">
        <a:defRPr>
          <a:solidFill>
            <a:schemeClr val="tx2"/>
          </a:solidFill>
        </a:defRPr>
      </a:lvl8pPr>
      <a:lvl9pPr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-19317"/>
            <a:ext cx="12192000" cy="6877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401" y="548640"/>
            <a:ext cx="10363198" cy="3816477"/>
          </a:xfrm>
        </p:spPr>
        <p:txBody>
          <a:bodyPr/>
          <a:lstStyle/>
          <a:p>
            <a:pPr>
              <a:defRPr/>
            </a:pPr>
            <a:r>
              <a:rPr xmlns:mc="http://schemas.openxmlformats.org/markup-compatibility/2006" xmlns:hp="http://schemas.haansoft.com/office/presentation/8.0" sz="6600" b="0" i="0" strike="noStrike" mc:Ignorable="hp" hp:hslEmbossed="0">
                <a:ln w="19050" cap="flat" cmpd="sng" algn="ctr">
                  <a:solidFill>
                    <a:srgbClr val="ffffff"/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2">
                        <a:shade val="51000"/>
                        <a:satMod val="130000"/>
                      </a:schemeClr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Calibri"/>
              </a:rPr>
              <a:t>Картотека подвижных игр по теме</a:t>
            </a:r>
            <a:endParaRPr xmlns:mc="http://schemas.openxmlformats.org/markup-compatibility/2006" xmlns:hp="http://schemas.haansoft.com/office/presentation/8.0" sz="6600" b="0" i="0" strike="noStrike" mc:Ignorable="hp" hp:hslEmbossed="0">
              <a:ln w="19050" cap="flat" cmpd="sng" algn="ctr">
                <a:solidFill>
                  <a:srgbClr val="ffffff"/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  <a:latin typeface="Arial"/>
              <a:ea typeface="Calibri"/>
            </a:endParaRPr>
          </a:p>
          <a:p>
            <a:pPr>
              <a:defRPr/>
            </a:pPr>
            <a:r>
              <a:rPr xmlns:mc="http://schemas.openxmlformats.org/markup-compatibility/2006" xmlns:hp="http://schemas.haansoft.com/office/presentation/8.0" sz="6600" b="0" i="0" strike="noStrike" mc:Ignorable="hp" hp:hslEmbossed="0">
                <a:ln w="19050" cap="flat" cmpd="sng" algn="ctr">
                  <a:solidFill>
                    <a:srgbClr val="ffffff"/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2">
                        <a:shade val="51000"/>
                        <a:satMod val="130000"/>
                      </a:schemeClr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  <a:latin typeface="Arial"/>
                <a:ea typeface="Calibri"/>
              </a:rPr>
              <a:t> «Космос»</a:t>
            </a:r>
            <a:endParaRPr xmlns:mc="http://schemas.openxmlformats.org/markup-compatibility/2006" xmlns:hp="http://schemas.haansoft.com/office/presentation/8.0" sz="6600" b="0" i="0" strike="noStrike" mc:Ignorable="hp" hp:hslEmbossed="0">
              <a:ln w="19050" cap="flat" cmpd="sng" algn="ctr">
                <a:solidFill>
                  <a:srgbClr val="ffffff"/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  <a:latin typeface="Arial"/>
              <a:ea typeface="Calibri"/>
            </a:endParaRPr>
          </a:p>
        </p:txBody>
      </p:sp>
      <p:sp>
        <p:nvSpPr>
          <p:cNvPr id="6" name=""/>
          <p:cNvSpPr/>
          <p:nvPr/>
        </p:nvSpPr>
        <p:spPr>
          <a:xfrm>
            <a:off x="3656647" y="1769934"/>
            <a:ext cx="4878705" cy="10951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endParaRPr xmlns:mc="http://schemas.openxmlformats.org/markup-compatibility/2006" xmlns:hp="http://schemas.haansoft.com/office/presentation/8.0" sz="6600" b="0" i="0" strike="noStrike" mc:Ignorable="hp" hp:hslEmbossed="0">
              <a:ln w="19050" cap="flat" cmpd="sng" algn="ctr">
                <a:solidFill>
                  <a:schemeClr val="lt1"/>
                </a:solidFill>
                <a:prstDash val="solid"/>
                <a:round/>
              </a:ln>
              <a:gradFill flip="xy"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  <a:tileRect/>
              </a:gradFill>
              <a:effectLst>
                <a:outerShdw blurRad="38100" dist="25400" dir="5400000" rotWithShape="0">
                  <a:srgbClr val="000000">
                    <a:alpha val="75000"/>
                  </a:srgbClr>
                </a:outerShdw>
              </a:effectLst>
              <a:latin typeface="Arial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91262" y="274638"/>
            <a:ext cx="11737467" cy="58766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«Путешествие по галактике»</a:t>
            </a: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координацию движений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закреплять умение прыгать на двух ногах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на одной ноге</a:t>
            </a:r>
            <a:endParaRPr xmlns:mc="http://schemas.openxmlformats.org/markup-compatibility/2006" xmlns:hp="http://schemas.haansoft.com/office/presentation/8.0" lang="ru-RU" altLang="en-US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1. Прыгать,   продвигаясь  вперед,   перепрыгивая   при   этом через линию длиной 4—5 м на одной ноге (на</a:t>
            </a:r>
            <a:r>
              <a:rPr xmlns:mc="http://schemas.openxmlformats.org/markup-compatibility/2006" xmlns:hp="http://schemas.haansoft.com/office/presentation/8.0" lang="ru-RU" altLang="en-US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правой и левой поочередно).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2. Прыгать, продвигаясь вперед (на расстояние 5—6 м), с зажатым между ног предметом  (мешочком с песком, с колечком, с деревянным бруском и т. п.) 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3. Перепрыгивать на двух ногах через рейки, установленные на деревянных чурбачках высотой 30—25 см  (расстояние между рейками 1 м).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4. Прыгать на одной (правой, левой) ноге.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5. Кто дальше? Слегка разбежаться, вскочить на бревно и спрыгнуть с него на другую сторону.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6. От бревна спрыгнуть в кружок, нарисованный на земле. Можно прыгать в несколько кружков, нарисованных на разном расстоянии от бревна.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7. Перепрыгнуть через бревно, опираясь руками. 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8. Прыгать, на двух ногах, продвигаясь вперед, по бревну диаметром 20—30 см.                                        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 9. Прыгать по бревну, лежащему на земле, на одной ноге,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продвигаясь вперед. Носок ноги при этом слегка поворачивать  внутрь.</a:t>
            </a:r>
            <a:r>
              <a:rPr xmlns:mc="http://schemas.openxmlformats.org/markup-compatibility/2006" xmlns:hp="http://schemas.haansoft.com/office/presentation/8.0" sz="20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0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335281" y="307023"/>
            <a:ext cx="11247116" cy="60156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«Космическая рыбалка»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Дети становятся по кругу на небольшом расстоянии друг от друга. В центре круга — воспитатель. Он вращает по кругу шнур (на высоте 10—15 см), к концу которого привязан мешочек с песком. Играющие,  внимательно следят за мешочком, при его приближении подпрыгивают на месте вверх, чтобы мешочек не коснулся ног. Тот, кого мешочек заденет, делает шаг назад и выбывает временно из игры. Через некоторое время делается небольшой перерыв. Затем игра возобновляется, в ней снова участвуют все дети. Сначала шнур вращают так, чтобы мешочек поднимался невысоко. Если дети легко справляются с заданием, мешочек можно поднять немного выше. Вращать шнур можно не только по часовой стрелке или против.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407288" y="274638"/>
            <a:ext cx="11175108" cy="47431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«Собёрем космический мусор»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быстроту</a:t>
            </a:r>
            <a:r>
              <a:rPr xmlns:mc="http://schemas.openxmlformats.org/markup-compatibility/2006" xmlns:hp="http://schemas.haansoft.com/office/presentation/8.0" lang="en-US" altLang="ru-RU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r>
              <a:rPr xmlns:mc="http://schemas.openxmlformats.org/markup-compatibility/2006" xmlns:hp="http://schemas.haansoft.com/office/presentation/8.0" lang="en-US" altLang="ru-RU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внимание</a:t>
            </a:r>
            <a:endParaRPr xmlns:mc="http://schemas.openxmlformats.org/markup-compatibility/2006" xmlns:hp="http://schemas.haansoft.com/office/presentation/8.0" lang="ru-RU" altLang="en-US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Дети делятся  на  2 команды с равным количеством человек за линией на одной стороне площадки.  У  детей в руках пустые ведерки разного цвета, а на полу небольшие  мячи (кубики) такого же цвета, как и ведёрки.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 сигналу воспитателя дети собирают мячи (кубики) в своё ведёрко в соответствии с его цветом.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Усложнение: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-передвигаться только гигантскими шагами;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-передвигаться только прыжками на 2-х ногах.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"/>
          <p:cNvSpPr/>
          <p:nvPr/>
        </p:nvSpPr>
        <p:spPr>
          <a:xfrm>
            <a:off x="335280" y="188595"/>
            <a:ext cx="11593449" cy="60007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1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Arial"/>
                <a:ea typeface="Calibri"/>
              </a:rPr>
              <a:t> 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«Ждут нас быстрые ракеты»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r>
              <a:rPr xmlns:mc="http://schemas.openxmlformats.org/markup-compatibility/2006" xmlns:hp="http://schemas.haansoft.com/office/presentation/8.0" lang="en-US" altLang="ru-RU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быстроту реакции</a:t>
            </a:r>
            <a:endParaRPr xmlns:mc="http://schemas.openxmlformats.org/markup-compatibility/2006" xmlns:hp="http://schemas.haansoft.com/office/presentation/8.0" lang="ru-RU" altLang="en-US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4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 залу раскладываются обручи-ракеты. По количеству их на несколько штук меньше, чем играющих. Дети берутся за руки и идут по кругу со словами: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 Ждут нас быстрые ракеты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полёта на планеты.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 какую захотим,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 такую полетим!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Но в игре один секрет: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Опоздавшим места нет!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После последних слов дети разбегаются и занимают места в «ракетах» (если детей много, то можно усаживаться в одну ракету по два-три человека) и принимают разные космические позы. Те, кому не досталось места в ракете, выбирают самые интересные и красивые позы космонавтов. Затем все становятся опять вкруг, и игра начинается сначала.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75830" y="827151"/>
            <a:ext cx="11840337" cy="444779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«Космонавты»</a:t>
            </a:r>
            <a:r>
              <a:rPr xmlns:mc="http://schemas.openxmlformats.org/markup-compatibility/2006" xmlns:hp="http://schemas.haansoft.com/office/presentation/8.0" sz="36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/>
                </a:solidFill>
                <a:latin typeface="Times New Roman"/>
                <a:ea typeface="Calibri"/>
                <a:cs typeface="Times New Roman"/>
              </a:rPr>
              <a:t>развитие подражания движениям и речи взрослого – повторение звука «У». </a:t>
            </a:r>
            <a:endParaRPr xmlns:mc="http://schemas.openxmlformats.org/markup-compatibility/2006" xmlns:hp="http://schemas.haansoft.com/office/presentation/8.0" lang="ru-RU" altLang="en-US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Игра проводится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с музыкальным сопровождением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 Запускаем мы ракету «У-У-У!»: Руки над головой в форме конуса,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 Завели моторы «Р – р – р»: движение по кругу друг за другом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 Загудели: «У-у-у!»: Руки расставили в стороны.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- На заправку полетели: присели –руки вперёд, заправились – руки опустили.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Игра повторяется несколько раз по желанию детей.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0" y="630555"/>
            <a:ext cx="11665459" cy="559689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«Ракетодром»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быстроту реакции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Дети раскладывают обручи по кругу, свободно бегают вокруг обручей и произносят слова: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Ждут нас быстрые ракеты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Для полётов по планетам.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 какую захотим,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 такую полетим!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Но в игре один секрет –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Опоздавшим места нет!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Воспитатель убирает несколько обручей. Игра повторяется, пока не останется один обруч.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443293" y="168211"/>
            <a:ext cx="11305413" cy="684980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«Солнце – чемпион»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1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Выбранный ведущий-ребенок проговаривает «космическую» считалку, в ходе которой дети становятся одной из планет: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На Луне жил звездочет.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Он планетам вел учет: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 – Меркурий,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Два – Венера,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Три – Земля,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Четыре – Марс,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Пять – Юпитер,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Шесть – Сатурн,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Семь – Уран,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4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Восьмой – Нептун. Дети надевают шапочки с изображением выпавшей им по считалке планеты, под музыку начинают движение, по звуковому сигналу выстраиваются в нужной последовательности относительно солнца, которое изображает один из дошкольников. </a:t>
            </a:r>
            <a:endParaRPr xmlns:mc="http://schemas.openxmlformats.org/markup-compatibility/2006" xmlns:hp="http://schemas.haansoft.com/office/presentation/8.0" sz="24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63271" y="481964"/>
            <a:ext cx="11665458" cy="474726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"Перебежки по луне"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координацию движений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закреплять виды бега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Пробежать  в  спокойном   темпе   как  можно  дальше   и дольше.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Пробежать по краям площадки или по ровной дорожке, высоко поднимая колени.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Пробежать, забрасывая ноги назад, стараясь коснуться пятками ягодиц.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Пробегать, перешагивая на бегу линии, начерченные на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полу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на расстоянии 1,5—2 м.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Бежать, перешагивая через палки, рейки, положенные на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полу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или приподнятые на высоту 15—20 см.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63271" y="482664"/>
            <a:ext cx="11665458" cy="47446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«Перебежки марсиан»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быстроту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Дети становится на одной стороне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комнаты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за чертой. На противоположной стороне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комнаты 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также проведена черта. На середине, между двумя линиями, находится ловишка-марсианин. После слов: «Раз, два, три — беги!»— дети перебегают на другую сторону площадки, а ловишка ловит их. Тот, до кого ловишка сумеет дотронуться, прежде чем бегущий пересечет черту, считается пойманным и отходит в сторону. После 2—3 перебежек производится подсчет пойманных детей  и выбирается новый ловишка - марсианин.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"/>
          <p:cNvSpPr/>
          <p:nvPr/>
        </p:nvSpPr>
        <p:spPr>
          <a:xfrm>
            <a:off x="191261" y="206692"/>
            <a:ext cx="11665459" cy="47444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«Уйти от погони!»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ловкость</a:t>
            </a:r>
            <a:r>
              <a:rPr xmlns:mc="http://schemas.openxmlformats.org/markup-compatibility/2006" xmlns:hp="http://schemas.haansoft.com/office/presentation/8.0" lang="en-US" altLang="ru-RU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быстроту</a:t>
            </a:r>
            <a:endParaRPr xmlns:mc="http://schemas.openxmlformats.org/markup-compatibility/2006" xmlns:hp="http://schemas.haansoft.com/office/presentation/8.0" lang="ru-RU" altLang="en-US" sz="280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Дети становятся в круг. У каждого из них полоска ткани стального цвета, заправленная сзади  за ворот. В центре круга стоит ловишка. По сигналу воспитателя: «Лови!» — дети разбегаются по площадке. Ловишка бежит за детьми, стремясь взять у кого-нибудь из детей полоску. Ребенок, лишившийся ленточки, временно отходит в сторону. По сигналу воспитателя: «Раз, два, три-в круг скорей беги!» — все строятся в  круг. Ловишка  подсчитывает количество взятых лент и возвращает их детям. Игра продолжается с новым ловишкой.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>
            <a:lum brigh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299275" y="669353"/>
            <a:ext cx="11593449" cy="348164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1" i="0" strike="noStrike" mc:Ignorable="hp" hp:hslEmbossed="0">
                <a:solidFill>
                  <a:srgbClr val="000000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«Маленькие планетки»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 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Цель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развивать внимание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ловкость</a:t>
            </a:r>
            <a:r>
              <a:rPr xmlns:mc="http://schemas.openxmlformats.org/markup-compatibility/2006" xmlns:hp="http://schemas.haansoft.com/office/presentation/8.0" lang="en-US" altLang="ru-RU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быстроту</a:t>
            </a:r>
            <a:endParaRPr xmlns:mc="http://schemas.openxmlformats.org/markup-compatibility/2006" xmlns:hp="http://schemas.haansoft.com/office/presentation/8.0" lang="ru-RU" altLang="en-US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lang="ru-RU" altLang="en-US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Ход игры</a:t>
            </a:r>
            <a:r>
              <a:rPr xmlns:mc="http://schemas.openxmlformats.org/markup-compatibility/2006" xmlns:hp="http://schemas.haansoft.com/office/presentation/8.0" lang="en-US" altLang="ru-RU" sz="2800" b="1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:</a:t>
            </a:r>
            <a:endParaRPr xmlns:mc="http://schemas.openxmlformats.org/markup-compatibility/2006" xmlns:hp="http://schemas.haansoft.com/office/presentation/8.0" lang="en-US" altLang="ru-RU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algn="l">
              <a:defRPr/>
            </a:pP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На  полу</a:t>
            </a:r>
            <a:r>
              <a:rPr xmlns:mc="http://schemas.openxmlformats.org/markup-compatibility/2006" xmlns:hp="http://schemas.haansoft.com/office/presentation/8.0" lang="ru-RU" altLang="en-US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Gulim"/>
                <a:cs typeface="Times New Roman"/>
              </a:rPr>
              <a:t>чертится  круг диаметром 3—4 м. При помощи считалки выбирают ловишку- комету. Он становится в центр круга, остальные — за кругом они маленькие планетки. После сигнала:«Раз, два, три — лови!» — дети бегут в круг, а ловишка – комета их ловит. Когда он поймает 3—4 детей, выбирают нового ловишку.</a:t>
            </a:r>
            <a:r>
              <a:rPr xmlns:mc="http://schemas.openxmlformats.org/markup-compatibility/2006" xmlns:hp="http://schemas.haansoft.com/office/presentation/8.0" sz="2800" b="0" i="0" strike="noStrike" mc:Ignorable="hp" hp:hslEmbossed="0">
                <a:solidFill>
                  <a:srgbClr val="000011">
                    <a:alpha val="10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endParaRPr xmlns:mc="http://schemas.openxmlformats.org/markup-compatibility/2006" xmlns:hp="http://schemas.haansoft.com/office/presentation/8.0" sz="2800" b="0" i="0" strike="noStrike" mc:Ignorable="hp" hp:hslEmbossed="0">
              <a:solidFill>
                <a:srgbClr val="000011">
                  <a:alpha val="100000"/>
                </a:srgb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949</ep:Words>
  <ep:PresentationFormat>On-screen Show (4:3)</ep:PresentationFormat>
  <ep:Paragraphs>91</ep:Paragraphs>
  <ep:Slides>12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12</vt:i4>
      </vt:variant>
    </vt:vector>
  </ep:HeadingPairs>
  <ep:TitlesOfParts>
    <vt:vector size="13" baseType="lpstr">
      <vt:lpstr>Thinkfree Office</vt:lpstr>
      <vt:lpstr>Картотека подвижных игр по теме  «Космос»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2015-12-02T08:37:17.936</dcterms:created>
  <cp:lastModifiedBy>Admin</cp:lastModifiedBy>
  <dcterms:modified xsi:type="dcterms:W3CDTF">2020-04-08T19:11:15.406</dcterms:modified>
  <cp:revision>24</cp:revision>
  <cp:version>0906.0100.01</cp:version>
</cp:coreProperties>
</file>