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9" r:id="rId3"/>
    <p:sldId id="281" r:id="rId4"/>
    <p:sldId id="285" r:id="rId5"/>
    <p:sldId id="294" r:id="rId6"/>
    <p:sldId id="282" r:id="rId7"/>
    <p:sldId id="291" r:id="rId8"/>
    <p:sldId id="292" r:id="rId9"/>
    <p:sldId id="289" r:id="rId10"/>
    <p:sldId id="286" r:id="rId11"/>
    <p:sldId id="300" r:id="rId12"/>
    <p:sldId id="293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2373C5-8654-4AB1-868D-954312F22CBB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1C606A7-EFE2-4D5E-A7F8-6B7EC8E8AD18}">
      <dgm:prSet phldrT="[Текст]"/>
      <dgm:spPr/>
      <dgm:t>
        <a:bodyPr/>
        <a:lstStyle/>
        <a:p>
          <a:r>
            <a:rPr lang="ru-RU" dirty="0" smtClean="0"/>
            <a:t>Мышление</a:t>
          </a:r>
          <a:endParaRPr lang="ru-RU" dirty="0"/>
        </a:p>
      </dgm:t>
    </dgm:pt>
    <dgm:pt modelId="{BA2D31EF-D282-48E2-AFA6-32407F6B7516}" type="parTrans" cxnId="{7E782FCF-9B40-46A2-8A7B-27765EBE42A4}">
      <dgm:prSet/>
      <dgm:spPr/>
      <dgm:t>
        <a:bodyPr/>
        <a:lstStyle/>
        <a:p>
          <a:endParaRPr lang="ru-RU"/>
        </a:p>
      </dgm:t>
    </dgm:pt>
    <dgm:pt modelId="{F56B3BA3-5EC6-414B-A9F9-158B15CF860A}" type="sibTrans" cxnId="{7E782FCF-9B40-46A2-8A7B-27765EBE42A4}">
      <dgm:prSet/>
      <dgm:spPr/>
      <dgm:t>
        <a:bodyPr/>
        <a:lstStyle/>
        <a:p>
          <a:endParaRPr lang="ru-RU"/>
        </a:p>
      </dgm:t>
    </dgm:pt>
    <dgm:pt modelId="{378575E0-E3CB-40DC-9298-9BC41AA61A2E}">
      <dgm:prSet phldrT="[Текст]"/>
      <dgm:spPr/>
      <dgm:t>
        <a:bodyPr/>
        <a:lstStyle/>
        <a:p>
          <a:r>
            <a:rPr lang="ru-RU" dirty="0" smtClean="0"/>
            <a:t>Внимание</a:t>
          </a:r>
          <a:endParaRPr lang="ru-RU" dirty="0"/>
        </a:p>
      </dgm:t>
    </dgm:pt>
    <dgm:pt modelId="{FFE17FA2-383F-407E-93D1-14D3DF2A92C4}" type="parTrans" cxnId="{EE924B73-814D-48D7-A4C7-6370EE97681F}">
      <dgm:prSet/>
      <dgm:spPr/>
      <dgm:t>
        <a:bodyPr/>
        <a:lstStyle/>
        <a:p>
          <a:endParaRPr lang="ru-RU"/>
        </a:p>
      </dgm:t>
    </dgm:pt>
    <dgm:pt modelId="{91DD6028-6A42-414D-8740-311D73E343C1}" type="sibTrans" cxnId="{EE924B73-814D-48D7-A4C7-6370EE97681F}">
      <dgm:prSet/>
      <dgm:spPr/>
      <dgm:t>
        <a:bodyPr/>
        <a:lstStyle/>
        <a:p>
          <a:endParaRPr lang="ru-RU"/>
        </a:p>
      </dgm:t>
    </dgm:pt>
    <dgm:pt modelId="{41A1E7AA-3660-4249-A0B3-E157C400ECD8}">
      <dgm:prSet phldrT="[Текст]"/>
      <dgm:spPr/>
      <dgm:t>
        <a:bodyPr/>
        <a:lstStyle/>
        <a:p>
          <a:r>
            <a:rPr lang="ru-RU" dirty="0" smtClean="0"/>
            <a:t>Память</a:t>
          </a:r>
          <a:endParaRPr lang="ru-RU" dirty="0"/>
        </a:p>
      </dgm:t>
    </dgm:pt>
    <dgm:pt modelId="{9E2B8988-F9A1-45B3-894B-2885A8906FD7}" type="parTrans" cxnId="{2842D972-7E3F-46DA-9A2A-1FDE26E15340}">
      <dgm:prSet/>
      <dgm:spPr/>
      <dgm:t>
        <a:bodyPr/>
        <a:lstStyle/>
        <a:p>
          <a:endParaRPr lang="ru-RU"/>
        </a:p>
      </dgm:t>
    </dgm:pt>
    <dgm:pt modelId="{BAAD6B4C-F07B-4678-A97B-7B9E4D2D8AA9}" type="sibTrans" cxnId="{2842D972-7E3F-46DA-9A2A-1FDE26E15340}">
      <dgm:prSet/>
      <dgm:spPr/>
      <dgm:t>
        <a:bodyPr/>
        <a:lstStyle/>
        <a:p>
          <a:endParaRPr lang="ru-RU"/>
        </a:p>
      </dgm:t>
    </dgm:pt>
    <dgm:pt modelId="{3570286C-768D-4267-9584-1E5BB05AB54D}">
      <dgm:prSet phldrT="[Текст]"/>
      <dgm:spPr/>
      <dgm:t>
        <a:bodyPr/>
        <a:lstStyle/>
        <a:p>
          <a:r>
            <a:rPr lang="ru-RU" dirty="0" smtClean="0"/>
            <a:t>Восприятие</a:t>
          </a:r>
          <a:endParaRPr lang="ru-RU" dirty="0"/>
        </a:p>
      </dgm:t>
    </dgm:pt>
    <dgm:pt modelId="{A41A8C88-4FC6-49DF-AA93-C7FE951BE36B}" type="parTrans" cxnId="{34DDA2AC-B84B-441E-AE0D-81B0BE01B766}">
      <dgm:prSet/>
      <dgm:spPr/>
      <dgm:t>
        <a:bodyPr/>
        <a:lstStyle/>
        <a:p>
          <a:endParaRPr lang="ru-RU"/>
        </a:p>
      </dgm:t>
    </dgm:pt>
    <dgm:pt modelId="{47F88DBF-D31C-4AED-BB45-2776D23A0889}" type="sibTrans" cxnId="{34DDA2AC-B84B-441E-AE0D-81B0BE01B766}">
      <dgm:prSet/>
      <dgm:spPr/>
      <dgm:t>
        <a:bodyPr/>
        <a:lstStyle/>
        <a:p>
          <a:endParaRPr lang="ru-RU"/>
        </a:p>
      </dgm:t>
    </dgm:pt>
    <dgm:pt modelId="{8B83328B-9FAA-424D-8232-775B230288BF}">
      <dgm:prSet phldrT="[Текст]"/>
      <dgm:spPr/>
      <dgm:t>
        <a:bodyPr/>
        <a:lstStyle/>
        <a:p>
          <a:r>
            <a:rPr lang="ru-RU" dirty="0" smtClean="0"/>
            <a:t>Умение самостоятельно решать задачи</a:t>
          </a:r>
          <a:endParaRPr lang="ru-RU" dirty="0"/>
        </a:p>
      </dgm:t>
    </dgm:pt>
    <dgm:pt modelId="{270C8779-ED0F-4978-B1B2-DFBE086FEF41}" type="parTrans" cxnId="{39D396E4-BAA0-4980-847C-6A6A09A49FDB}">
      <dgm:prSet/>
      <dgm:spPr/>
      <dgm:t>
        <a:bodyPr/>
        <a:lstStyle/>
        <a:p>
          <a:endParaRPr lang="ru-RU"/>
        </a:p>
      </dgm:t>
    </dgm:pt>
    <dgm:pt modelId="{D6CDF1F0-345A-4123-8777-B8D1CF1B83C3}" type="sibTrans" cxnId="{39D396E4-BAA0-4980-847C-6A6A09A49FDB}">
      <dgm:prSet/>
      <dgm:spPr/>
      <dgm:t>
        <a:bodyPr/>
        <a:lstStyle/>
        <a:p>
          <a:endParaRPr lang="ru-RU"/>
        </a:p>
      </dgm:t>
    </dgm:pt>
    <dgm:pt modelId="{0B31CBB0-16A1-493E-852F-47982826ED35}">
      <dgm:prSet/>
      <dgm:spPr/>
      <dgm:t>
        <a:bodyPr/>
        <a:lstStyle/>
        <a:p>
          <a:r>
            <a:rPr lang="ru-RU" dirty="0" smtClean="0"/>
            <a:t>Ориентировка на плоскости и в пространстве</a:t>
          </a:r>
          <a:endParaRPr lang="ru-RU" dirty="0"/>
        </a:p>
      </dgm:t>
    </dgm:pt>
    <dgm:pt modelId="{AC56A01C-D807-43F1-A007-731CD088373C}" type="parTrans" cxnId="{073CBEFC-98B0-453D-AB0F-DADF0863B7AA}">
      <dgm:prSet/>
      <dgm:spPr/>
      <dgm:t>
        <a:bodyPr/>
        <a:lstStyle/>
        <a:p>
          <a:endParaRPr lang="ru-RU"/>
        </a:p>
      </dgm:t>
    </dgm:pt>
    <dgm:pt modelId="{FD621F22-F8AD-4654-AA32-B5714CFAC8B6}" type="sibTrans" cxnId="{073CBEFC-98B0-453D-AB0F-DADF0863B7AA}">
      <dgm:prSet/>
      <dgm:spPr/>
      <dgm:t>
        <a:bodyPr/>
        <a:lstStyle/>
        <a:p>
          <a:endParaRPr lang="ru-RU"/>
        </a:p>
      </dgm:t>
    </dgm:pt>
    <dgm:pt modelId="{4DC9D2C2-D604-4EFF-A2A5-90ADC0815C9D}">
      <dgm:prSet/>
      <dgm:spPr/>
      <dgm:t>
        <a:bodyPr/>
        <a:lstStyle/>
        <a:p>
          <a:r>
            <a:rPr lang="ru-RU" dirty="0" smtClean="0"/>
            <a:t>Зрительно – моторная координация</a:t>
          </a:r>
          <a:endParaRPr lang="ru-RU" dirty="0"/>
        </a:p>
      </dgm:t>
    </dgm:pt>
    <dgm:pt modelId="{A2E254AE-808E-45A6-AAFE-D27857648CF2}" type="parTrans" cxnId="{E3C73544-C49E-4239-B613-F329751BB724}">
      <dgm:prSet/>
      <dgm:spPr/>
      <dgm:t>
        <a:bodyPr/>
        <a:lstStyle/>
        <a:p>
          <a:endParaRPr lang="ru-RU"/>
        </a:p>
      </dgm:t>
    </dgm:pt>
    <dgm:pt modelId="{7AE751D7-5FD1-4EF3-A4CE-B012D5049A4D}" type="sibTrans" cxnId="{E3C73544-C49E-4239-B613-F329751BB724}">
      <dgm:prSet/>
      <dgm:spPr/>
      <dgm:t>
        <a:bodyPr/>
        <a:lstStyle/>
        <a:p>
          <a:endParaRPr lang="ru-RU"/>
        </a:p>
      </dgm:t>
    </dgm:pt>
    <dgm:pt modelId="{3A7B8AD1-180A-46CB-9006-377219935BF8}">
      <dgm:prSet/>
      <dgm:spPr/>
      <dgm:t>
        <a:bodyPr/>
        <a:lstStyle/>
        <a:p>
          <a:r>
            <a:rPr lang="ru-RU" dirty="0" smtClean="0"/>
            <a:t>Умение планировать свою деятельность</a:t>
          </a:r>
          <a:endParaRPr lang="ru-RU" dirty="0"/>
        </a:p>
      </dgm:t>
    </dgm:pt>
    <dgm:pt modelId="{F328CF5D-22F8-4AB9-81A8-AD7D7F3B7162}" type="parTrans" cxnId="{B18EAE67-8A82-4F3F-B6E3-5CB10BC809E9}">
      <dgm:prSet/>
      <dgm:spPr/>
      <dgm:t>
        <a:bodyPr/>
        <a:lstStyle/>
        <a:p>
          <a:endParaRPr lang="ru-RU"/>
        </a:p>
      </dgm:t>
    </dgm:pt>
    <dgm:pt modelId="{4AC3D19B-977B-4055-A07D-732EF3398F84}" type="sibTrans" cxnId="{B18EAE67-8A82-4F3F-B6E3-5CB10BC809E9}">
      <dgm:prSet/>
      <dgm:spPr/>
      <dgm:t>
        <a:bodyPr/>
        <a:lstStyle/>
        <a:p>
          <a:endParaRPr lang="ru-RU"/>
        </a:p>
      </dgm:t>
    </dgm:pt>
    <dgm:pt modelId="{B4EEAA0C-9716-43CF-9547-7BF82B8116BB}">
      <dgm:prSet/>
      <dgm:spPr/>
      <dgm:t>
        <a:bodyPr/>
        <a:lstStyle/>
        <a:p>
          <a:r>
            <a:rPr lang="ru-RU" dirty="0" smtClean="0"/>
            <a:t>Самоконтроль</a:t>
          </a:r>
          <a:endParaRPr lang="ru-RU" dirty="0"/>
        </a:p>
      </dgm:t>
    </dgm:pt>
    <dgm:pt modelId="{962E94A3-2133-40A4-9C96-ED5C058A5F61}" type="parTrans" cxnId="{A2E6A9E4-3D06-4BDE-8961-4B0B4FCDDE25}">
      <dgm:prSet/>
      <dgm:spPr/>
      <dgm:t>
        <a:bodyPr/>
        <a:lstStyle/>
        <a:p>
          <a:endParaRPr lang="ru-RU"/>
        </a:p>
      </dgm:t>
    </dgm:pt>
    <dgm:pt modelId="{19625FB4-F34E-4ED8-9004-44C3111FEA81}" type="sibTrans" cxnId="{A2E6A9E4-3D06-4BDE-8961-4B0B4FCDDE25}">
      <dgm:prSet/>
      <dgm:spPr/>
      <dgm:t>
        <a:bodyPr/>
        <a:lstStyle/>
        <a:p>
          <a:endParaRPr lang="ru-RU"/>
        </a:p>
      </dgm:t>
    </dgm:pt>
    <dgm:pt modelId="{7E9D0B33-2981-477D-87E3-A75577518ED8}">
      <dgm:prSet/>
      <dgm:spPr/>
      <dgm:t>
        <a:bodyPr/>
        <a:lstStyle/>
        <a:p>
          <a:r>
            <a:rPr lang="ru-RU" dirty="0" smtClean="0"/>
            <a:t>Способность объективно оценивать свои результаты</a:t>
          </a:r>
          <a:endParaRPr lang="ru-RU" dirty="0"/>
        </a:p>
      </dgm:t>
    </dgm:pt>
    <dgm:pt modelId="{DF446060-C522-4CBF-886D-DE2F40CFD2A4}" type="parTrans" cxnId="{A04B0723-50F8-4515-BBA2-DF64D1E20560}">
      <dgm:prSet/>
      <dgm:spPr/>
      <dgm:t>
        <a:bodyPr/>
        <a:lstStyle/>
        <a:p>
          <a:endParaRPr lang="ru-RU"/>
        </a:p>
      </dgm:t>
    </dgm:pt>
    <dgm:pt modelId="{26F46B7D-120B-48E1-B8DE-2F1A3DD33E1F}" type="sibTrans" cxnId="{A04B0723-50F8-4515-BBA2-DF64D1E20560}">
      <dgm:prSet/>
      <dgm:spPr/>
      <dgm:t>
        <a:bodyPr/>
        <a:lstStyle/>
        <a:p>
          <a:endParaRPr lang="ru-RU"/>
        </a:p>
      </dgm:t>
    </dgm:pt>
    <dgm:pt modelId="{1AD5BE25-4093-4F3B-9E28-954C2FF044E3}">
      <dgm:prSet/>
      <dgm:spPr/>
      <dgm:t>
        <a:bodyPr/>
        <a:lstStyle/>
        <a:p>
          <a:r>
            <a:rPr lang="ru-RU" dirty="0" smtClean="0"/>
            <a:t>Воображение</a:t>
          </a:r>
          <a:endParaRPr lang="ru-RU" dirty="0"/>
        </a:p>
      </dgm:t>
    </dgm:pt>
    <dgm:pt modelId="{0B37EA22-1E24-4A82-BF47-72C9EDFCC7A2}" type="parTrans" cxnId="{FA349832-91E8-420A-BA8C-1515AD010D15}">
      <dgm:prSet/>
      <dgm:spPr/>
    </dgm:pt>
    <dgm:pt modelId="{6F5796E7-1844-4AD3-B033-DD921AC9A30F}" type="sibTrans" cxnId="{FA349832-91E8-420A-BA8C-1515AD010D15}">
      <dgm:prSet/>
      <dgm:spPr/>
    </dgm:pt>
    <dgm:pt modelId="{E3EE63B4-5D0D-4887-BBFD-5B1A4C7B8BC8}" type="pres">
      <dgm:prSet presAssocID="{AD2373C5-8654-4AB1-868D-954312F22CB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36EC49-6B69-4494-AA20-4F8459A162D8}" type="pres">
      <dgm:prSet presAssocID="{E1C606A7-EFE2-4D5E-A7F8-6B7EC8E8AD18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B0C06-BBCC-435D-8009-2FC2DBCAAF7C}" type="pres">
      <dgm:prSet presAssocID="{F56B3BA3-5EC6-414B-A9F9-158B15CF860A}" presName="sibTrans" presStyleCnt="0"/>
      <dgm:spPr/>
    </dgm:pt>
    <dgm:pt modelId="{0C50C5EC-DEB6-40F5-ABA2-2EC7F1A84D6C}" type="pres">
      <dgm:prSet presAssocID="{378575E0-E3CB-40DC-9298-9BC41AA61A2E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5C638E-D4C6-48DF-9C28-279AA66AF8A2}" type="pres">
      <dgm:prSet presAssocID="{91DD6028-6A42-414D-8740-311D73E343C1}" presName="sibTrans" presStyleCnt="0"/>
      <dgm:spPr/>
    </dgm:pt>
    <dgm:pt modelId="{85342778-4C19-45B6-BB0D-36E0A6379C81}" type="pres">
      <dgm:prSet presAssocID="{41A1E7AA-3660-4249-A0B3-E157C400ECD8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37B89-3C2D-4209-8D09-2A3929F1FB7B}" type="pres">
      <dgm:prSet presAssocID="{BAAD6B4C-F07B-4678-A97B-7B9E4D2D8AA9}" presName="sibTrans" presStyleCnt="0"/>
      <dgm:spPr/>
    </dgm:pt>
    <dgm:pt modelId="{F11387B0-2DA9-4DD6-99E7-4BFA8D90A036}" type="pres">
      <dgm:prSet presAssocID="{0B31CBB0-16A1-493E-852F-47982826ED35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6F6EF-D22E-464F-9D7D-F716FD08F66C}" type="pres">
      <dgm:prSet presAssocID="{FD621F22-F8AD-4654-AA32-B5714CFAC8B6}" presName="sibTrans" presStyleCnt="0"/>
      <dgm:spPr/>
    </dgm:pt>
    <dgm:pt modelId="{1E943378-0CDB-4609-9A48-0AE9C26B1120}" type="pres">
      <dgm:prSet presAssocID="{3A7B8AD1-180A-46CB-9006-377219935BF8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E90DF-723E-4CAA-A24E-0049FB7B0D9A}" type="pres">
      <dgm:prSet presAssocID="{4AC3D19B-977B-4055-A07D-732EF3398F84}" presName="sibTrans" presStyleCnt="0"/>
      <dgm:spPr/>
    </dgm:pt>
    <dgm:pt modelId="{F701603F-7FDA-4A24-ADAB-C240E92B810E}" type="pres">
      <dgm:prSet presAssocID="{4DC9D2C2-D604-4EFF-A2A5-90ADC0815C9D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66255-8278-477A-A2DC-4AE7770D050B}" type="pres">
      <dgm:prSet presAssocID="{7AE751D7-5FD1-4EF3-A4CE-B012D5049A4D}" presName="sibTrans" presStyleCnt="0"/>
      <dgm:spPr/>
    </dgm:pt>
    <dgm:pt modelId="{BA9BB984-D614-4AE0-8FCA-DB75FEBC2914}" type="pres">
      <dgm:prSet presAssocID="{3570286C-768D-4267-9584-1E5BB05AB54D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55746-4D34-4788-AEF3-4AC168BF47DC}" type="pres">
      <dgm:prSet presAssocID="{47F88DBF-D31C-4AED-BB45-2776D23A0889}" presName="sibTrans" presStyleCnt="0"/>
      <dgm:spPr/>
    </dgm:pt>
    <dgm:pt modelId="{45763413-F3AF-45BC-880B-08ED522D79CA}" type="pres">
      <dgm:prSet presAssocID="{B4EEAA0C-9716-43CF-9547-7BF82B8116BB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CC254-C18A-48F7-8A35-FAF04484962F}" type="pres">
      <dgm:prSet presAssocID="{19625FB4-F34E-4ED8-9004-44C3111FEA81}" presName="sibTrans" presStyleCnt="0"/>
      <dgm:spPr/>
    </dgm:pt>
    <dgm:pt modelId="{517EFA08-E5A9-4CAD-B37A-006AEF3B9997}" type="pres">
      <dgm:prSet presAssocID="{7E9D0B33-2981-477D-87E3-A75577518ED8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2DD48-6B28-43E3-9936-B1C0916266AD}" type="pres">
      <dgm:prSet presAssocID="{26F46B7D-120B-48E1-B8DE-2F1A3DD33E1F}" presName="sibTrans" presStyleCnt="0"/>
      <dgm:spPr/>
    </dgm:pt>
    <dgm:pt modelId="{9BB03B0E-31A8-48F8-9FCB-FF76288CBD58}" type="pres">
      <dgm:prSet presAssocID="{1AD5BE25-4093-4F3B-9E28-954C2FF044E3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DFFF5A-5B0D-4A77-BE7E-03CEB55FB1B4}" type="pres">
      <dgm:prSet presAssocID="{6F5796E7-1844-4AD3-B033-DD921AC9A30F}" presName="sibTrans" presStyleCnt="0"/>
      <dgm:spPr/>
    </dgm:pt>
    <dgm:pt modelId="{0C9036E6-79E8-46A8-A2CC-495C16479D46}" type="pres">
      <dgm:prSet presAssocID="{8B83328B-9FAA-424D-8232-775B230288BF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DDA2AC-B84B-441E-AE0D-81B0BE01B766}" srcId="{AD2373C5-8654-4AB1-868D-954312F22CBB}" destId="{3570286C-768D-4267-9584-1E5BB05AB54D}" srcOrd="6" destOrd="0" parTransId="{A41A8C88-4FC6-49DF-AA93-C7FE951BE36B}" sibTransId="{47F88DBF-D31C-4AED-BB45-2776D23A0889}"/>
    <dgm:cxn modelId="{39D396E4-BAA0-4980-847C-6A6A09A49FDB}" srcId="{AD2373C5-8654-4AB1-868D-954312F22CBB}" destId="{8B83328B-9FAA-424D-8232-775B230288BF}" srcOrd="10" destOrd="0" parTransId="{270C8779-ED0F-4978-B1B2-DFBE086FEF41}" sibTransId="{D6CDF1F0-345A-4123-8777-B8D1CF1B83C3}"/>
    <dgm:cxn modelId="{75622F78-C313-45AD-8EF4-7ED75BE0A982}" type="presOf" srcId="{3570286C-768D-4267-9584-1E5BB05AB54D}" destId="{BA9BB984-D614-4AE0-8FCA-DB75FEBC2914}" srcOrd="0" destOrd="0" presId="urn:microsoft.com/office/officeart/2005/8/layout/default"/>
    <dgm:cxn modelId="{E84310FF-6071-4E40-B115-F3ADA64DD905}" type="presOf" srcId="{1AD5BE25-4093-4F3B-9E28-954C2FF044E3}" destId="{9BB03B0E-31A8-48F8-9FCB-FF76288CBD58}" srcOrd="0" destOrd="0" presId="urn:microsoft.com/office/officeart/2005/8/layout/default"/>
    <dgm:cxn modelId="{EE924B73-814D-48D7-A4C7-6370EE97681F}" srcId="{AD2373C5-8654-4AB1-868D-954312F22CBB}" destId="{378575E0-E3CB-40DC-9298-9BC41AA61A2E}" srcOrd="1" destOrd="0" parTransId="{FFE17FA2-383F-407E-93D1-14D3DF2A92C4}" sibTransId="{91DD6028-6A42-414D-8740-311D73E343C1}"/>
    <dgm:cxn modelId="{38335B44-0E9E-4BC5-B043-125CD08E0913}" type="presOf" srcId="{378575E0-E3CB-40DC-9298-9BC41AA61A2E}" destId="{0C50C5EC-DEB6-40F5-ABA2-2EC7F1A84D6C}" srcOrd="0" destOrd="0" presId="urn:microsoft.com/office/officeart/2005/8/layout/default"/>
    <dgm:cxn modelId="{2842D972-7E3F-46DA-9A2A-1FDE26E15340}" srcId="{AD2373C5-8654-4AB1-868D-954312F22CBB}" destId="{41A1E7AA-3660-4249-A0B3-E157C400ECD8}" srcOrd="2" destOrd="0" parTransId="{9E2B8988-F9A1-45B3-894B-2885A8906FD7}" sibTransId="{BAAD6B4C-F07B-4678-A97B-7B9E4D2D8AA9}"/>
    <dgm:cxn modelId="{176020DE-7881-4C9A-96C0-C149DADCF8D0}" type="presOf" srcId="{B4EEAA0C-9716-43CF-9547-7BF82B8116BB}" destId="{45763413-F3AF-45BC-880B-08ED522D79CA}" srcOrd="0" destOrd="0" presId="urn:microsoft.com/office/officeart/2005/8/layout/default"/>
    <dgm:cxn modelId="{7E782FCF-9B40-46A2-8A7B-27765EBE42A4}" srcId="{AD2373C5-8654-4AB1-868D-954312F22CBB}" destId="{E1C606A7-EFE2-4D5E-A7F8-6B7EC8E8AD18}" srcOrd="0" destOrd="0" parTransId="{BA2D31EF-D282-48E2-AFA6-32407F6B7516}" sibTransId="{F56B3BA3-5EC6-414B-A9F9-158B15CF860A}"/>
    <dgm:cxn modelId="{B18EAE67-8A82-4F3F-B6E3-5CB10BC809E9}" srcId="{AD2373C5-8654-4AB1-868D-954312F22CBB}" destId="{3A7B8AD1-180A-46CB-9006-377219935BF8}" srcOrd="4" destOrd="0" parTransId="{F328CF5D-22F8-4AB9-81A8-AD7D7F3B7162}" sibTransId="{4AC3D19B-977B-4055-A07D-732EF3398F84}"/>
    <dgm:cxn modelId="{B8F64F5F-9A77-4741-B8B6-57AD86D9A240}" type="presOf" srcId="{0B31CBB0-16A1-493E-852F-47982826ED35}" destId="{F11387B0-2DA9-4DD6-99E7-4BFA8D90A036}" srcOrd="0" destOrd="0" presId="urn:microsoft.com/office/officeart/2005/8/layout/default"/>
    <dgm:cxn modelId="{D8A2DFE8-6EA3-4167-AC45-0398889AC628}" type="presOf" srcId="{3A7B8AD1-180A-46CB-9006-377219935BF8}" destId="{1E943378-0CDB-4609-9A48-0AE9C26B1120}" srcOrd="0" destOrd="0" presId="urn:microsoft.com/office/officeart/2005/8/layout/default"/>
    <dgm:cxn modelId="{D25B4573-B11B-4CB9-856C-DC09E4C9615F}" type="presOf" srcId="{E1C606A7-EFE2-4D5E-A7F8-6B7EC8E8AD18}" destId="{6736EC49-6B69-4494-AA20-4F8459A162D8}" srcOrd="0" destOrd="0" presId="urn:microsoft.com/office/officeart/2005/8/layout/default"/>
    <dgm:cxn modelId="{E3C73544-C49E-4239-B613-F329751BB724}" srcId="{AD2373C5-8654-4AB1-868D-954312F22CBB}" destId="{4DC9D2C2-D604-4EFF-A2A5-90ADC0815C9D}" srcOrd="5" destOrd="0" parTransId="{A2E254AE-808E-45A6-AAFE-D27857648CF2}" sibTransId="{7AE751D7-5FD1-4EF3-A4CE-B012D5049A4D}"/>
    <dgm:cxn modelId="{B1530CA9-DF3A-48AC-990D-0F7E3DF60BF9}" type="presOf" srcId="{4DC9D2C2-D604-4EFF-A2A5-90ADC0815C9D}" destId="{F701603F-7FDA-4A24-ADAB-C240E92B810E}" srcOrd="0" destOrd="0" presId="urn:microsoft.com/office/officeart/2005/8/layout/default"/>
    <dgm:cxn modelId="{073CBEFC-98B0-453D-AB0F-DADF0863B7AA}" srcId="{AD2373C5-8654-4AB1-868D-954312F22CBB}" destId="{0B31CBB0-16A1-493E-852F-47982826ED35}" srcOrd="3" destOrd="0" parTransId="{AC56A01C-D807-43F1-A007-731CD088373C}" sibTransId="{FD621F22-F8AD-4654-AA32-B5714CFAC8B6}"/>
    <dgm:cxn modelId="{0AC6421B-9060-4E18-8F3F-876EF344A650}" type="presOf" srcId="{7E9D0B33-2981-477D-87E3-A75577518ED8}" destId="{517EFA08-E5A9-4CAD-B37A-006AEF3B9997}" srcOrd="0" destOrd="0" presId="urn:microsoft.com/office/officeart/2005/8/layout/default"/>
    <dgm:cxn modelId="{174DDB8D-32CC-4CCB-BE8A-3A285B2CF372}" type="presOf" srcId="{8B83328B-9FAA-424D-8232-775B230288BF}" destId="{0C9036E6-79E8-46A8-A2CC-495C16479D46}" srcOrd="0" destOrd="0" presId="urn:microsoft.com/office/officeart/2005/8/layout/default"/>
    <dgm:cxn modelId="{FA349832-91E8-420A-BA8C-1515AD010D15}" srcId="{AD2373C5-8654-4AB1-868D-954312F22CBB}" destId="{1AD5BE25-4093-4F3B-9E28-954C2FF044E3}" srcOrd="9" destOrd="0" parTransId="{0B37EA22-1E24-4A82-BF47-72C9EDFCC7A2}" sibTransId="{6F5796E7-1844-4AD3-B033-DD921AC9A30F}"/>
    <dgm:cxn modelId="{8F9F29AA-F941-4C7D-85C0-4F5B773AEF70}" type="presOf" srcId="{AD2373C5-8654-4AB1-868D-954312F22CBB}" destId="{E3EE63B4-5D0D-4887-BBFD-5B1A4C7B8BC8}" srcOrd="0" destOrd="0" presId="urn:microsoft.com/office/officeart/2005/8/layout/default"/>
    <dgm:cxn modelId="{A04B0723-50F8-4515-BBA2-DF64D1E20560}" srcId="{AD2373C5-8654-4AB1-868D-954312F22CBB}" destId="{7E9D0B33-2981-477D-87E3-A75577518ED8}" srcOrd="8" destOrd="0" parTransId="{DF446060-C522-4CBF-886D-DE2F40CFD2A4}" sibTransId="{26F46B7D-120B-48E1-B8DE-2F1A3DD33E1F}"/>
    <dgm:cxn modelId="{A2E6A9E4-3D06-4BDE-8961-4B0B4FCDDE25}" srcId="{AD2373C5-8654-4AB1-868D-954312F22CBB}" destId="{B4EEAA0C-9716-43CF-9547-7BF82B8116BB}" srcOrd="7" destOrd="0" parTransId="{962E94A3-2133-40A4-9C96-ED5C058A5F61}" sibTransId="{19625FB4-F34E-4ED8-9004-44C3111FEA81}"/>
    <dgm:cxn modelId="{55D2B112-513B-4E98-936B-493614A26AB0}" type="presOf" srcId="{41A1E7AA-3660-4249-A0B3-E157C400ECD8}" destId="{85342778-4C19-45B6-BB0D-36E0A6379C81}" srcOrd="0" destOrd="0" presId="urn:microsoft.com/office/officeart/2005/8/layout/default"/>
    <dgm:cxn modelId="{AAF04F10-D827-4348-888C-4826E5F9E257}" type="presParOf" srcId="{E3EE63B4-5D0D-4887-BBFD-5B1A4C7B8BC8}" destId="{6736EC49-6B69-4494-AA20-4F8459A162D8}" srcOrd="0" destOrd="0" presId="urn:microsoft.com/office/officeart/2005/8/layout/default"/>
    <dgm:cxn modelId="{62AC671F-D21D-4E46-B6F0-4193E9C93C26}" type="presParOf" srcId="{E3EE63B4-5D0D-4887-BBFD-5B1A4C7B8BC8}" destId="{EFAB0C06-BBCC-435D-8009-2FC2DBCAAF7C}" srcOrd="1" destOrd="0" presId="urn:microsoft.com/office/officeart/2005/8/layout/default"/>
    <dgm:cxn modelId="{21284258-1F86-4E29-ACFE-316B24B1EEA1}" type="presParOf" srcId="{E3EE63B4-5D0D-4887-BBFD-5B1A4C7B8BC8}" destId="{0C50C5EC-DEB6-40F5-ABA2-2EC7F1A84D6C}" srcOrd="2" destOrd="0" presId="urn:microsoft.com/office/officeart/2005/8/layout/default"/>
    <dgm:cxn modelId="{5E0C9A12-71AA-4505-B4C6-778FF8E995AB}" type="presParOf" srcId="{E3EE63B4-5D0D-4887-BBFD-5B1A4C7B8BC8}" destId="{D95C638E-D4C6-48DF-9C28-279AA66AF8A2}" srcOrd="3" destOrd="0" presId="urn:microsoft.com/office/officeart/2005/8/layout/default"/>
    <dgm:cxn modelId="{43CE2E77-093D-4171-8F81-0AA33F5C680A}" type="presParOf" srcId="{E3EE63B4-5D0D-4887-BBFD-5B1A4C7B8BC8}" destId="{85342778-4C19-45B6-BB0D-36E0A6379C81}" srcOrd="4" destOrd="0" presId="urn:microsoft.com/office/officeart/2005/8/layout/default"/>
    <dgm:cxn modelId="{95A0738E-D265-4C1C-B8C0-2174AA4BE3CE}" type="presParOf" srcId="{E3EE63B4-5D0D-4887-BBFD-5B1A4C7B8BC8}" destId="{6AA37B89-3C2D-4209-8D09-2A3929F1FB7B}" srcOrd="5" destOrd="0" presId="urn:microsoft.com/office/officeart/2005/8/layout/default"/>
    <dgm:cxn modelId="{A7F300F3-383B-44EE-B17B-7F0ED9AB5E45}" type="presParOf" srcId="{E3EE63B4-5D0D-4887-BBFD-5B1A4C7B8BC8}" destId="{F11387B0-2DA9-4DD6-99E7-4BFA8D90A036}" srcOrd="6" destOrd="0" presId="urn:microsoft.com/office/officeart/2005/8/layout/default"/>
    <dgm:cxn modelId="{BBCE10CD-0990-4113-8E12-873AE6439A53}" type="presParOf" srcId="{E3EE63B4-5D0D-4887-BBFD-5B1A4C7B8BC8}" destId="{B786F6EF-D22E-464F-9D7D-F716FD08F66C}" srcOrd="7" destOrd="0" presId="urn:microsoft.com/office/officeart/2005/8/layout/default"/>
    <dgm:cxn modelId="{97C56265-5E60-40C9-9E3B-5A78E1122657}" type="presParOf" srcId="{E3EE63B4-5D0D-4887-BBFD-5B1A4C7B8BC8}" destId="{1E943378-0CDB-4609-9A48-0AE9C26B1120}" srcOrd="8" destOrd="0" presId="urn:microsoft.com/office/officeart/2005/8/layout/default"/>
    <dgm:cxn modelId="{0C38BEE7-B950-4B87-AFEB-9F637FF2DC1C}" type="presParOf" srcId="{E3EE63B4-5D0D-4887-BBFD-5B1A4C7B8BC8}" destId="{4D6E90DF-723E-4CAA-A24E-0049FB7B0D9A}" srcOrd="9" destOrd="0" presId="urn:microsoft.com/office/officeart/2005/8/layout/default"/>
    <dgm:cxn modelId="{84801777-9AC6-4324-BACD-8AB14185412E}" type="presParOf" srcId="{E3EE63B4-5D0D-4887-BBFD-5B1A4C7B8BC8}" destId="{F701603F-7FDA-4A24-ADAB-C240E92B810E}" srcOrd="10" destOrd="0" presId="urn:microsoft.com/office/officeart/2005/8/layout/default"/>
    <dgm:cxn modelId="{29A5EE95-335C-4736-B291-4658D5B93F2E}" type="presParOf" srcId="{E3EE63B4-5D0D-4887-BBFD-5B1A4C7B8BC8}" destId="{85E66255-8278-477A-A2DC-4AE7770D050B}" srcOrd="11" destOrd="0" presId="urn:microsoft.com/office/officeart/2005/8/layout/default"/>
    <dgm:cxn modelId="{F7635AA5-A245-4204-8D16-F57EF7E8FACC}" type="presParOf" srcId="{E3EE63B4-5D0D-4887-BBFD-5B1A4C7B8BC8}" destId="{BA9BB984-D614-4AE0-8FCA-DB75FEBC2914}" srcOrd="12" destOrd="0" presId="urn:microsoft.com/office/officeart/2005/8/layout/default"/>
    <dgm:cxn modelId="{2864E6B6-A853-4BCB-9EFF-D17F320A67B4}" type="presParOf" srcId="{E3EE63B4-5D0D-4887-BBFD-5B1A4C7B8BC8}" destId="{A0F55746-4D34-4788-AEF3-4AC168BF47DC}" srcOrd="13" destOrd="0" presId="urn:microsoft.com/office/officeart/2005/8/layout/default"/>
    <dgm:cxn modelId="{A314D0FD-CB60-44B3-8D64-FADCB29893BC}" type="presParOf" srcId="{E3EE63B4-5D0D-4887-BBFD-5B1A4C7B8BC8}" destId="{45763413-F3AF-45BC-880B-08ED522D79CA}" srcOrd="14" destOrd="0" presId="urn:microsoft.com/office/officeart/2005/8/layout/default"/>
    <dgm:cxn modelId="{4FB7A9E3-187F-46BA-8740-39B5943CE0CA}" type="presParOf" srcId="{E3EE63B4-5D0D-4887-BBFD-5B1A4C7B8BC8}" destId="{DF2CC254-C18A-48F7-8A35-FAF04484962F}" srcOrd="15" destOrd="0" presId="urn:microsoft.com/office/officeart/2005/8/layout/default"/>
    <dgm:cxn modelId="{97E2FC68-78C0-434A-BE43-A8BC85C61CCB}" type="presParOf" srcId="{E3EE63B4-5D0D-4887-BBFD-5B1A4C7B8BC8}" destId="{517EFA08-E5A9-4CAD-B37A-006AEF3B9997}" srcOrd="16" destOrd="0" presId="urn:microsoft.com/office/officeart/2005/8/layout/default"/>
    <dgm:cxn modelId="{8920EE1A-E1FB-4888-8D10-5EABA949B879}" type="presParOf" srcId="{E3EE63B4-5D0D-4887-BBFD-5B1A4C7B8BC8}" destId="{3E52DD48-6B28-43E3-9936-B1C0916266AD}" srcOrd="17" destOrd="0" presId="urn:microsoft.com/office/officeart/2005/8/layout/default"/>
    <dgm:cxn modelId="{9C41CE18-0520-4779-8B17-2F437FA3E819}" type="presParOf" srcId="{E3EE63B4-5D0D-4887-BBFD-5B1A4C7B8BC8}" destId="{9BB03B0E-31A8-48F8-9FCB-FF76288CBD58}" srcOrd="18" destOrd="0" presId="urn:microsoft.com/office/officeart/2005/8/layout/default"/>
    <dgm:cxn modelId="{CD614DDB-2E92-4C1B-9FC8-384D405D42BC}" type="presParOf" srcId="{E3EE63B4-5D0D-4887-BBFD-5B1A4C7B8BC8}" destId="{03DFFF5A-5B0D-4A77-BE7E-03CEB55FB1B4}" srcOrd="19" destOrd="0" presId="urn:microsoft.com/office/officeart/2005/8/layout/default"/>
    <dgm:cxn modelId="{302569F5-5B64-42C1-84E5-6FAA522438AF}" type="presParOf" srcId="{E3EE63B4-5D0D-4887-BBFD-5B1A4C7B8BC8}" destId="{0C9036E6-79E8-46A8-A2CC-495C16479D46}" srcOrd="20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36EC49-6B69-4494-AA20-4F8459A162D8}">
      <dsp:nvSpPr>
        <dsp:cNvPr id="0" name=""/>
        <dsp:cNvSpPr/>
      </dsp:nvSpPr>
      <dsp:spPr>
        <a:xfrm>
          <a:off x="2531" y="454223"/>
          <a:ext cx="2008348" cy="12050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Мышление</a:t>
          </a:r>
          <a:endParaRPr lang="ru-RU" sz="1800" kern="1200" dirty="0"/>
        </a:p>
      </dsp:txBody>
      <dsp:txXfrm>
        <a:off x="2531" y="454223"/>
        <a:ext cx="2008348" cy="1205008"/>
      </dsp:txXfrm>
    </dsp:sp>
    <dsp:sp modelId="{0C50C5EC-DEB6-40F5-ABA2-2EC7F1A84D6C}">
      <dsp:nvSpPr>
        <dsp:cNvPr id="0" name=""/>
        <dsp:cNvSpPr/>
      </dsp:nvSpPr>
      <dsp:spPr>
        <a:xfrm>
          <a:off x="2211714" y="454223"/>
          <a:ext cx="2008348" cy="12050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Внимание</a:t>
          </a:r>
          <a:endParaRPr lang="ru-RU" sz="1800" kern="1200" dirty="0"/>
        </a:p>
      </dsp:txBody>
      <dsp:txXfrm>
        <a:off x="2211714" y="454223"/>
        <a:ext cx="2008348" cy="1205008"/>
      </dsp:txXfrm>
    </dsp:sp>
    <dsp:sp modelId="{85342778-4C19-45B6-BB0D-36E0A6379C81}">
      <dsp:nvSpPr>
        <dsp:cNvPr id="0" name=""/>
        <dsp:cNvSpPr/>
      </dsp:nvSpPr>
      <dsp:spPr>
        <a:xfrm>
          <a:off x="4420897" y="454223"/>
          <a:ext cx="2008348" cy="12050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Память</a:t>
          </a:r>
          <a:endParaRPr lang="ru-RU" sz="1800" kern="1200" dirty="0"/>
        </a:p>
      </dsp:txBody>
      <dsp:txXfrm>
        <a:off x="4420897" y="454223"/>
        <a:ext cx="2008348" cy="1205008"/>
      </dsp:txXfrm>
    </dsp:sp>
    <dsp:sp modelId="{F11387B0-2DA9-4DD6-99E7-4BFA8D90A036}">
      <dsp:nvSpPr>
        <dsp:cNvPr id="0" name=""/>
        <dsp:cNvSpPr/>
      </dsp:nvSpPr>
      <dsp:spPr>
        <a:xfrm>
          <a:off x="6630080" y="454223"/>
          <a:ext cx="2008348" cy="120500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Ориентировка на плоскости и в пространстве</a:t>
          </a:r>
          <a:endParaRPr lang="ru-RU" sz="1800" kern="1200" dirty="0"/>
        </a:p>
      </dsp:txBody>
      <dsp:txXfrm>
        <a:off x="6630080" y="454223"/>
        <a:ext cx="2008348" cy="1205008"/>
      </dsp:txXfrm>
    </dsp:sp>
    <dsp:sp modelId="{1E943378-0CDB-4609-9A48-0AE9C26B1120}">
      <dsp:nvSpPr>
        <dsp:cNvPr id="0" name=""/>
        <dsp:cNvSpPr/>
      </dsp:nvSpPr>
      <dsp:spPr>
        <a:xfrm>
          <a:off x="2531" y="1860067"/>
          <a:ext cx="2008348" cy="120500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Умение планировать свою деятельность</a:t>
          </a:r>
          <a:endParaRPr lang="ru-RU" sz="1800" kern="1200" dirty="0"/>
        </a:p>
      </dsp:txBody>
      <dsp:txXfrm>
        <a:off x="2531" y="1860067"/>
        <a:ext cx="2008348" cy="1205008"/>
      </dsp:txXfrm>
    </dsp:sp>
    <dsp:sp modelId="{F701603F-7FDA-4A24-ADAB-C240E92B810E}">
      <dsp:nvSpPr>
        <dsp:cNvPr id="0" name=""/>
        <dsp:cNvSpPr/>
      </dsp:nvSpPr>
      <dsp:spPr>
        <a:xfrm>
          <a:off x="2211714" y="1860067"/>
          <a:ext cx="2008348" cy="12050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Зрительно – моторная координация</a:t>
          </a:r>
          <a:endParaRPr lang="ru-RU" sz="1800" kern="1200" dirty="0"/>
        </a:p>
      </dsp:txBody>
      <dsp:txXfrm>
        <a:off x="2211714" y="1860067"/>
        <a:ext cx="2008348" cy="1205008"/>
      </dsp:txXfrm>
    </dsp:sp>
    <dsp:sp modelId="{BA9BB984-D614-4AE0-8FCA-DB75FEBC2914}">
      <dsp:nvSpPr>
        <dsp:cNvPr id="0" name=""/>
        <dsp:cNvSpPr/>
      </dsp:nvSpPr>
      <dsp:spPr>
        <a:xfrm>
          <a:off x="4420897" y="1860067"/>
          <a:ext cx="2008348" cy="12050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Восприятие</a:t>
          </a:r>
          <a:endParaRPr lang="ru-RU" sz="1800" kern="1200" dirty="0"/>
        </a:p>
      </dsp:txBody>
      <dsp:txXfrm>
        <a:off x="4420897" y="1860067"/>
        <a:ext cx="2008348" cy="1205008"/>
      </dsp:txXfrm>
    </dsp:sp>
    <dsp:sp modelId="{45763413-F3AF-45BC-880B-08ED522D79CA}">
      <dsp:nvSpPr>
        <dsp:cNvPr id="0" name=""/>
        <dsp:cNvSpPr/>
      </dsp:nvSpPr>
      <dsp:spPr>
        <a:xfrm>
          <a:off x="6630080" y="1860067"/>
          <a:ext cx="2008348" cy="12050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Самоконтроль</a:t>
          </a:r>
          <a:endParaRPr lang="ru-RU" sz="1800" kern="1200" dirty="0"/>
        </a:p>
      </dsp:txBody>
      <dsp:txXfrm>
        <a:off x="6630080" y="1860067"/>
        <a:ext cx="2008348" cy="1205008"/>
      </dsp:txXfrm>
    </dsp:sp>
    <dsp:sp modelId="{517EFA08-E5A9-4CAD-B37A-006AEF3B9997}">
      <dsp:nvSpPr>
        <dsp:cNvPr id="0" name=""/>
        <dsp:cNvSpPr/>
      </dsp:nvSpPr>
      <dsp:spPr>
        <a:xfrm>
          <a:off x="1107123" y="3265911"/>
          <a:ext cx="2008348" cy="120500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Способность объективно оценивать свои результаты</a:t>
          </a:r>
          <a:endParaRPr lang="ru-RU" sz="1800" kern="1200" dirty="0"/>
        </a:p>
      </dsp:txBody>
      <dsp:txXfrm>
        <a:off x="1107123" y="3265911"/>
        <a:ext cx="2008348" cy="1205008"/>
      </dsp:txXfrm>
    </dsp:sp>
    <dsp:sp modelId="{9BB03B0E-31A8-48F8-9FCB-FF76288CBD58}">
      <dsp:nvSpPr>
        <dsp:cNvPr id="0" name=""/>
        <dsp:cNvSpPr/>
      </dsp:nvSpPr>
      <dsp:spPr>
        <a:xfrm>
          <a:off x="3316305" y="3265911"/>
          <a:ext cx="2008348" cy="120500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Воображение</a:t>
          </a:r>
          <a:endParaRPr lang="ru-RU" sz="1800" kern="1200" dirty="0"/>
        </a:p>
      </dsp:txBody>
      <dsp:txXfrm>
        <a:off x="3316305" y="3265911"/>
        <a:ext cx="2008348" cy="1205008"/>
      </dsp:txXfrm>
    </dsp:sp>
    <dsp:sp modelId="{0C9036E6-79E8-46A8-A2CC-495C16479D46}">
      <dsp:nvSpPr>
        <dsp:cNvPr id="0" name=""/>
        <dsp:cNvSpPr/>
      </dsp:nvSpPr>
      <dsp:spPr>
        <a:xfrm>
          <a:off x="5525488" y="3265911"/>
          <a:ext cx="2008348" cy="12050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Умение самостоятельно решать задачи</a:t>
          </a:r>
          <a:endParaRPr lang="ru-RU" sz="1800" kern="1200" dirty="0"/>
        </a:p>
      </dsp:txBody>
      <dsp:txXfrm>
        <a:off x="5525488" y="3265911"/>
        <a:ext cx="2008348" cy="1205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60FD7-8807-4E94-A309-358B0880212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7818A-AD16-40F6-AE76-621373449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7818A-AD16-40F6-AE76-62137344995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7818A-AD16-40F6-AE76-62137344995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74F88-2037-4E76-8529-2C8E02D94F9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3641-287C-4AFB-BF03-F53C783CA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85FF7-B745-43E9-A253-DF96947D8C00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72051-9496-4103-B32E-EA55D7B9E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6E9AF-038D-420F-9B1D-6C610F0BE912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8F7C5-931F-415E-987B-C3C95F290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8AA5A-41F0-4B66-9470-72262B985F3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2E120-8ACC-45CB-9DC2-E83E0EBBB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D8CE-99BC-4976-BC74-54ABCCCD423D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FECB7-A2A4-4AF7-87D0-253049B9B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9EFF-740F-44D4-8C3A-34A003D065B9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E8BC8-521B-49BB-967C-464CA6EE1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97BDB-533F-4850-A457-EC7F6BD66D7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3E414-F69D-4722-B11C-361395F8E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A1BE8-A675-4351-8AB6-420D7D1A57D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1133D-47E4-4E92-B71D-2BC8DFFDE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E48A2-5524-4057-97D3-9959CE252277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46B21-EED3-4D06-80A6-5E68A98F9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497B3-1B83-45EE-A2F3-D6AF200BE17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7E1AA-32BA-4880-A24E-DD64111FC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28C20-F3BD-4FFC-8BFD-C23533149F2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7C15-57B6-48A2-974B-7054DB670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6E6CF2-FD15-412D-928D-93D02ED93B0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8CDF73-72C6-4068-8426-EFD2E267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14500" y="2276475"/>
            <a:ext cx="7200900" cy="136842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2800" smtClean="0">
                <a:latin typeface="Arial" charset="0"/>
                <a:cs typeface="Times New Roman" pitchFamily="18" charset="0"/>
              </a:rPr>
              <a:t/>
            </a:r>
            <a:br>
              <a:rPr lang="ru-RU" sz="28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ru-RU" sz="3600" smtClean="0">
                <a:latin typeface="Arial" charset="0"/>
                <a:cs typeface="Times New Roman" pitchFamily="18" charset="0"/>
              </a:rPr>
              <a:t/>
            </a:r>
            <a:br>
              <a:rPr lang="ru-RU" sz="3600" smtClean="0">
                <a:latin typeface="Arial" charset="0"/>
                <a:cs typeface="Times New Roman" pitchFamily="18" charset="0"/>
              </a:rPr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260350"/>
            <a:ext cx="6400800" cy="6048375"/>
          </a:xfrm>
        </p:spPr>
        <p:txBody>
          <a:bodyPr/>
          <a:lstStyle/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ИКТ </a:t>
            </a: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развитии ребенка,</a:t>
            </a: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творческой личности</a:t>
            </a:r>
          </a:p>
          <a:p>
            <a:pPr eaLnBrk="1" hangingPunct="1">
              <a:defRPr/>
            </a:pP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800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defRPr/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подготовила: Лычагина О.Н</a:t>
            </a:r>
            <a:endParaRPr lang="ru-RU" sz="1800" b="1" i="1" u="sng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775" cy="500066"/>
          </a:xfrm>
          <a:noFill/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 и ошибки.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148471"/>
            <a:ext cx="8461375" cy="5262979"/>
          </a:xfrm>
        </p:spPr>
        <p:txBody>
          <a:bodyPr wrap="square" anchor="ctr">
            <a:spAutoFit/>
          </a:bodyPr>
          <a:lstStyle/>
          <a:p>
            <a:pPr algn="just"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каждый педагог обладает квалификацией для работы с компьютером.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Недостаточная оснащенность дошкольных учреждений.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Недостаток помещений.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Высокая цена на </a:t>
            </a:r>
            <a:r>
              <a:rPr lang="ru-RU" sz="2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мультимедийное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оборудование.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Несоблюдение санитарно-эпидемиологических правил. 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Кроме того, занимаясь подготовкой </a:t>
            </a:r>
            <a:r>
              <a:rPr lang="ru-RU" sz="21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мультимедийных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презентаций, нужно  использовать рекомендации психологов о влиянии цвета на познавательную активность детей, о сочетании цветов и их количестве.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конце занятия  проводить  гимнастику для глаз.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Неправильное определение дидактической роли и места ИКТ в </a:t>
            </a:r>
          </a:p>
          <a:p>
            <a:pPr algn="just">
              <a:spcBef>
                <a:spcPct val="0"/>
              </a:spcBef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образовательной деятельности.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Бесплановость, случайность применения ИКТ.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Нередко происходит перенасыщение анимацией, </a:t>
            </a:r>
          </a:p>
          <a:p>
            <a:pPr algn="just">
              <a:spcBef>
                <a:spcPct val="0"/>
              </a:spcBef>
              <a:defRPr/>
            </a:pP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слайдами, рисунками, несоответствие возрасту детей.</a:t>
            </a:r>
          </a:p>
          <a:p>
            <a:pPr algn="just">
              <a:spcBef>
                <a:spcPct val="0"/>
              </a:spcBef>
              <a:buFontTx/>
              <a:buChar char="•"/>
              <a:defRPr/>
            </a:pPr>
            <a:endParaRPr lang="ru-RU" sz="21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Влияние ИКТ на развитие творческой личности ребенка.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64096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00063" y="3039238"/>
            <a:ext cx="80724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 i="1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73791"/>
            <a:ext cx="8280920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Благодаря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мультимедийному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способу подачи информации достигаются следующие результаты:</a:t>
            </a: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· дети легче усваивают понятия формы, цвета и величины;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глубже постигаются понятия числа и множества;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быстрее возникает умение ориентироваться на плоскости и в пространстве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тренируется внимание и память;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раньше овладевают чтением и письмом;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активно пополняется словарный запас;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развивается мелкая моторика, формируется тончайшая координация движений глаз.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уменьшается время, как простой реакции, так и реакции выбора;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воспитывается целеустремлённость и сосредоточенность;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развивается воображение и творческие способности;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· развиваются элементы наглядно-образного и теоретического мышления.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500063" y="1142991"/>
            <a:ext cx="8072437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eaLnBrk="0" hangingPunct="0"/>
            <a:r>
              <a:rPr lang="ru-RU" sz="2000" b="1" dirty="0" smtClean="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            </a:t>
            </a:r>
            <a:endParaRPr lang="ru-RU" sz="2000" b="1" dirty="0">
              <a:solidFill>
                <a:srgbClr val="00B050"/>
              </a:solidFill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Если хочешь воспитать в детях смелость ума,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интерес к серьёзной интеллектуальной работе,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      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самостоятельность как личностную черту,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   вселить  в  них  радость  сотворчества,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то создавай  им такие условия, чтобы искорки 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           их мыслей образовывали царство мыслей, </a:t>
            </a:r>
            <a:endParaRPr lang="ru-RU" sz="2400" b="1" dirty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>
                <a:latin typeface="Calibri" pitchFamily="34" charset="0"/>
                <a:cs typeface="Times New Roman" pitchFamily="18" charset="0"/>
              </a:rPr>
              <a:t>           дай возможность им почувствовать себя в нём властелинами</a:t>
            </a:r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.</a:t>
            </a:r>
          </a:p>
          <a:p>
            <a:pPr algn="r" eaLnBrk="0" hangingPunct="0"/>
            <a:endParaRPr lang="ru-RU" sz="2400" b="1" i="1" dirty="0" smtClean="0">
              <a:latin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Calibri" pitchFamily="34" charset="0"/>
                <a:cs typeface="Times New Roman" pitchFamily="18" charset="0"/>
              </a:rPr>
              <a:t>Ш.А.Амонашвили</a:t>
            </a:r>
            <a:r>
              <a:rPr lang="ru-RU" sz="2400" b="1" dirty="0" smtClean="0">
                <a:latin typeface="Calibri" pitchFamily="34" charset="0"/>
                <a:cs typeface="Times New Roman" pitchFamily="18" charset="0"/>
              </a:rPr>
              <a:t>.    </a:t>
            </a:r>
            <a:endParaRPr lang="ru-RU" sz="2400" b="1" dirty="0" smtClean="0">
              <a:latin typeface="Calibri" pitchFamily="34" charset="0"/>
            </a:endParaRPr>
          </a:p>
          <a:p>
            <a:pPr algn="r" eaLnBrk="0" hangingPunct="0"/>
            <a:r>
              <a:rPr lang="ru-RU" sz="2400" b="1" i="1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ru-RU" sz="2400" b="1" dirty="0">
              <a:latin typeface="Calibri" pitchFamily="34" charset="0"/>
            </a:endParaRPr>
          </a:p>
        </p:txBody>
      </p:sp>
      <p:pic>
        <p:nvPicPr>
          <p:cNvPr id="13315" name="Picture 2" descr="C:\Users\Виктория\Desktop\multik-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24400"/>
            <a:ext cx="2733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987824" y="1052736"/>
            <a:ext cx="583232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i="1" dirty="0" smtClean="0"/>
              <a:t>    </a:t>
            </a:r>
            <a:r>
              <a:rPr lang="ru-RU" sz="2000" b="1" i="1" dirty="0" smtClean="0">
                <a:solidFill>
                  <a:srgbClr val="CC0000"/>
                </a:solidFill>
              </a:rPr>
              <a:t>«</a:t>
            </a:r>
            <a:r>
              <a:rPr lang="ru-RU" sz="2000" b="1" i="1" dirty="0">
                <a:solidFill>
                  <a:srgbClr val="CC0000"/>
                </a:solidFill>
              </a:rPr>
              <a:t>Если сегодня мы будем учить так, как учили вчера, мы украдем у наших детей завтра</a:t>
            </a:r>
            <a:r>
              <a:rPr lang="ru-RU" sz="2000" b="1" i="1" dirty="0" smtClean="0">
                <a:solidFill>
                  <a:srgbClr val="CC0000"/>
                </a:solidFill>
              </a:rPr>
              <a:t>»</a:t>
            </a:r>
            <a:endParaRPr lang="ru-RU" sz="2000" b="1" i="1" dirty="0">
              <a:solidFill>
                <a:srgbClr val="CC0000"/>
              </a:solidFill>
            </a:endParaRPr>
          </a:p>
          <a:p>
            <a:r>
              <a:rPr lang="ru-RU" b="1" i="1" dirty="0"/>
              <a:t> </a:t>
            </a:r>
            <a:r>
              <a:rPr lang="ru-RU" b="1" i="1" dirty="0" smtClean="0"/>
              <a:t>                                  говорил </a:t>
            </a:r>
            <a:r>
              <a:rPr lang="ru-RU" b="1" i="1" dirty="0"/>
              <a:t>Джон </a:t>
            </a:r>
            <a:r>
              <a:rPr lang="ru-RU" b="1" i="1" dirty="0" err="1"/>
              <a:t>Дьюи</a:t>
            </a:r>
            <a:r>
              <a:rPr lang="ru-RU" b="1" i="1" dirty="0"/>
              <a:t>, </a:t>
            </a:r>
            <a:endParaRPr lang="ru-RU" b="1" i="1" dirty="0" smtClean="0"/>
          </a:p>
          <a:p>
            <a:r>
              <a:rPr lang="ru-RU" b="1" i="1" dirty="0" smtClean="0"/>
              <a:t>                         американский </a:t>
            </a:r>
            <a:r>
              <a:rPr lang="ru-RU" b="1" i="1" dirty="0"/>
              <a:t>педагог и философ.</a:t>
            </a:r>
          </a:p>
        </p:txBody>
      </p:sp>
      <p:pic>
        <p:nvPicPr>
          <p:cNvPr id="1026" name="Picture 2" descr="C:\Users\Пользователь\Desktop\фото со мной\IMG_20191204_160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4071966" cy="38909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624" y="1052736"/>
            <a:ext cx="54737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/>
              <a:t>Информационно-коммуникационные технологии</a:t>
            </a:r>
            <a:r>
              <a:rPr lang="ru-RU" i="1" dirty="0"/>
              <a:t> (ИКТ). ИКТ – это обобщающее понятие, описывающее различные устройства, механизмы, способы, алгоритмы обработки информации.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500563" y="3167981"/>
            <a:ext cx="446405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i="1" dirty="0"/>
              <a:t>Средства ИКТ в детском саду:</a:t>
            </a:r>
            <a:endParaRPr lang="ru-RU" sz="2000" dirty="0"/>
          </a:p>
          <a:p>
            <a:pPr algn="ctr"/>
            <a:r>
              <a:rPr lang="ru-RU" i="1" dirty="0"/>
              <a:t>Компьютер</a:t>
            </a:r>
            <a:endParaRPr lang="ru-RU" dirty="0"/>
          </a:p>
          <a:p>
            <a:pPr algn="ctr"/>
            <a:r>
              <a:rPr lang="ru-RU" i="1" dirty="0" err="1"/>
              <a:t>Мультимедийный</a:t>
            </a:r>
            <a:r>
              <a:rPr lang="ru-RU" i="1" dirty="0"/>
              <a:t> проектор</a:t>
            </a:r>
            <a:endParaRPr lang="ru-RU" dirty="0"/>
          </a:p>
          <a:p>
            <a:pPr algn="ctr"/>
            <a:r>
              <a:rPr lang="ru-RU" i="1" dirty="0"/>
              <a:t>Принтер</a:t>
            </a:r>
            <a:endParaRPr lang="ru-RU" dirty="0"/>
          </a:p>
          <a:p>
            <a:pPr algn="ctr"/>
            <a:r>
              <a:rPr lang="ru-RU" i="1" dirty="0"/>
              <a:t>Видеомагнитофон</a:t>
            </a:r>
            <a:endParaRPr lang="ru-RU" dirty="0"/>
          </a:p>
          <a:p>
            <a:pPr algn="ctr"/>
            <a:r>
              <a:rPr lang="ru-RU" i="1" dirty="0"/>
              <a:t>Телевизор</a:t>
            </a:r>
            <a:endParaRPr lang="ru-RU" dirty="0"/>
          </a:p>
          <a:p>
            <a:pPr algn="ctr"/>
            <a:r>
              <a:rPr lang="ru-RU" i="1" dirty="0"/>
              <a:t>Магнитофон</a:t>
            </a:r>
            <a:endParaRPr lang="ru-RU" dirty="0"/>
          </a:p>
          <a:p>
            <a:pPr algn="ctr"/>
            <a:r>
              <a:rPr lang="ru-RU" i="1" dirty="0"/>
              <a:t>Фотоаппарат</a:t>
            </a:r>
            <a:endParaRPr lang="ru-RU" dirty="0"/>
          </a:p>
          <a:p>
            <a:pPr algn="ctr"/>
            <a:r>
              <a:rPr lang="ru-RU" i="1" dirty="0"/>
              <a:t>Видеокамера</a:t>
            </a:r>
          </a:p>
        </p:txBody>
      </p:sp>
      <p:pic>
        <p:nvPicPr>
          <p:cNvPr id="30726" name="Picture 6" descr="MC9004348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1300"/>
            <a:ext cx="133191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MC90019249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373688"/>
            <a:ext cx="1584325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MC900356869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5805488"/>
            <a:ext cx="1833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0" descr="MC90035686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113" y="2852738"/>
            <a:ext cx="15113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12" descr="MC900441336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5661025"/>
            <a:ext cx="865187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13" descr="MC900433904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025" y="260350"/>
            <a:ext cx="23399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14" descr="MC900432637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2088" y="5445125"/>
            <a:ext cx="1116012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Picture 16" descr="MC900432661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913" y="3789363"/>
            <a:ext cx="144145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4"/>
          <p:cNvSpPr>
            <a:spLocks noChangeArrowheads="1"/>
          </p:cNvSpPr>
          <p:nvPr/>
        </p:nvSpPr>
        <p:spPr bwMode="auto">
          <a:xfrm>
            <a:off x="2771775" y="2565400"/>
            <a:ext cx="2376488" cy="1871663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FF0066"/>
                </a:solidFill>
              </a:rPr>
              <a:t>Направления</a:t>
            </a:r>
          </a:p>
          <a:p>
            <a:pPr algn="ctr"/>
            <a:r>
              <a:rPr lang="ru-RU" dirty="0">
                <a:solidFill>
                  <a:srgbClr val="FF0066"/>
                </a:solidFill>
              </a:rPr>
              <a:t> </a:t>
            </a:r>
            <a:r>
              <a:rPr lang="ru-RU" dirty="0" smtClean="0">
                <a:solidFill>
                  <a:srgbClr val="FF0066"/>
                </a:solidFill>
              </a:rPr>
              <a:t>в информационных </a:t>
            </a:r>
          </a:p>
          <a:p>
            <a:pPr algn="ctr"/>
            <a:r>
              <a:rPr lang="ru-RU" dirty="0" smtClean="0">
                <a:solidFill>
                  <a:srgbClr val="FF0066"/>
                </a:solidFill>
              </a:rPr>
              <a:t>компьютерных</a:t>
            </a:r>
            <a:endParaRPr lang="ru-RU" dirty="0">
              <a:solidFill>
                <a:srgbClr val="FF0066"/>
              </a:solidFill>
            </a:endParaRPr>
          </a:p>
          <a:p>
            <a:pPr algn="ctr"/>
            <a:r>
              <a:rPr lang="ru-RU" dirty="0">
                <a:solidFill>
                  <a:srgbClr val="FF0066"/>
                </a:solidFill>
              </a:rPr>
              <a:t>технологиях</a:t>
            </a:r>
          </a:p>
        </p:txBody>
      </p:sp>
      <p:sp>
        <p:nvSpPr>
          <p:cNvPr id="6147" name="AutoShape 25"/>
          <p:cNvSpPr>
            <a:spLocks noChangeArrowheads="1"/>
          </p:cNvSpPr>
          <p:nvPr/>
        </p:nvSpPr>
        <p:spPr bwMode="auto">
          <a:xfrm>
            <a:off x="179388" y="620713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слайд-шоу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или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презентация</a:t>
            </a:r>
          </a:p>
        </p:txBody>
      </p:sp>
      <p:sp>
        <p:nvSpPr>
          <p:cNvPr id="6148" name="AutoShape 26"/>
          <p:cNvSpPr>
            <a:spLocks noChangeArrowheads="1"/>
          </p:cNvSpPr>
          <p:nvPr/>
        </p:nvSpPr>
        <p:spPr bwMode="auto">
          <a:xfrm>
            <a:off x="2916238" y="188913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цветные рисунки</a:t>
            </a:r>
          </a:p>
        </p:txBody>
      </p:sp>
      <p:sp>
        <p:nvSpPr>
          <p:cNvPr id="6149" name="AutoShape 27"/>
          <p:cNvSpPr>
            <a:spLocks noChangeArrowheads="1"/>
          </p:cNvSpPr>
          <p:nvPr/>
        </p:nvSpPr>
        <p:spPr bwMode="auto">
          <a:xfrm>
            <a:off x="5651500" y="765175"/>
            <a:ext cx="2376488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видеофрагменты</a:t>
            </a:r>
          </a:p>
        </p:txBody>
      </p:sp>
      <p:sp>
        <p:nvSpPr>
          <p:cNvPr id="6150" name="AutoShape 28"/>
          <p:cNvSpPr>
            <a:spLocks noChangeArrowheads="1"/>
          </p:cNvSpPr>
          <p:nvPr/>
        </p:nvSpPr>
        <p:spPr bwMode="auto">
          <a:xfrm>
            <a:off x="179388" y="2133600"/>
            <a:ext cx="2339975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3</a:t>
            </a:r>
            <a:r>
              <a:rPr lang="en-US">
                <a:solidFill>
                  <a:srgbClr val="0000FF"/>
                </a:solidFill>
              </a:rPr>
              <a:t>D</a:t>
            </a:r>
            <a:r>
              <a:rPr lang="ru-RU">
                <a:solidFill>
                  <a:srgbClr val="0000FF"/>
                </a:solidFill>
              </a:rPr>
              <a:t> рисунки и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 модели</a:t>
            </a:r>
          </a:p>
        </p:txBody>
      </p:sp>
      <p:sp>
        <p:nvSpPr>
          <p:cNvPr id="6151" name="AutoShape 29"/>
          <p:cNvSpPr>
            <a:spLocks noChangeArrowheads="1"/>
          </p:cNvSpPr>
          <p:nvPr/>
        </p:nvSpPr>
        <p:spPr bwMode="auto">
          <a:xfrm>
            <a:off x="5651500" y="2133600"/>
            <a:ext cx="2376488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анимации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короткие</a:t>
            </a:r>
          </a:p>
        </p:txBody>
      </p:sp>
      <p:sp>
        <p:nvSpPr>
          <p:cNvPr id="6152" name="AutoShape 30"/>
          <p:cNvSpPr>
            <a:spLocks noChangeArrowheads="1"/>
          </p:cNvSpPr>
          <p:nvPr/>
        </p:nvSpPr>
        <p:spPr bwMode="auto">
          <a:xfrm>
            <a:off x="179388" y="3573463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интерактивные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рисунки</a:t>
            </a:r>
          </a:p>
        </p:txBody>
      </p:sp>
      <p:sp>
        <p:nvSpPr>
          <p:cNvPr id="6153" name="AutoShape 31"/>
          <p:cNvSpPr>
            <a:spLocks noChangeArrowheads="1"/>
          </p:cNvSpPr>
          <p:nvPr/>
        </p:nvSpPr>
        <p:spPr bwMode="auto">
          <a:xfrm>
            <a:off x="179388" y="5229225"/>
            <a:ext cx="2376487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обучающие игры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и развивающие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программы</a:t>
            </a:r>
          </a:p>
        </p:txBody>
      </p:sp>
      <p:sp>
        <p:nvSpPr>
          <p:cNvPr id="6154" name="AutoShape 32"/>
          <p:cNvSpPr>
            <a:spLocks noChangeArrowheads="1"/>
          </p:cNvSpPr>
          <p:nvPr/>
        </p:nvSpPr>
        <p:spPr bwMode="auto">
          <a:xfrm>
            <a:off x="5580063" y="3500438"/>
            <a:ext cx="2376487" cy="11509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анимации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сюжетные</a:t>
            </a:r>
          </a:p>
        </p:txBody>
      </p:sp>
      <p:sp>
        <p:nvSpPr>
          <p:cNvPr id="6155" name="Line 34"/>
          <p:cNvSpPr>
            <a:spLocks noChangeShapeType="1"/>
          </p:cNvSpPr>
          <p:nvPr/>
        </p:nvSpPr>
        <p:spPr bwMode="auto">
          <a:xfrm flipV="1">
            <a:off x="3995738" y="13414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35"/>
          <p:cNvSpPr>
            <a:spLocks noChangeShapeType="1"/>
          </p:cNvSpPr>
          <p:nvPr/>
        </p:nvSpPr>
        <p:spPr bwMode="auto">
          <a:xfrm flipV="1">
            <a:off x="5003800" y="1773238"/>
            <a:ext cx="6477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36"/>
          <p:cNvSpPr>
            <a:spLocks noChangeShapeType="1"/>
          </p:cNvSpPr>
          <p:nvPr/>
        </p:nvSpPr>
        <p:spPr bwMode="auto">
          <a:xfrm flipH="1" flipV="1">
            <a:off x="2555875" y="1628775"/>
            <a:ext cx="5762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37"/>
          <p:cNvSpPr>
            <a:spLocks noChangeShapeType="1"/>
          </p:cNvSpPr>
          <p:nvPr/>
        </p:nvSpPr>
        <p:spPr bwMode="auto">
          <a:xfrm>
            <a:off x="3995738" y="4508500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38"/>
          <p:cNvSpPr>
            <a:spLocks noChangeShapeType="1"/>
          </p:cNvSpPr>
          <p:nvPr/>
        </p:nvSpPr>
        <p:spPr bwMode="auto">
          <a:xfrm flipH="1">
            <a:off x="2124075" y="4437063"/>
            <a:ext cx="93503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39"/>
          <p:cNvSpPr>
            <a:spLocks noChangeShapeType="1"/>
          </p:cNvSpPr>
          <p:nvPr/>
        </p:nvSpPr>
        <p:spPr bwMode="auto">
          <a:xfrm>
            <a:off x="4787900" y="4437063"/>
            <a:ext cx="9366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40"/>
          <p:cNvSpPr>
            <a:spLocks noChangeShapeType="1"/>
          </p:cNvSpPr>
          <p:nvPr/>
        </p:nvSpPr>
        <p:spPr bwMode="auto">
          <a:xfrm flipH="1" flipV="1">
            <a:off x="2484438" y="2852738"/>
            <a:ext cx="28733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41"/>
          <p:cNvSpPr>
            <a:spLocks noChangeShapeType="1"/>
          </p:cNvSpPr>
          <p:nvPr/>
        </p:nvSpPr>
        <p:spPr bwMode="auto">
          <a:xfrm flipV="1">
            <a:off x="5148263" y="2852738"/>
            <a:ext cx="5032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3" name="AutoShape 50"/>
          <p:cNvSpPr>
            <a:spLocks noChangeArrowheads="1"/>
          </p:cNvSpPr>
          <p:nvPr/>
        </p:nvSpPr>
        <p:spPr bwMode="auto">
          <a:xfrm>
            <a:off x="5508625" y="5229225"/>
            <a:ext cx="2376488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программы-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тренажеры,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тестовые программы</a:t>
            </a:r>
          </a:p>
        </p:txBody>
      </p:sp>
      <p:sp>
        <p:nvSpPr>
          <p:cNvPr id="6164" name="AutoShape 51"/>
          <p:cNvSpPr>
            <a:spLocks noChangeArrowheads="1"/>
          </p:cNvSpPr>
          <p:nvPr/>
        </p:nvSpPr>
        <p:spPr bwMode="auto">
          <a:xfrm>
            <a:off x="2843213" y="5445125"/>
            <a:ext cx="2376487" cy="11509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FF"/>
                </a:solidFill>
              </a:rPr>
              <a:t>интерактивные </a:t>
            </a:r>
          </a:p>
          <a:p>
            <a:pPr algn="ctr"/>
            <a:r>
              <a:rPr lang="ru-RU">
                <a:solidFill>
                  <a:srgbClr val="0000FF"/>
                </a:solidFill>
              </a:rPr>
              <a:t>модели</a:t>
            </a:r>
          </a:p>
        </p:txBody>
      </p:sp>
      <p:sp>
        <p:nvSpPr>
          <p:cNvPr id="6165" name="Line 52"/>
          <p:cNvSpPr>
            <a:spLocks noChangeShapeType="1"/>
          </p:cNvSpPr>
          <p:nvPr/>
        </p:nvSpPr>
        <p:spPr bwMode="auto">
          <a:xfrm flipH="1">
            <a:off x="2555875" y="4005263"/>
            <a:ext cx="2159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66" name="Line 53"/>
          <p:cNvSpPr>
            <a:spLocks noChangeShapeType="1"/>
          </p:cNvSpPr>
          <p:nvPr/>
        </p:nvSpPr>
        <p:spPr bwMode="auto">
          <a:xfrm>
            <a:off x="5148263" y="4005263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Цветные рисунки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Яндекс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Краски 1.1 +65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для создания красивых композиций и коллажей.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Раскраска для детей 3.1 +17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Раскраска для детей – это детская электронная раскраска, в базе данных которой находится более 250 различных интересных картинок, разукрашивая которые дети весело и интересно проведут время.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Paint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стандартная программа для рисования на компьютере. Она настолько проста, что освоить ее может даже ребенок. 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3" descr="pain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75856" y="4574159"/>
            <a:ext cx="1944216" cy="18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11560" y="188640"/>
            <a:ext cx="799288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Эффективность </a:t>
            </a:r>
          </a:p>
          <a:p>
            <a:pPr algn="ctr"/>
            <a:r>
              <a:rPr lang="ru-RU" sz="2800" b="1" i="1" dirty="0" smtClean="0">
                <a:solidFill>
                  <a:srgbClr val="CC0000"/>
                </a:solidFill>
              </a:rPr>
              <a:t>образовательного процесса.</a:t>
            </a:r>
          </a:p>
          <a:p>
            <a:pPr algn="ctr"/>
            <a:endParaRPr lang="ru-RU" sz="2800" b="1" i="1" dirty="0" smtClean="0">
              <a:solidFill>
                <a:srgbClr val="CC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- привлекательность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</a:rPr>
              <a:t>интерес </a:t>
            </a:r>
            <a:r>
              <a:rPr lang="ru-RU" sz="2400" b="1" i="1" dirty="0">
                <a:solidFill>
                  <a:srgbClr val="C00000"/>
                </a:solidFill>
              </a:rPr>
              <a:t>к </a:t>
            </a:r>
            <a:r>
              <a:rPr lang="ru-RU" sz="2400" b="1" i="1" dirty="0" smtClean="0">
                <a:solidFill>
                  <a:srgbClr val="C00000"/>
                </a:solidFill>
              </a:rPr>
              <a:t>деятельности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</a:rPr>
              <a:t>образный </a:t>
            </a:r>
            <a:r>
              <a:rPr lang="ru-RU" sz="2400" b="1" i="1" dirty="0">
                <a:solidFill>
                  <a:srgbClr val="C00000"/>
                </a:solidFill>
              </a:rPr>
              <a:t>тип </a:t>
            </a:r>
            <a:r>
              <a:rPr lang="ru-RU" sz="2400" b="1" i="1" dirty="0" smtClean="0">
                <a:solidFill>
                  <a:srgbClr val="C00000"/>
                </a:solidFill>
              </a:rPr>
              <a:t>информации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</a:rPr>
              <a:t>- движения</a:t>
            </a:r>
            <a:r>
              <a:rPr lang="ru-RU" sz="2400" b="1" i="1" dirty="0">
                <a:solidFill>
                  <a:srgbClr val="C00000"/>
                </a:solidFill>
              </a:rPr>
              <a:t>, звук, </a:t>
            </a:r>
            <a:r>
              <a:rPr lang="ru-RU" sz="2400" b="1" i="1" dirty="0" smtClean="0">
                <a:solidFill>
                  <a:srgbClr val="C00000"/>
                </a:solidFill>
              </a:rPr>
              <a:t>мультипликация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</a:rPr>
              <a:t>стимулом</a:t>
            </a:r>
            <a:r>
              <a:rPr lang="ru-RU" sz="2400" b="1" i="1" dirty="0">
                <a:solidFill>
                  <a:srgbClr val="C00000"/>
                </a:solidFill>
              </a:rPr>
              <a:t>  познавательной активности </a:t>
            </a:r>
            <a:r>
              <a:rPr lang="ru-RU" sz="2400" b="1" i="1" dirty="0" smtClean="0">
                <a:solidFill>
                  <a:srgbClr val="C00000"/>
                </a:solidFill>
              </a:rPr>
              <a:t>  детей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</a:rPr>
              <a:t>реализация индивидуального подхода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</a:rPr>
              <a:t>«ситуация </a:t>
            </a:r>
            <a:r>
              <a:rPr lang="ru-RU" sz="2400" b="1" i="1" dirty="0">
                <a:solidFill>
                  <a:srgbClr val="C00000"/>
                </a:solidFill>
              </a:rPr>
              <a:t>успеха»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333375"/>
            <a:ext cx="8784976" cy="6524625"/>
          </a:xfrm>
        </p:spPr>
        <p:txBody>
          <a:bodyPr/>
          <a:lstStyle/>
          <a:p>
            <a:pPr algn="l"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по оформлению слайдов: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фон не яркий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изображения высокого качества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изображения крупные, на слайде не более 7-9 объектов (под объектами понимаются рисунки и текстовые фрагменты)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4.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изображение слайда не должно быть перегруженным малосущественными деталями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5.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объекты иллюстраций должны изображаться в их естественных положениях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6.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должны соблюдаться масштабные соотношения частей иллюстрации;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соразмерность объектов относительно друг друга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8.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надписи соответствуют изображению в кадре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анимации должно быть оправданным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музыкальное сопровождение должно соответствовать теме презентации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заключительной части презентации в качестве стимулирующего момента может содержаться небольшой видеофрагмент по теме (например, мультфильм)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смена слайдов должна осуществляться по щелчку мыши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.общее количество слайдов 8-10.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6237288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демонстрации презентации очень важно                выполнять следующие правила: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следить, чтобы презентация была хорошо видна всем воспитанникам;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2. сопровождать иллюстративный материал пояснениями   воспитателя, поскольку синхронность устного изложения и демонстрации содействуют прочному закреплению материала в памяти детей;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3. стремиться вовлечь в процесс восприятия возможно все органы чувств: зрение, слух, осязание;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выделить время для проведения физкультминутки.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827088" y="2349500"/>
            <a:ext cx="6913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250825" y="1772814"/>
            <a:ext cx="87137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присутствие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педагога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специальный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кабинет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четкое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контрастное изображение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легкие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шторы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жалюзи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должен иметь антистатическое покрытие, не допускается использование ковровых покрытий.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проветривание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влажная уборка </a:t>
            </a:r>
          </a:p>
          <a:p>
            <a:pPr marL="342900" indent="-342900">
              <a:buFontTx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продолжительность 25-30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минут.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раза в неделю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900113" y="260350"/>
            <a:ext cx="80645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 Санитарно-эпидемиологические требования к устройству, содержанию и организации режима работы в дошкольных организациях».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4-10</Template>
  <TotalTime>916</TotalTime>
  <Words>585</Words>
  <Application>Microsoft Office PowerPoint</Application>
  <PresentationFormat>Экран (4:3)</PresentationFormat>
  <Paragraphs>131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4-10</vt:lpstr>
      <vt:lpstr>           </vt:lpstr>
      <vt:lpstr>Слайд 2</vt:lpstr>
      <vt:lpstr>Слайд 3</vt:lpstr>
      <vt:lpstr>Слайд 4</vt:lpstr>
      <vt:lpstr>Цветные рисунки</vt:lpstr>
      <vt:lpstr>Слайд 6</vt:lpstr>
      <vt:lpstr>          Рекомендации по оформлению слайдов:  1. фон не яркий  2. изображения высокого качества  3. изображения крупные, на слайде не более 7-9 объектов (под объектами понимаются рисунки и текстовые фрагменты)  4. изображение слайда не должно быть перегруженным малосущественными деталями  5. объекты иллюстраций должны изображаться в их естественных положениях  6. должны соблюдаться масштабные соотношения частей иллюстрации;  7. соразмерность объектов относительно друг друга   8. надписи соответствуют изображению в кадре  9. использование анимации должно быть оправданным 10. музыкальное сопровождение должно соответствовать теме презентации 11. в заключительной части презентации в качестве стимулирующего момента может содержаться небольшой видеофрагмент по теме (например, мультфильм) 12. смена слайдов должна осуществляться по щелчку мыши 13.общее количество слайдов 8-10.   </vt:lpstr>
      <vt:lpstr>    При демонстрации презентации очень важно                выполнять следующие правила:   1. следить, чтобы презентация была хорошо видна всем воспитанникам;       2. сопровождать иллюстративный материал пояснениями   воспитателя, поскольку синхронность устного изложения и демонстрации содействуют прочному закреплению материала в памяти детей;        3. стремиться вовлечь в процесс восприятия возможно все органы чувств: зрение, слух, осязание;   4. выделить время для проведения физкультминутки. </vt:lpstr>
      <vt:lpstr>Слайд 9</vt:lpstr>
      <vt:lpstr>Проблемы и ошибки.</vt:lpstr>
      <vt:lpstr>Влияние ИКТ на развитие творческой личности ребенка.</vt:lpstr>
      <vt:lpstr>Слайд 12</vt:lpstr>
      <vt:lpstr>Слайд 13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 школы с одаренными и талантливыми детьми</dc:title>
  <dc:creator>.</dc:creator>
  <cp:lastModifiedBy>Пользователь</cp:lastModifiedBy>
  <cp:revision>105</cp:revision>
  <dcterms:created xsi:type="dcterms:W3CDTF">2011-10-18T09:23:46Z</dcterms:created>
  <dcterms:modified xsi:type="dcterms:W3CDTF">2020-04-08T16:14:26Z</dcterms:modified>
</cp:coreProperties>
</file>